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sldIdLst>
    <p:sldId id="256" r:id="rId2"/>
    <p:sldId id="266" r:id="rId3"/>
    <p:sldId id="257" r:id="rId4"/>
    <p:sldId id="258" r:id="rId5"/>
    <p:sldId id="259" r:id="rId6"/>
    <p:sldId id="260" r:id="rId7"/>
    <p:sldId id="261" r:id="rId8"/>
    <p:sldId id="262" r:id="rId9"/>
    <p:sldId id="263" r:id="rId10"/>
    <p:sldId id="264" r:id="rId11"/>
    <p:sldId id="265"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p:scale>
          <a:sx n="70" d="100"/>
          <a:sy n="70" d="100"/>
        </p:scale>
        <p:origin x="-1386" y="-3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fld id="{20FA2FB0-186B-47D2-B24A-6BC88706A7A5}" type="datetimeFigureOut">
              <a:rPr lang="fa-IR" smtClean="0"/>
              <a:pPr/>
              <a:t>1435/04/25</a:t>
            </a:fld>
            <a:endParaRPr lang="fa-IR"/>
          </a:p>
        </p:txBody>
      </p:sp>
      <p:sp>
        <p:nvSpPr>
          <p:cNvPr id="2" name="Footer Placeholder 1"/>
          <p:cNvSpPr>
            <a:spLocks noGrp="1"/>
          </p:cNvSpPr>
          <p:nvPr>
            <p:ph type="ftr" sz="quarter" idx="11"/>
          </p:nvPr>
        </p:nvSpPr>
        <p:spPr/>
        <p:txBody>
          <a:bodyPr/>
          <a:lstStyle/>
          <a:p>
            <a:endParaRPr lang="fa-IR"/>
          </a:p>
        </p:txBody>
      </p:sp>
      <p:sp>
        <p:nvSpPr>
          <p:cNvPr id="15" name="Slide Number Placeholder 14"/>
          <p:cNvSpPr>
            <a:spLocks noGrp="1"/>
          </p:cNvSpPr>
          <p:nvPr>
            <p:ph type="sldNum" sz="quarter" idx="12"/>
          </p:nvPr>
        </p:nvSpPr>
        <p:spPr>
          <a:xfrm>
            <a:off x="8229600" y="6473952"/>
            <a:ext cx="758952" cy="246888"/>
          </a:xfrm>
        </p:spPr>
        <p:txBody>
          <a:bodyPr/>
          <a:lstStyle/>
          <a:p>
            <a:fld id="{10AE3F22-B33F-4CC5-9EBE-36C99E1A0658}" type="slidenum">
              <a:rPr lang="fa-IR" smtClean="0"/>
              <a:pPr/>
              <a:t>‹#›</a:t>
            </a:fld>
            <a:endParaRPr lang="fa-I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0FA2FB0-186B-47D2-B24A-6BC88706A7A5}" type="datetimeFigureOut">
              <a:rPr lang="fa-IR" smtClean="0"/>
              <a:pPr/>
              <a:t>1435/04/25</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0AE3F22-B33F-4CC5-9EBE-36C99E1A0658}" type="slidenum">
              <a:rPr lang="fa-IR" smtClean="0"/>
              <a:pPr/>
              <a:t>‹#›</a:t>
            </a:fld>
            <a:endParaRPr lang="fa-I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20FA2FB0-186B-47D2-B24A-6BC88706A7A5}" type="datetimeFigureOut">
              <a:rPr lang="fa-IR" smtClean="0"/>
              <a:pPr/>
              <a:t>1435/04/25</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0AE3F22-B33F-4CC5-9EBE-36C99E1A0658}" type="slidenum">
              <a:rPr lang="fa-IR" smtClean="0"/>
              <a:pPr/>
              <a:t>‹#›</a:t>
            </a:fld>
            <a:endParaRPr lang="fa-I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20FA2FB0-186B-47D2-B24A-6BC88706A7A5}" type="datetimeFigureOut">
              <a:rPr lang="fa-IR" smtClean="0"/>
              <a:pPr/>
              <a:t>1435/04/25</a:t>
            </a:fld>
            <a:endParaRPr lang="fa-IR"/>
          </a:p>
        </p:txBody>
      </p:sp>
      <p:sp>
        <p:nvSpPr>
          <p:cNvPr id="19" name="Footer Placeholder 18"/>
          <p:cNvSpPr>
            <a:spLocks noGrp="1"/>
          </p:cNvSpPr>
          <p:nvPr>
            <p:ph type="ftr" sz="quarter" idx="11"/>
          </p:nvPr>
        </p:nvSpPr>
        <p:spPr>
          <a:xfrm>
            <a:off x="3581400" y="76200"/>
            <a:ext cx="2895600" cy="288925"/>
          </a:xfrm>
        </p:spPr>
        <p:txBody>
          <a:bodyPr/>
          <a:lstStyle/>
          <a:p>
            <a:endParaRPr lang="fa-IR"/>
          </a:p>
        </p:txBody>
      </p:sp>
      <p:sp>
        <p:nvSpPr>
          <p:cNvPr id="16" name="Slide Number Placeholder 15"/>
          <p:cNvSpPr>
            <a:spLocks noGrp="1"/>
          </p:cNvSpPr>
          <p:nvPr>
            <p:ph type="sldNum" sz="quarter" idx="12"/>
          </p:nvPr>
        </p:nvSpPr>
        <p:spPr>
          <a:xfrm>
            <a:off x="8229600" y="6473952"/>
            <a:ext cx="758952" cy="246888"/>
          </a:xfrm>
        </p:spPr>
        <p:txBody>
          <a:bodyPr/>
          <a:lstStyle/>
          <a:p>
            <a:fld id="{10AE3F22-B33F-4CC5-9EBE-36C99E1A0658}" type="slidenum">
              <a:rPr lang="fa-IR" smtClean="0"/>
              <a:pPr/>
              <a:t>‹#›</a:t>
            </a:fld>
            <a:endParaRPr lang="fa-I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fld id="{20FA2FB0-186B-47D2-B24A-6BC88706A7A5}" type="datetimeFigureOut">
              <a:rPr lang="fa-IR" smtClean="0"/>
              <a:pPr/>
              <a:t>1435/04/25</a:t>
            </a:fld>
            <a:endParaRPr lang="fa-IR"/>
          </a:p>
        </p:txBody>
      </p:sp>
      <p:sp>
        <p:nvSpPr>
          <p:cNvPr id="11" name="Footer Placeholder 10"/>
          <p:cNvSpPr>
            <a:spLocks noGrp="1"/>
          </p:cNvSpPr>
          <p:nvPr>
            <p:ph type="ftr" sz="quarter" idx="11"/>
          </p:nvPr>
        </p:nvSpPr>
        <p:spPr/>
        <p:txBody>
          <a:bodyPr/>
          <a:lstStyle/>
          <a:p>
            <a:endParaRPr lang="fa-IR"/>
          </a:p>
        </p:txBody>
      </p:sp>
      <p:sp>
        <p:nvSpPr>
          <p:cNvPr id="16" name="Slide Number Placeholder 15"/>
          <p:cNvSpPr>
            <a:spLocks noGrp="1"/>
          </p:cNvSpPr>
          <p:nvPr>
            <p:ph type="sldNum" sz="quarter" idx="12"/>
          </p:nvPr>
        </p:nvSpPr>
        <p:spPr/>
        <p:txBody>
          <a:bodyPr/>
          <a:lstStyle/>
          <a:p>
            <a:fld id="{10AE3F22-B33F-4CC5-9EBE-36C99E1A0658}" type="slidenum">
              <a:rPr lang="fa-IR" smtClean="0"/>
              <a:pPr/>
              <a:t>‹#›</a:t>
            </a:fld>
            <a:endParaRPr lang="fa-IR"/>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fld id="{20FA2FB0-186B-47D2-B24A-6BC88706A7A5}" type="datetimeFigureOut">
              <a:rPr lang="fa-IR" smtClean="0"/>
              <a:pPr/>
              <a:t>1435/04/25</a:t>
            </a:fld>
            <a:endParaRPr lang="fa-IR"/>
          </a:p>
        </p:txBody>
      </p:sp>
      <p:sp>
        <p:nvSpPr>
          <p:cNvPr id="10" name="Footer Placeholder 9"/>
          <p:cNvSpPr>
            <a:spLocks noGrp="1"/>
          </p:cNvSpPr>
          <p:nvPr>
            <p:ph type="ftr" sz="quarter" idx="11"/>
          </p:nvPr>
        </p:nvSpPr>
        <p:spPr/>
        <p:txBody>
          <a:bodyPr/>
          <a:lstStyle/>
          <a:p>
            <a:endParaRPr lang="fa-IR"/>
          </a:p>
        </p:txBody>
      </p:sp>
      <p:sp>
        <p:nvSpPr>
          <p:cNvPr id="31" name="Slide Number Placeholder 30"/>
          <p:cNvSpPr>
            <a:spLocks noGrp="1"/>
          </p:cNvSpPr>
          <p:nvPr>
            <p:ph type="sldNum" sz="quarter" idx="12"/>
          </p:nvPr>
        </p:nvSpPr>
        <p:spPr/>
        <p:txBody>
          <a:bodyPr/>
          <a:lstStyle/>
          <a:p>
            <a:fld id="{10AE3F22-B33F-4CC5-9EBE-36C99E1A0658}" type="slidenum">
              <a:rPr lang="fa-IR" smtClean="0"/>
              <a:pPr/>
              <a:t>‹#›</a:t>
            </a:fld>
            <a:endParaRPr lang="fa-I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fld id="{20FA2FB0-186B-47D2-B24A-6BC88706A7A5}" type="datetimeFigureOut">
              <a:rPr lang="fa-IR" smtClean="0"/>
              <a:pPr/>
              <a:t>1435/04/25</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a:xfrm>
            <a:off x="8229600" y="6477000"/>
            <a:ext cx="762000" cy="246888"/>
          </a:xfrm>
        </p:spPr>
        <p:txBody>
          <a:bodyPr/>
          <a:lstStyle/>
          <a:p>
            <a:fld id="{10AE3F22-B33F-4CC5-9EBE-36C99E1A0658}" type="slidenum">
              <a:rPr lang="fa-IR" smtClean="0"/>
              <a:pPr/>
              <a:t>‹#›</a:t>
            </a:fld>
            <a:endParaRPr lang="fa-IR"/>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20FA2FB0-186B-47D2-B24A-6BC88706A7A5}" type="datetimeFigureOut">
              <a:rPr lang="fa-IR" smtClean="0"/>
              <a:pPr/>
              <a:t>1435/04/25</a:t>
            </a:fld>
            <a:endParaRPr lang="fa-IR"/>
          </a:p>
        </p:txBody>
      </p:sp>
      <p:sp>
        <p:nvSpPr>
          <p:cNvPr id="21" name="Footer Placeholder 20"/>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0AE3F22-B33F-4CC5-9EBE-36C99E1A0658}" type="slidenum">
              <a:rPr lang="fa-IR" smtClean="0"/>
              <a:pPr/>
              <a:t>‹#›</a:t>
            </a:fld>
            <a:endParaRPr lang="fa-I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20FA2FB0-186B-47D2-B24A-6BC88706A7A5}" type="datetimeFigureOut">
              <a:rPr lang="fa-IR" smtClean="0"/>
              <a:pPr/>
              <a:t>1435/04/25</a:t>
            </a:fld>
            <a:endParaRPr lang="fa-IR"/>
          </a:p>
        </p:txBody>
      </p:sp>
      <p:sp>
        <p:nvSpPr>
          <p:cNvPr id="24" name="Footer Placeholder 23"/>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10AE3F22-B33F-4CC5-9EBE-36C99E1A0658}" type="slidenum">
              <a:rPr lang="fa-IR" smtClean="0"/>
              <a:pPr/>
              <a:t>‹#›</a:t>
            </a:fld>
            <a:endParaRPr lang="fa-I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fld id="{20FA2FB0-186B-47D2-B24A-6BC88706A7A5}" type="datetimeFigureOut">
              <a:rPr lang="fa-IR" smtClean="0"/>
              <a:pPr/>
              <a:t>1435/04/25</a:t>
            </a:fld>
            <a:endParaRPr lang="fa-IR"/>
          </a:p>
        </p:txBody>
      </p:sp>
      <p:sp>
        <p:nvSpPr>
          <p:cNvPr id="29" name="Footer Placeholder 28"/>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10AE3F22-B33F-4CC5-9EBE-36C99E1A0658}" type="slidenum">
              <a:rPr lang="fa-IR" smtClean="0"/>
              <a:pPr/>
              <a:t>‹#›</a:t>
            </a:fld>
            <a:endParaRPr lang="fa-I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fld id="{20FA2FB0-186B-47D2-B24A-6BC88706A7A5}" type="datetimeFigureOut">
              <a:rPr lang="fa-IR" smtClean="0"/>
              <a:pPr/>
              <a:t>1435/04/25</a:t>
            </a:fld>
            <a:endParaRPr lang="fa-IR"/>
          </a:p>
        </p:txBody>
      </p:sp>
      <p:sp>
        <p:nvSpPr>
          <p:cNvPr id="5" name="Footer Placeholder 4"/>
          <p:cNvSpPr>
            <a:spLocks noGrp="1"/>
          </p:cNvSpPr>
          <p:nvPr>
            <p:ph type="ftr" sz="quarter" idx="11"/>
          </p:nvPr>
        </p:nvSpPr>
        <p:spPr/>
        <p:txBody>
          <a:bodyPr/>
          <a:lstStyle/>
          <a:p>
            <a:endParaRPr lang="fa-IR"/>
          </a:p>
        </p:txBody>
      </p:sp>
      <p:sp>
        <p:nvSpPr>
          <p:cNvPr id="31" name="Slide Number Placeholder 30"/>
          <p:cNvSpPr>
            <a:spLocks noGrp="1"/>
          </p:cNvSpPr>
          <p:nvPr>
            <p:ph type="sldNum" sz="quarter" idx="12"/>
          </p:nvPr>
        </p:nvSpPr>
        <p:spPr/>
        <p:txBody>
          <a:bodyPr/>
          <a:lstStyle/>
          <a:p>
            <a:fld id="{10AE3F22-B33F-4CC5-9EBE-36C99E1A0658}" type="slidenum">
              <a:rPr lang="fa-IR" smtClean="0"/>
              <a:pPr/>
              <a:t>‹#›</a:t>
            </a:fld>
            <a:endParaRPr lang="fa-IR"/>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20FA2FB0-186B-47D2-B24A-6BC88706A7A5}" type="datetimeFigureOut">
              <a:rPr lang="fa-IR" smtClean="0"/>
              <a:pPr/>
              <a:t>1435/04/25</a:t>
            </a:fld>
            <a:endParaRPr lang="fa-IR"/>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fa-IR"/>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10AE3F22-B33F-4CC5-9EBE-36C99E1A0658}" type="slidenum">
              <a:rPr lang="fa-IR" smtClean="0"/>
              <a:pPr/>
              <a:t>‹#›</a:t>
            </a:fld>
            <a:endParaRPr lang="fa-IR"/>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1"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r" rtl="1"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r" rtl="1"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r" rtl="1"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r" rtl="1"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r" rtl="1"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r" rtl="1"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r" rtl="1"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r" rtl="1"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r" rtl="1"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jpeg"/></Relationships>
</file>

<file path=ppt/slides/_rels/slide2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gi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57356" y="3929066"/>
            <a:ext cx="6143668" cy="2146721"/>
          </a:xfrm>
        </p:spPr>
        <p:txBody>
          <a:bodyPr>
            <a:normAutofit fontScale="90000"/>
            <a:scene3d>
              <a:camera prst="orthographicFront"/>
              <a:lightRig rig="threePt" dir="t"/>
            </a:scene3d>
            <a:sp3d extrusionH="57150">
              <a:bevelT h="25400" prst="softRound"/>
            </a:sp3d>
          </a:bodyPr>
          <a:lstStyle/>
          <a:p>
            <a:r>
              <a:rPr lang="fa-IR" sz="8800" b="1" dirty="0" smtClean="0">
                <a:solidFill>
                  <a:schemeClr val="bg2">
                    <a:lumMod val="25000"/>
                  </a:schemeClr>
                </a:solidFill>
                <a:effectLst>
                  <a:reflection blurRad="6350" stA="55000" endA="300" endPos="45500" dir="5400000" sy="-100000" algn="bl" rotWithShape="0"/>
                </a:effectLst>
              </a:rPr>
              <a:t>فنگ شویی</a:t>
            </a:r>
            <a:endParaRPr lang="fa-IR" sz="8800" b="1" dirty="0">
              <a:solidFill>
                <a:schemeClr val="bg2">
                  <a:lumMod val="25000"/>
                </a:schemeClr>
              </a:solidFill>
              <a:effectLst>
                <a:reflection blurRad="6350" stA="55000" endA="300" endPos="45500" dir="5400000" sy="-100000" algn="bl" rotWithShape="0"/>
              </a:effectLst>
            </a:endParaRPr>
          </a:p>
        </p:txBody>
      </p:sp>
      <p:pic>
        <p:nvPicPr>
          <p:cNvPr id="1026" name="Picture 2" descr="I:\Documents and Settings\Avazh System\Desktop\feng shooi\8a5qpt2[1].jpg"/>
          <p:cNvPicPr>
            <a:picLocks noChangeAspect="1" noChangeArrowheads="1"/>
          </p:cNvPicPr>
          <p:nvPr/>
        </p:nvPicPr>
        <p:blipFill>
          <a:blip r:embed="rId2"/>
          <a:srcRect/>
          <a:stretch>
            <a:fillRect/>
          </a:stretch>
        </p:blipFill>
        <p:spPr bwMode="auto">
          <a:xfrm>
            <a:off x="285720" y="214290"/>
            <a:ext cx="8572560" cy="3714776"/>
          </a:xfrm>
          <a:prstGeom prst="rect">
            <a:avLst/>
          </a:prstGeom>
          <a:noFill/>
        </p:spPr>
      </p:pic>
    </p:spTree>
  </p:cSld>
  <p:clrMapOvr>
    <a:masterClrMapping/>
  </p:clrMapOvr>
  <p:transition>
    <p:fade thruBlk="1"/>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P:\فنگ شویی\66926467_resize_2[1].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Tree>
  </p:cSld>
  <p:clrMapOvr>
    <a:masterClrMapping/>
  </p:clrMapOvr>
  <p:transition>
    <p:wipe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285728"/>
            <a:ext cx="8686800" cy="5794397"/>
          </a:xfrm>
        </p:spPr>
        <p:txBody>
          <a:bodyPr>
            <a:normAutofit fontScale="77500" lnSpcReduction="20000"/>
          </a:bodyPr>
          <a:lstStyle/>
          <a:p>
            <a:pPr>
              <a:buNone/>
            </a:pPr>
            <a:r>
              <a:rPr lang="fa-IR" sz="4600" b="1" dirty="0" smtClean="0"/>
              <a:t>                    عناصر پنجگانه</a:t>
            </a:r>
          </a:p>
          <a:p>
            <a:pPr>
              <a:buNone/>
            </a:pPr>
            <a:endParaRPr lang="en-US" dirty="0" smtClean="0"/>
          </a:p>
          <a:p>
            <a:endParaRPr lang="en-US" dirty="0" smtClean="0"/>
          </a:p>
          <a:p>
            <a:pPr>
              <a:buNone/>
            </a:pPr>
            <a:r>
              <a:rPr lang="fa-IR" dirty="0" smtClean="0"/>
              <a:t>در فلسفه خاور دور تاثیر عناصر پنجگانه یعنی خاک , چوب , آتش , فلز و آب بر یکدیگر تعیین کننده روند پدیده های طبیعی است. این عناصر نه تنها به صورت واقعی و خالص بلکه گاهی به عنوان سمبول قدرت برای خصوصیات سمبولیک آنها در نظر گرفته می شوند. </a:t>
            </a:r>
            <a:endParaRPr lang="en-US" dirty="0" smtClean="0"/>
          </a:p>
          <a:p>
            <a:endParaRPr lang="en-US" dirty="0" smtClean="0"/>
          </a:p>
          <a:p>
            <a:pPr>
              <a:buNone/>
            </a:pPr>
            <a:r>
              <a:rPr lang="fa-IR" dirty="0" smtClean="0"/>
              <a:t>در خانه و آپارتمان شما نیز عناصر پنجگانه تاثیر گذارند. بنابراین خانه شما , صبح ها از سمت شرق انرژی چی سیال عنصر چوب را جذب می کند.</a:t>
            </a:r>
            <a:endParaRPr lang="en-US" dirty="0" smtClean="0"/>
          </a:p>
          <a:p>
            <a:pPr>
              <a:buNone/>
            </a:pPr>
            <a:r>
              <a:rPr lang="fa-IR" dirty="0" smtClean="0"/>
              <a:t>موازی با حرکت خورشید قسمت جنوبی خانه در هنگام ظهر انرژی آتش را جذب میکند. هرچه خورشید به مغرب نزدیکتر می شود , انرژی خاک در قسمت جنوب غربی خانه متمرکز می گردد. هنگام غروب انرژی فلز به قسمت غربی خانه می رسد.</a:t>
            </a:r>
            <a:endParaRPr lang="en-US" dirty="0" smtClean="0"/>
          </a:p>
          <a:p>
            <a:endParaRPr lang="fa-IR" dirty="0"/>
          </a:p>
        </p:txBody>
      </p:sp>
    </p:spTree>
  </p:cSld>
  <p:clrMapOvr>
    <a:masterClrMapping/>
  </p:clrMapOvr>
  <p:transition>
    <p:pull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nvGraphicFramePr>
        <p:xfrm>
          <a:off x="1" y="0"/>
          <a:ext cx="9143999" cy="6857811"/>
        </p:xfrm>
        <a:graphic>
          <a:graphicData uri="http://schemas.openxmlformats.org/drawingml/2006/table">
            <a:tbl>
              <a:tblPr rtl="1" firstRow="1" bandRow="1">
                <a:tableStyleId>{10A1B5D5-9B99-4C35-A422-299274C87663}</a:tableStyleId>
              </a:tblPr>
              <a:tblGrid>
                <a:gridCol w="1002871"/>
                <a:gridCol w="1029129"/>
                <a:gridCol w="1016000"/>
                <a:gridCol w="1008065"/>
                <a:gridCol w="1023935"/>
                <a:gridCol w="1084476"/>
                <a:gridCol w="947523"/>
                <a:gridCol w="1000099"/>
                <a:gridCol w="1031901"/>
              </a:tblGrid>
              <a:tr h="621716">
                <a:tc>
                  <a:txBody>
                    <a:bodyPr/>
                    <a:lstStyle/>
                    <a:p>
                      <a:pPr algn="ctr" rtl="1"/>
                      <a:r>
                        <a:rPr kumimoji="0" lang="fa-IR" sz="1600" b="1" kern="1200" dirty="0" smtClean="0">
                          <a:solidFill>
                            <a:schemeClr val="tx1"/>
                          </a:solidFill>
                        </a:rPr>
                        <a:t>نام عنصر</a:t>
                      </a:r>
                      <a:endParaRPr lang="fa-IR" sz="1600" b="1" dirty="0">
                        <a:solidFill>
                          <a:schemeClr val="tx1"/>
                        </a:solidFill>
                      </a:endParaRPr>
                    </a:p>
                  </a:txBody>
                  <a:tcPr/>
                </a:tc>
                <a:tc>
                  <a:txBody>
                    <a:bodyPr/>
                    <a:lstStyle/>
                    <a:p>
                      <a:pPr algn="ctr" rtl="1"/>
                      <a:r>
                        <a:rPr kumimoji="0" lang="fa-IR" sz="1600" b="1" kern="1200" dirty="0" smtClean="0">
                          <a:solidFill>
                            <a:schemeClr val="tx1"/>
                          </a:solidFill>
                        </a:rPr>
                        <a:t>شکل</a:t>
                      </a:r>
                      <a:endParaRPr lang="fa-IR" sz="1600" b="1" dirty="0">
                        <a:solidFill>
                          <a:schemeClr val="tx1"/>
                        </a:solidFill>
                      </a:endParaRPr>
                    </a:p>
                  </a:txBody>
                  <a:tcPr/>
                </a:tc>
                <a:tc>
                  <a:txBody>
                    <a:bodyPr/>
                    <a:lstStyle/>
                    <a:p>
                      <a:pPr algn="ctr" rtl="1"/>
                      <a:r>
                        <a:rPr kumimoji="0" lang="fa-IR" sz="1600" b="1" kern="1200" dirty="0" smtClean="0">
                          <a:solidFill>
                            <a:schemeClr val="tx1"/>
                          </a:solidFill>
                        </a:rPr>
                        <a:t>رنگ</a:t>
                      </a:r>
                      <a:endParaRPr lang="fa-IR" sz="1600" b="1" dirty="0">
                        <a:solidFill>
                          <a:schemeClr val="tx1"/>
                        </a:solidFill>
                      </a:endParaRPr>
                    </a:p>
                  </a:txBody>
                  <a:tcPr/>
                </a:tc>
                <a:tc>
                  <a:txBody>
                    <a:bodyPr/>
                    <a:lstStyle/>
                    <a:p>
                      <a:pPr algn="ctr" rtl="1"/>
                      <a:r>
                        <a:rPr kumimoji="0" lang="fa-IR" sz="1600" b="1" kern="1200" dirty="0" smtClean="0">
                          <a:solidFill>
                            <a:schemeClr val="tx1"/>
                          </a:solidFill>
                        </a:rPr>
                        <a:t>مواد</a:t>
                      </a:r>
                      <a:endParaRPr lang="fa-IR" sz="1600" b="1" dirty="0">
                        <a:solidFill>
                          <a:schemeClr val="tx1"/>
                        </a:solidFill>
                      </a:endParaRPr>
                    </a:p>
                  </a:txBody>
                  <a:tcPr/>
                </a:tc>
                <a:tc>
                  <a:txBody>
                    <a:bodyPr/>
                    <a:lstStyle/>
                    <a:p>
                      <a:pPr algn="ctr" rtl="1"/>
                      <a:r>
                        <a:rPr kumimoji="0" lang="fa-IR" sz="1600" b="1" kern="1200" dirty="0" smtClean="0">
                          <a:solidFill>
                            <a:schemeClr val="tx1"/>
                          </a:solidFill>
                        </a:rPr>
                        <a:t>مفهوم</a:t>
                      </a:r>
                      <a:endParaRPr lang="fa-IR" sz="1600" b="1" dirty="0">
                        <a:solidFill>
                          <a:schemeClr val="tx1"/>
                        </a:solidFill>
                      </a:endParaRPr>
                    </a:p>
                  </a:txBody>
                  <a:tcPr/>
                </a:tc>
                <a:tc>
                  <a:txBody>
                    <a:bodyPr/>
                    <a:lstStyle/>
                    <a:p>
                      <a:pPr algn="ctr" rtl="1"/>
                      <a:r>
                        <a:rPr kumimoji="0" lang="fa-IR" sz="1600" b="1" kern="1200" dirty="0" smtClean="0">
                          <a:solidFill>
                            <a:schemeClr val="tx1"/>
                          </a:solidFill>
                        </a:rPr>
                        <a:t>فصل</a:t>
                      </a:r>
                      <a:endParaRPr lang="fa-IR" sz="1600" b="1" dirty="0">
                        <a:solidFill>
                          <a:schemeClr val="tx1"/>
                        </a:solidFill>
                      </a:endParaRPr>
                    </a:p>
                  </a:txBody>
                  <a:tcPr/>
                </a:tc>
                <a:tc>
                  <a:txBody>
                    <a:bodyPr/>
                    <a:lstStyle/>
                    <a:p>
                      <a:pPr algn="ctr">
                        <a:spcAft>
                          <a:spcPts val="0"/>
                        </a:spcAft>
                      </a:pPr>
                      <a:r>
                        <a:rPr lang="fa-IR" sz="1600" b="1" dirty="0">
                          <a:solidFill>
                            <a:schemeClr val="tx1"/>
                          </a:solidFill>
                        </a:rPr>
                        <a:t>جهت</a:t>
                      </a:r>
                      <a:endParaRPr lang="en-US" sz="1600" b="1" dirty="0">
                        <a:solidFill>
                          <a:schemeClr val="tx1"/>
                        </a:solidFill>
                        <a:latin typeface="Times New Roman"/>
                        <a:ea typeface="Times New Roman"/>
                        <a:cs typeface="Arial"/>
                      </a:endParaRPr>
                    </a:p>
                  </a:txBody>
                  <a:tcPr marL="68580" marR="68580" marT="0" marB="0"/>
                </a:tc>
                <a:tc>
                  <a:txBody>
                    <a:bodyPr/>
                    <a:lstStyle/>
                    <a:p>
                      <a:pPr algn="ctr" rtl="1"/>
                      <a:r>
                        <a:rPr kumimoji="0" lang="fa-IR" sz="1600" b="1" kern="1200" dirty="0" smtClean="0">
                          <a:solidFill>
                            <a:schemeClr val="tx1"/>
                          </a:solidFill>
                        </a:rPr>
                        <a:t>طعم</a:t>
                      </a:r>
                      <a:endParaRPr lang="fa-IR" sz="1600" b="1" dirty="0">
                        <a:solidFill>
                          <a:schemeClr val="tx1"/>
                        </a:solidFill>
                      </a:endParaRPr>
                    </a:p>
                  </a:txBody>
                  <a:tcPr/>
                </a:tc>
                <a:tc>
                  <a:txBody>
                    <a:bodyPr/>
                    <a:lstStyle/>
                    <a:p>
                      <a:pPr algn="ctr" rtl="1"/>
                      <a:r>
                        <a:rPr kumimoji="0" lang="fa-IR" sz="1600" b="1" kern="1200" dirty="0" smtClean="0">
                          <a:solidFill>
                            <a:schemeClr val="tx1"/>
                          </a:solidFill>
                        </a:rPr>
                        <a:t>رایحه</a:t>
                      </a:r>
                      <a:endParaRPr lang="fa-IR" sz="1600" b="1" dirty="0">
                        <a:solidFill>
                          <a:schemeClr val="tx1"/>
                        </a:solidFill>
                      </a:endParaRPr>
                    </a:p>
                  </a:txBody>
                  <a:tcPr/>
                </a:tc>
              </a:tr>
              <a:tr h="932575">
                <a:tc>
                  <a:txBody>
                    <a:bodyPr/>
                    <a:lstStyle/>
                    <a:p>
                      <a:pPr algn="ctr">
                        <a:spcAft>
                          <a:spcPts val="0"/>
                        </a:spcAft>
                      </a:pPr>
                      <a:endParaRPr lang="fa-IR" sz="1200" b="1" dirty="0" smtClean="0"/>
                    </a:p>
                    <a:p>
                      <a:pPr algn="ctr">
                        <a:spcAft>
                          <a:spcPts val="0"/>
                        </a:spcAft>
                      </a:pPr>
                      <a:endParaRPr lang="fa-IR" sz="1200" b="1" dirty="0" smtClean="0"/>
                    </a:p>
                    <a:p>
                      <a:pPr algn="ctr">
                        <a:spcAft>
                          <a:spcPts val="0"/>
                        </a:spcAft>
                      </a:pPr>
                      <a:r>
                        <a:rPr lang="fa-IR" sz="1200" b="1" dirty="0" smtClean="0"/>
                        <a:t>چوب</a:t>
                      </a:r>
                      <a:endParaRPr lang="en-US" sz="1200" b="1" dirty="0">
                        <a:latin typeface="Times New Roman"/>
                        <a:ea typeface="Times New Roman"/>
                      </a:endParaRPr>
                    </a:p>
                  </a:txBody>
                  <a:tcPr marL="114300" marR="114300" marT="0" marB="0"/>
                </a:tc>
                <a:tc>
                  <a:txBody>
                    <a:bodyPr/>
                    <a:lstStyle/>
                    <a:p>
                      <a:pPr algn="ctr">
                        <a:spcAft>
                          <a:spcPts val="0"/>
                        </a:spcAft>
                      </a:pPr>
                      <a:endParaRPr lang="fa-IR" sz="1200" b="1" dirty="0" smtClean="0"/>
                    </a:p>
                    <a:p>
                      <a:pPr algn="ctr">
                        <a:spcAft>
                          <a:spcPts val="0"/>
                        </a:spcAft>
                      </a:pPr>
                      <a:endParaRPr lang="fa-IR" sz="1200" b="1" dirty="0" smtClean="0"/>
                    </a:p>
                    <a:p>
                      <a:pPr algn="ctr">
                        <a:spcAft>
                          <a:spcPts val="0"/>
                        </a:spcAft>
                      </a:pPr>
                      <a:r>
                        <a:rPr lang="fa-IR" sz="1200" b="1" dirty="0" smtClean="0"/>
                        <a:t>عمودی</a:t>
                      </a:r>
                      <a:endParaRPr lang="en-US" sz="1200" b="1" dirty="0"/>
                    </a:p>
                    <a:p>
                      <a:pPr algn="ctr">
                        <a:spcAft>
                          <a:spcPts val="0"/>
                        </a:spcAft>
                      </a:pPr>
                      <a:r>
                        <a:rPr lang="fa-IR" sz="1200" b="1" dirty="0"/>
                        <a:t>باریک</a:t>
                      </a:r>
                      <a:endParaRPr lang="en-US" sz="1200" b="1" dirty="0">
                        <a:latin typeface="Times New Roman"/>
                        <a:ea typeface="Times New Roman"/>
                      </a:endParaRPr>
                    </a:p>
                  </a:txBody>
                  <a:tcPr marL="114300" marR="114300" marT="0" marB="0"/>
                </a:tc>
                <a:tc>
                  <a:txBody>
                    <a:bodyPr/>
                    <a:lstStyle/>
                    <a:p>
                      <a:pPr algn="ctr" rtl="1"/>
                      <a:endParaRPr kumimoji="0" lang="fa-IR" sz="1200" b="1" kern="1200" dirty="0" smtClean="0"/>
                    </a:p>
                    <a:p>
                      <a:pPr algn="ctr" rtl="1"/>
                      <a:endParaRPr kumimoji="0" lang="fa-IR" sz="1200" b="1" kern="1200" dirty="0" smtClean="0"/>
                    </a:p>
                    <a:p>
                      <a:pPr algn="ctr" rtl="1"/>
                      <a:r>
                        <a:rPr kumimoji="0" lang="fa-IR" sz="1200" b="1" kern="1200" dirty="0" smtClean="0"/>
                        <a:t>سبز</a:t>
                      </a:r>
                      <a:endParaRPr lang="fa-IR" sz="1200" b="1" dirty="0"/>
                    </a:p>
                  </a:txBody>
                  <a:tcPr/>
                </a:tc>
                <a:tc>
                  <a:txBody>
                    <a:bodyPr/>
                    <a:lstStyle/>
                    <a:p>
                      <a:pPr algn="ctr">
                        <a:spcAft>
                          <a:spcPts val="0"/>
                        </a:spcAft>
                      </a:pPr>
                      <a:endParaRPr lang="fa-IR" sz="1200" b="1" dirty="0" smtClean="0"/>
                    </a:p>
                    <a:p>
                      <a:pPr algn="ctr">
                        <a:spcAft>
                          <a:spcPts val="0"/>
                        </a:spcAft>
                      </a:pPr>
                      <a:r>
                        <a:rPr lang="fa-IR" sz="1200" b="1" dirty="0" smtClean="0"/>
                        <a:t>چوب</a:t>
                      </a:r>
                      <a:endParaRPr lang="en-US" sz="1200" b="1" dirty="0"/>
                    </a:p>
                    <a:p>
                      <a:pPr algn="ctr">
                        <a:spcAft>
                          <a:spcPts val="0"/>
                        </a:spcAft>
                      </a:pPr>
                      <a:r>
                        <a:rPr lang="fa-IR" sz="1200" b="1" dirty="0"/>
                        <a:t>درخت بید</a:t>
                      </a:r>
                      <a:endParaRPr lang="en-US" sz="1200" b="1" dirty="0"/>
                    </a:p>
                    <a:p>
                      <a:pPr algn="ctr">
                        <a:spcAft>
                          <a:spcPts val="0"/>
                        </a:spcAft>
                      </a:pPr>
                      <a:r>
                        <a:rPr lang="fa-IR" sz="1200" b="1" dirty="0"/>
                        <a:t>بامبو</a:t>
                      </a:r>
                      <a:endParaRPr lang="en-US" sz="1200" b="1" dirty="0">
                        <a:latin typeface="Times New Roman"/>
                        <a:ea typeface="Times New Roman"/>
                      </a:endParaRPr>
                    </a:p>
                  </a:txBody>
                  <a:tcPr marL="114300" marR="114300" marT="0" marB="0"/>
                </a:tc>
                <a:tc>
                  <a:txBody>
                    <a:bodyPr/>
                    <a:lstStyle/>
                    <a:p>
                      <a:pPr algn="ctr">
                        <a:spcAft>
                          <a:spcPts val="0"/>
                        </a:spcAft>
                      </a:pPr>
                      <a:endParaRPr lang="fa-IR" sz="1200" b="1" dirty="0" smtClean="0"/>
                    </a:p>
                    <a:p>
                      <a:pPr algn="ctr">
                        <a:spcAft>
                          <a:spcPts val="0"/>
                        </a:spcAft>
                      </a:pPr>
                      <a:r>
                        <a:rPr lang="fa-IR" sz="1200" b="1" dirty="0" smtClean="0"/>
                        <a:t>زندگی</a:t>
                      </a:r>
                      <a:endParaRPr lang="en-US" sz="1200" b="1" dirty="0"/>
                    </a:p>
                    <a:p>
                      <a:pPr algn="ctr">
                        <a:spcAft>
                          <a:spcPts val="0"/>
                        </a:spcAft>
                      </a:pPr>
                      <a:r>
                        <a:rPr lang="fa-IR" sz="1200" b="1" dirty="0"/>
                        <a:t>رشد</a:t>
                      </a:r>
                      <a:endParaRPr lang="en-US" sz="1200" b="1" dirty="0"/>
                    </a:p>
                    <a:p>
                      <a:pPr algn="ctr">
                        <a:spcAft>
                          <a:spcPts val="0"/>
                        </a:spcAft>
                      </a:pPr>
                      <a:r>
                        <a:rPr lang="fa-IR" sz="1200" b="1" dirty="0"/>
                        <a:t>تحرک</a:t>
                      </a:r>
                      <a:endParaRPr lang="en-US" sz="1200" b="1" dirty="0">
                        <a:latin typeface="Times New Roman"/>
                        <a:ea typeface="Times New Roman"/>
                      </a:endParaRPr>
                    </a:p>
                  </a:txBody>
                  <a:tcPr marL="114300" marR="114300" marT="0" marB="0"/>
                </a:tc>
                <a:tc>
                  <a:txBody>
                    <a:bodyPr/>
                    <a:lstStyle/>
                    <a:p>
                      <a:pPr algn="ctr" rtl="1"/>
                      <a:endParaRPr kumimoji="0" lang="fa-IR" sz="1200" b="1" kern="1200" dirty="0" smtClean="0"/>
                    </a:p>
                    <a:p>
                      <a:pPr algn="ctr" rtl="1"/>
                      <a:endParaRPr kumimoji="0" lang="fa-IR" sz="1200" b="1" kern="1200" dirty="0" smtClean="0"/>
                    </a:p>
                    <a:p>
                      <a:pPr algn="ctr" rtl="1"/>
                      <a:r>
                        <a:rPr kumimoji="0" lang="fa-IR" sz="1200" b="1" kern="1200" dirty="0" smtClean="0"/>
                        <a:t>بهار</a:t>
                      </a:r>
                      <a:endParaRPr lang="fa-IR" sz="1200" b="1" dirty="0"/>
                    </a:p>
                  </a:txBody>
                  <a:tcPr/>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p>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p>
                    <a:p>
                      <a:pPr marL="0" marR="0" indent="0" algn="ctr" defTabSz="914400" rtl="1" eaLnBrk="1" fontAlgn="auto" latinLnBrk="0" hangingPunct="1">
                        <a:lnSpc>
                          <a:spcPct val="100000"/>
                        </a:lnSpc>
                        <a:spcBef>
                          <a:spcPts val="0"/>
                        </a:spcBef>
                        <a:spcAft>
                          <a:spcPts val="0"/>
                        </a:spcAft>
                        <a:buClrTx/>
                        <a:buSzTx/>
                        <a:buFontTx/>
                        <a:buNone/>
                        <a:tabLst/>
                        <a:defRPr/>
                      </a:pPr>
                      <a:r>
                        <a:rPr lang="fa-IR" sz="1200" b="1" dirty="0" smtClean="0"/>
                        <a:t>شرق</a:t>
                      </a:r>
                      <a:endParaRPr lang="en-US" sz="1200" b="1" dirty="0" smtClean="0"/>
                    </a:p>
                    <a:p>
                      <a:pPr algn="ctr" rtl="1">
                        <a:spcAft>
                          <a:spcPts val="0"/>
                        </a:spcAft>
                      </a:pPr>
                      <a:endParaRPr lang="fa-IR" sz="1200" b="1" dirty="0">
                        <a:latin typeface="Times New Roman"/>
                        <a:ea typeface="Times New Roman"/>
                        <a:cs typeface="Arial"/>
                      </a:endParaRPr>
                    </a:p>
                  </a:txBody>
                  <a:tcPr marL="68580" marR="68580" marT="0" marB="0"/>
                </a:tc>
                <a:tc>
                  <a:txBody>
                    <a:bodyPr/>
                    <a:lstStyle/>
                    <a:p>
                      <a:pPr algn="ctr" rtl="1">
                        <a:spcAft>
                          <a:spcPts val="0"/>
                        </a:spcAft>
                      </a:pPr>
                      <a:endParaRPr lang="fa-IR" sz="1200" b="1" dirty="0"/>
                    </a:p>
                    <a:p>
                      <a:pPr algn="ctr">
                        <a:spcAft>
                          <a:spcPts val="0"/>
                        </a:spcAft>
                      </a:pPr>
                      <a:endParaRPr lang="fa-IR" sz="1200" b="1" dirty="0" smtClean="0"/>
                    </a:p>
                    <a:p>
                      <a:pPr algn="ctr">
                        <a:spcAft>
                          <a:spcPts val="0"/>
                        </a:spcAft>
                      </a:pPr>
                      <a:r>
                        <a:rPr lang="fa-IR" sz="1200" b="1" dirty="0" smtClean="0"/>
                        <a:t>ترش</a:t>
                      </a:r>
                      <a:endParaRPr lang="en-US" sz="1200" b="1" dirty="0">
                        <a:latin typeface="Times New Roman"/>
                        <a:ea typeface="Times New Roman"/>
                        <a:cs typeface="Arial"/>
                      </a:endParaRPr>
                    </a:p>
                  </a:txBody>
                  <a:tcPr marL="68580" marR="68580" marT="0" marB="0"/>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p>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p>
                    <a:p>
                      <a:pPr marL="0" marR="0" indent="0" algn="ctr" defTabSz="914400" rtl="1" eaLnBrk="1" fontAlgn="auto" latinLnBrk="0" hangingPunct="1">
                        <a:lnSpc>
                          <a:spcPct val="100000"/>
                        </a:lnSpc>
                        <a:spcBef>
                          <a:spcPts val="0"/>
                        </a:spcBef>
                        <a:spcAft>
                          <a:spcPts val="0"/>
                        </a:spcAft>
                        <a:buClrTx/>
                        <a:buSzTx/>
                        <a:buFontTx/>
                        <a:buNone/>
                        <a:tabLst/>
                        <a:defRPr/>
                      </a:pPr>
                      <a:r>
                        <a:rPr lang="fa-IR" sz="1200" b="1" dirty="0" smtClean="0"/>
                        <a:t>بیات</a:t>
                      </a:r>
                      <a:endParaRPr lang="en-US" sz="1200" b="1" dirty="0" smtClean="0"/>
                    </a:p>
                    <a:p>
                      <a:pPr algn="ctr" rtl="1">
                        <a:spcAft>
                          <a:spcPts val="0"/>
                        </a:spcAft>
                      </a:pPr>
                      <a:endParaRPr lang="fa-IR" sz="1200" b="1" dirty="0" smtClean="0">
                        <a:latin typeface="Times New Roman"/>
                        <a:ea typeface="Times New Roman"/>
                        <a:cs typeface="Arial"/>
                      </a:endParaRPr>
                    </a:p>
                    <a:p>
                      <a:pPr algn="ctr" rtl="1">
                        <a:spcAft>
                          <a:spcPts val="0"/>
                        </a:spcAft>
                      </a:pPr>
                      <a:endParaRPr lang="fa-IR" sz="1200" b="1" dirty="0">
                        <a:latin typeface="Times New Roman"/>
                        <a:ea typeface="Times New Roman"/>
                        <a:cs typeface="Arial"/>
                      </a:endParaRPr>
                    </a:p>
                  </a:txBody>
                  <a:tcPr marL="68580" marR="68580" marT="0" marB="0"/>
                </a:tc>
              </a:tr>
              <a:tr h="1245724">
                <a:tc>
                  <a:txBody>
                    <a:bodyPr/>
                    <a:lstStyle/>
                    <a:p>
                      <a:pPr algn="ctr" rtl="1">
                        <a:spcAft>
                          <a:spcPts val="0"/>
                        </a:spcAft>
                      </a:pPr>
                      <a:endParaRPr lang="fa-IR" sz="1200" b="1" dirty="0"/>
                    </a:p>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p>
                    <a:p>
                      <a:pPr marL="0" marR="0" indent="0" algn="ctr" defTabSz="914400" rtl="1" eaLnBrk="1" fontAlgn="auto" latinLnBrk="0" hangingPunct="1">
                        <a:lnSpc>
                          <a:spcPct val="100000"/>
                        </a:lnSpc>
                        <a:spcBef>
                          <a:spcPts val="0"/>
                        </a:spcBef>
                        <a:spcAft>
                          <a:spcPts val="0"/>
                        </a:spcAft>
                        <a:buClrTx/>
                        <a:buSzTx/>
                        <a:buFontTx/>
                        <a:buNone/>
                        <a:tabLst/>
                        <a:defRPr/>
                      </a:pPr>
                      <a:r>
                        <a:rPr lang="fa-IR" sz="1200" b="1" dirty="0" smtClean="0"/>
                        <a:t>آتش</a:t>
                      </a:r>
                      <a:endParaRPr lang="en-US" sz="1200" b="1" dirty="0" smtClean="0"/>
                    </a:p>
                    <a:p>
                      <a:pPr algn="ctr">
                        <a:spcAft>
                          <a:spcPts val="0"/>
                        </a:spcAft>
                      </a:pPr>
                      <a:endParaRPr lang="en-US" sz="1200" b="1" dirty="0">
                        <a:latin typeface="Times New Roman"/>
                        <a:ea typeface="Times New Roman"/>
                        <a:cs typeface="Arial"/>
                      </a:endParaRPr>
                    </a:p>
                  </a:txBody>
                  <a:tcPr marL="68580" marR="68580" marT="0" marB="0"/>
                </a:tc>
                <a:tc>
                  <a:txBody>
                    <a:bodyPr/>
                    <a:lstStyle/>
                    <a:p>
                      <a:pPr algn="ctr">
                        <a:spcAft>
                          <a:spcPts val="0"/>
                        </a:spcAft>
                      </a:pPr>
                      <a:endParaRPr lang="fa-IR" sz="1200" b="1" dirty="0" smtClean="0"/>
                    </a:p>
                    <a:p>
                      <a:pPr algn="ctr">
                        <a:spcAft>
                          <a:spcPts val="0"/>
                        </a:spcAft>
                      </a:pPr>
                      <a:r>
                        <a:rPr lang="fa-IR" sz="1200" b="1" dirty="0" smtClean="0"/>
                        <a:t>نوک تیز</a:t>
                      </a:r>
                      <a:endParaRPr lang="en-US" sz="1200" b="1" dirty="0" smtClean="0"/>
                    </a:p>
                    <a:p>
                      <a:pPr algn="ctr">
                        <a:spcAft>
                          <a:spcPts val="0"/>
                        </a:spcAft>
                      </a:pPr>
                      <a:r>
                        <a:rPr lang="fa-IR" sz="1200" b="1" dirty="0" smtClean="0"/>
                        <a:t>ستاره</a:t>
                      </a:r>
                      <a:endParaRPr lang="en-US" sz="1200" b="1" dirty="0" smtClean="0"/>
                    </a:p>
                    <a:p>
                      <a:pPr algn="ctr">
                        <a:spcAft>
                          <a:spcPts val="0"/>
                        </a:spcAft>
                      </a:pPr>
                      <a:r>
                        <a:rPr lang="fa-IR" sz="1200" b="1" dirty="0" smtClean="0"/>
                        <a:t>مثلث</a:t>
                      </a:r>
                      <a:endParaRPr lang="en-US" sz="1200" b="1" dirty="0" smtClean="0"/>
                    </a:p>
                    <a:p>
                      <a:pPr algn="ctr">
                        <a:spcAft>
                          <a:spcPts val="0"/>
                        </a:spcAft>
                      </a:pPr>
                      <a:r>
                        <a:rPr lang="fa-IR" sz="1200" b="1" dirty="0" smtClean="0"/>
                        <a:t>هرم</a:t>
                      </a:r>
                      <a:endParaRPr lang="en-US" sz="1200" b="1" dirty="0" smtClean="0"/>
                    </a:p>
                    <a:p>
                      <a:pPr algn="ctr">
                        <a:spcAft>
                          <a:spcPts val="0"/>
                        </a:spcAft>
                      </a:pPr>
                      <a:r>
                        <a:rPr lang="fa-IR" sz="1200" b="1" dirty="0" smtClean="0"/>
                        <a:t>الماس</a:t>
                      </a:r>
                      <a:endParaRPr lang="en-US" sz="1200" b="1" dirty="0" smtClean="0"/>
                    </a:p>
                    <a:p>
                      <a:pPr algn="ctr" rtl="1">
                        <a:spcAft>
                          <a:spcPts val="0"/>
                        </a:spcAft>
                      </a:pPr>
                      <a:endParaRPr lang="fa-IR" sz="1200" b="1" dirty="0">
                        <a:latin typeface="Times New Roman"/>
                        <a:ea typeface="Times New Roman"/>
                        <a:cs typeface="Arial"/>
                      </a:endParaRPr>
                    </a:p>
                  </a:txBody>
                  <a:tcPr marL="68580" marR="68580" marT="0" marB="0"/>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p>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p>
                    <a:p>
                      <a:pPr marL="0" marR="0" indent="0" algn="ctr" defTabSz="914400" rtl="1" eaLnBrk="1" fontAlgn="auto" latinLnBrk="0" hangingPunct="1">
                        <a:lnSpc>
                          <a:spcPct val="100000"/>
                        </a:lnSpc>
                        <a:spcBef>
                          <a:spcPts val="0"/>
                        </a:spcBef>
                        <a:spcAft>
                          <a:spcPts val="0"/>
                        </a:spcAft>
                        <a:buClrTx/>
                        <a:buSzTx/>
                        <a:buFontTx/>
                        <a:buNone/>
                        <a:tabLst/>
                        <a:defRPr/>
                      </a:pPr>
                      <a:r>
                        <a:rPr lang="fa-IR" sz="1200" b="1" dirty="0" smtClean="0"/>
                        <a:t>قرمز</a:t>
                      </a:r>
                      <a:endParaRPr lang="en-US" sz="1200" b="1" dirty="0" smtClean="0"/>
                    </a:p>
                    <a:p>
                      <a:pPr algn="ctr" rtl="1">
                        <a:spcAft>
                          <a:spcPts val="0"/>
                        </a:spcAft>
                      </a:pPr>
                      <a:endParaRPr lang="fa-IR" sz="1200" b="1" dirty="0" smtClean="0">
                        <a:latin typeface="Times New Roman"/>
                        <a:ea typeface="Times New Roman"/>
                        <a:cs typeface="Arial"/>
                      </a:endParaRPr>
                    </a:p>
                    <a:p>
                      <a:pPr algn="ctr" rtl="1">
                        <a:spcAft>
                          <a:spcPts val="0"/>
                        </a:spcAft>
                      </a:pPr>
                      <a:endParaRPr lang="fa-IR" sz="1200" b="1" dirty="0">
                        <a:latin typeface="Times New Roman"/>
                        <a:ea typeface="Times New Roman"/>
                        <a:cs typeface="Arial"/>
                      </a:endParaRPr>
                    </a:p>
                  </a:txBody>
                  <a:tcPr marL="68580" marR="68580" marT="0" marB="0"/>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p>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p>
                    <a:p>
                      <a:pPr marL="0" marR="0" indent="0" algn="ctr" defTabSz="914400" rtl="1" eaLnBrk="1" fontAlgn="auto" latinLnBrk="0" hangingPunct="1">
                        <a:lnSpc>
                          <a:spcPct val="100000"/>
                        </a:lnSpc>
                        <a:spcBef>
                          <a:spcPts val="0"/>
                        </a:spcBef>
                        <a:spcAft>
                          <a:spcPts val="0"/>
                        </a:spcAft>
                        <a:buClrTx/>
                        <a:buSzTx/>
                        <a:buFontTx/>
                        <a:buNone/>
                        <a:tabLst/>
                        <a:defRPr/>
                      </a:pPr>
                      <a:r>
                        <a:rPr lang="fa-IR" sz="1200" b="1" dirty="0" smtClean="0"/>
                        <a:t>_</a:t>
                      </a:r>
                      <a:endParaRPr lang="en-US" sz="1200" b="1" dirty="0" smtClean="0"/>
                    </a:p>
                    <a:p>
                      <a:pPr algn="ctr" rtl="1">
                        <a:spcAft>
                          <a:spcPts val="0"/>
                        </a:spcAft>
                      </a:pPr>
                      <a:endParaRPr lang="fa-IR" sz="1200" b="1" dirty="0" smtClean="0">
                        <a:latin typeface="Times New Roman"/>
                        <a:ea typeface="Times New Roman"/>
                        <a:cs typeface="Arial"/>
                      </a:endParaRPr>
                    </a:p>
                    <a:p>
                      <a:pPr algn="ctr" rtl="1">
                        <a:spcAft>
                          <a:spcPts val="0"/>
                        </a:spcAft>
                      </a:pPr>
                      <a:endParaRPr lang="fa-IR" sz="1200" b="1" dirty="0" smtClean="0">
                        <a:latin typeface="Times New Roman"/>
                        <a:ea typeface="Times New Roman"/>
                        <a:cs typeface="Arial"/>
                      </a:endParaRPr>
                    </a:p>
                    <a:p>
                      <a:pPr algn="ctr" rtl="1">
                        <a:spcAft>
                          <a:spcPts val="0"/>
                        </a:spcAft>
                      </a:pPr>
                      <a:endParaRPr lang="fa-IR" sz="1200" b="1" dirty="0">
                        <a:latin typeface="Times New Roman"/>
                        <a:ea typeface="Times New Roman"/>
                        <a:cs typeface="Arial"/>
                      </a:endParaRPr>
                    </a:p>
                  </a:txBody>
                  <a:tcPr marL="68580" marR="68580" marT="0" marB="0"/>
                </a:tc>
                <a:tc>
                  <a:txBody>
                    <a:bodyPr/>
                    <a:lstStyle/>
                    <a:p>
                      <a:pPr algn="ctr">
                        <a:spcAft>
                          <a:spcPts val="0"/>
                        </a:spcAft>
                      </a:pPr>
                      <a:endParaRPr lang="fa-IR" sz="1200" b="1" dirty="0" smtClean="0"/>
                    </a:p>
                    <a:p>
                      <a:pPr algn="ctr">
                        <a:spcAft>
                          <a:spcPts val="0"/>
                        </a:spcAft>
                      </a:pPr>
                      <a:r>
                        <a:rPr lang="fa-IR" sz="1200" b="1" dirty="0" smtClean="0"/>
                        <a:t>گرما</a:t>
                      </a:r>
                      <a:endParaRPr lang="en-US" sz="1200" b="1" dirty="0"/>
                    </a:p>
                    <a:p>
                      <a:pPr algn="ctr">
                        <a:spcAft>
                          <a:spcPts val="0"/>
                        </a:spcAft>
                      </a:pPr>
                      <a:r>
                        <a:rPr lang="fa-IR" sz="1200" b="1" dirty="0"/>
                        <a:t>تحریک</a:t>
                      </a:r>
                      <a:endParaRPr lang="en-US" sz="1200" b="1" dirty="0"/>
                    </a:p>
                    <a:p>
                      <a:pPr algn="ctr">
                        <a:spcAft>
                          <a:spcPts val="0"/>
                        </a:spcAft>
                      </a:pPr>
                      <a:r>
                        <a:rPr lang="fa-IR" sz="1200" b="1" dirty="0"/>
                        <a:t>تاثیر</a:t>
                      </a:r>
                      <a:endParaRPr lang="en-US" sz="1200" b="1" dirty="0"/>
                    </a:p>
                    <a:p>
                      <a:pPr algn="ctr">
                        <a:spcAft>
                          <a:spcPts val="0"/>
                        </a:spcAft>
                      </a:pPr>
                      <a:r>
                        <a:rPr lang="fa-IR" sz="1200" b="1" dirty="0"/>
                        <a:t>شور</a:t>
                      </a:r>
                      <a:endParaRPr lang="en-US" sz="1200" b="1" dirty="0"/>
                    </a:p>
                    <a:p>
                      <a:pPr algn="ctr">
                        <a:spcAft>
                          <a:spcPts val="0"/>
                        </a:spcAft>
                      </a:pPr>
                      <a:r>
                        <a:rPr lang="fa-IR" sz="1200" b="1" dirty="0"/>
                        <a:t>هیجان</a:t>
                      </a:r>
                      <a:endParaRPr lang="en-US" sz="1200" b="1" dirty="0">
                        <a:latin typeface="Times New Roman"/>
                        <a:ea typeface="Times New Roman"/>
                        <a:cs typeface="Arial"/>
                      </a:endParaRPr>
                    </a:p>
                  </a:txBody>
                  <a:tcPr marL="68580" marR="68580" marT="0" marB="0"/>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p>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p>
                    <a:p>
                      <a:pPr marL="0" marR="0" indent="0" algn="ctr" defTabSz="914400" rtl="1" eaLnBrk="1" fontAlgn="auto" latinLnBrk="0" hangingPunct="1">
                        <a:lnSpc>
                          <a:spcPct val="100000"/>
                        </a:lnSpc>
                        <a:spcBef>
                          <a:spcPts val="0"/>
                        </a:spcBef>
                        <a:spcAft>
                          <a:spcPts val="0"/>
                        </a:spcAft>
                        <a:buClrTx/>
                        <a:buSzTx/>
                        <a:buFontTx/>
                        <a:buNone/>
                        <a:tabLst/>
                        <a:defRPr/>
                      </a:pPr>
                      <a:r>
                        <a:rPr lang="fa-IR" sz="1200" b="1" dirty="0" smtClean="0"/>
                        <a:t>تابستان</a:t>
                      </a:r>
                      <a:endParaRPr lang="en-US" sz="1200" b="1" dirty="0" smtClean="0"/>
                    </a:p>
                    <a:p>
                      <a:pPr algn="ctr" rtl="1">
                        <a:spcAft>
                          <a:spcPts val="0"/>
                        </a:spcAft>
                      </a:pPr>
                      <a:endParaRPr lang="fa-IR" sz="1200" b="1" dirty="0">
                        <a:latin typeface="Times New Roman"/>
                        <a:ea typeface="Times New Roman"/>
                        <a:cs typeface="Arial"/>
                      </a:endParaRPr>
                    </a:p>
                  </a:txBody>
                  <a:tcPr marL="68580" marR="68580" marT="0" marB="0"/>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p>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p>
                    <a:p>
                      <a:pPr marL="0" marR="0" indent="0" algn="ctr" defTabSz="914400" rtl="1" eaLnBrk="1" fontAlgn="auto" latinLnBrk="0" hangingPunct="1">
                        <a:lnSpc>
                          <a:spcPct val="100000"/>
                        </a:lnSpc>
                        <a:spcBef>
                          <a:spcPts val="0"/>
                        </a:spcBef>
                        <a:spcAft>
                          <a:spcPts val="0"/>
                        </a:spcAft>
                        <a:buClrTx/>
                        <a:buSzTx/>
                        <a:buFontTx/>
                        <a:buNone/>
                        <a:tabLst/>
                        <a:defRPr/>
                      </a:pPr>
                      <a:r>
                        <a:rPr lang="fa-IR" sz="1200" b="1" dirty="0" smtClean="0"/>
                        <a:t>جنوب</a:t>
                      </a:r>
                      <a:endParaRPr lang="en-US" sz="1200" b="1" dirty="0" smtClean="0"/>
                    </a:p>
                    <a:p>
                      <a:pPr algn="ctr" rtl="1">
                        <a:spcAft>
                          <a:spcPts val="0"/>
                        </a:spcAft>
                      </a:pPr>
                      <a:endParaRPr lang="fa-IR" sz="1200" b="1" dirty="0">
                        <a:latin typeface="Times New Roman"/>
                        <a:ea typeface="Times New Roman"/>
                        <a:cs typeface="Arial"/>
                      </a:endParaRPr>
                    </a:p>
                  </a:txBody>
                  <a:tcPr marL="68580" marR="68580" marT="0" marB="0"/>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p>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p>
                    <a:p>
                      <a:pPr marL="0" marR="0" indent="0" algn="ctr" defTabSz="914400" rtl="1" eaLnBrk="1" fontAlgn="auto" latinLnBrk="0" hangingPunct="1">
                        <a:lnSpc>
                          <a:spcPct val="100000"/>
                        </a:lnSpc>
                        <a:spcBef>
                          <a:spcPts val="0"/>
                        </a:spcBef>
                        <a:spcAft>
                          <a:spcPts val="0"/>
                        </a:spcAft>
                        <a:buClrTx/>
                        <a:buSzTx/>
                        <a:buFontTx/>
                        <a:buNone/>
                        <a:tabLst/>
                        <a:defRPr/>
                      </a:pPr>
                      <a:r>
                        <a:rPr lang="fa-IR" sz="1200" b="1" dirty="0" smtClean="0"/>
                        <a:t>تلخ</a:t>
                      </a:r>
                      <a:endParaRPr lang="en-US" sz="1200" b="1" dirty="0" smtClean="0"/>
                    </a:p>
                    <a:p>
                      <a:pPr algn="ctr">
                        <a:spcAft>
                          <a:spcPts val="0"/>
                        </a:spcAft>
                      </a:pPr>
                      <a:endParaRPr lang="en-US" sz="1200" b="1" dirty="0">
                        <a:latin typeface="Times New Roman"/>
                        <a:ea typeface="Times New Roman"/>
                        <a:cs typeface="Arial"/>
                      </a:endParaRPr>
                    </a:p>
                  </a:txBody>
                  <a:tcPr marL="68580" marR="68580" marT="0" marB="0"/>
                </a:tc>
                <a:tc>
                  <a:txBody>
                    <a:bodyPr/>
                    <a:lstStyle/>
                    <a:p>
                      <a:pPr algn="ctr" rtl="1">
                        <a:spcAft>
                          <a:spcPts val="0"/>
                        </a:spcAft>
                      </a:pPr>
                      <a:endParaRPr lang="fa-IR" sz="1200" b="1" dirty="0"/>
                    </a:p>
                    <a:p>
                      <a:pPr algn="ctr">
                        <a:spcAft>
                          <a:spcPts val="0"/>
                        </a:spcAft>
                      </a:pPr>
                      <a:r>
                        <a:rPr lang="fa-IR" sz="1200" b="1" dirty="0"/>
                        <a:t>  </a:t>
                      </a:r>
                      <a:endParaRPr lang="fa-IR" sz="1200" b="1" dirty="0" smtClean="0"/>
                    </a:p>
                    <a:p>
                      <a:pPr algn="ctr">
                        <a:spcAft>
                          <a:spcPts val="0"/>
                        </a:spcAft>
                      </a:pPr>
                      <a:r>
                        <a:rPr lang="fa-IR" sz="1200" b="1" dirty="0" smtClean="0"/>
                        <a:t>سوختگی</a:t>
                      </a:r>
                      <a:endParaRPr lang="en-US" sz="1200" b="1" dirty="0">
                        <a:latin typeface="Times New Roman"/>
                        <a:ea typeface="Times New Roman"/>
                        <a:cs typeface="Arial"/>
                      </a:endParaRPr>
                    </a:p>
                  </a:txBody>
                  <a:tcPr marL="68580" marR="68580" marT="0" marB="0"/>
                </a:tc>
              </a:tr>
              <a:tr h="1601645">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p>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p>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p>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p>
                    <a:p>
                      <a:pPr marL="0" marR="0" indent="0" algn="ctr" defTabSz="914400" rtl="1" eaLnBrk="1" fontAlgn="auto" latinLnBrk="0" hangingPunct="1">
                        <a:lnSpc>
                          <a:spcPct val="100000"/>
                        </a:lnSpc>
                        <a:spcBef>
                          <a:spcPts val="0"/>
                        </a:spcBef>
                        <a:spcAft>
                          <a:spcPts val="0"/>
                        </a:spcAft>
                        <a:buClrTx/>
                        <a:buSzTx/>
                        <a:buFontTx/>
                        <a:buNone/>
                        <a:tabLst/>
                        <a:defRPr/>
                      </a:pPr>
                      <a:r>
                        <a:rPr lang="fa-IR" sz="1200" b="1" dirty="0" smtClean="0"/>
                        <a:t>خاک</a:t>
                      </a:r>
                      <a:endParaRPr lang="en-US" sz="1200" b="1" dirty="0" smtClean="0">
                        <a:latin typeface="Times New Roman"/>
                        <a:ea typeface="Times New Roman"/>
                        <a:cs typeface="Arial"/>
                      </a:endParaRPr>
                    </a:p>
                    <a:p>
                      <a:pPr algn="ctr" rtl="1">
                        <a:spcAft>
                          <a:spcPts val="0"/>
                        </a:spcAft>
                      </a:pPr>
                      <a:endParaRPr lang="fa-IR" sz="1200" b="1" dirty="0"/>
                    </a:p>
                  </a:txBody>
                  <a:tcPr marL="68580" marR="68580" marT="0" marB="0"/>
                </a:tc>
                <a:tc>
                  <a:txBody>
                    <a:bodyPr/>
                    <a:lstStyle/>
                    <a:p>
                      <a:pPr algn="ctr">
                        <a:spcAft>
                          <a:spcPts val="0"/>
                        </a:spcAft>
                      </a:pPr>
                      <a:endParaRPr lang="fa-IR" sz="1200" b="1" dirty="0" smtClean="0"/>
                    </a:p>
                    <a:p>
                      <a:pPr algn="ctr">
                        <a:spcAft>
                          <a:spcPts val="0"/>
                        </a:spcAft>
                      </a:pPr>
                      <a:endParaRPr lang="fa-IR" sz="1200" b="1" dirty="0" smtClean="0"/>
                    </a:p>
                    <a:p>
                      <a:pPr algn="ctr">
                        <a:spcAft>
                          <a:spcPts val="0"/>
                        </a:spcAft>
                      </a:pPr>
                      <a:r>
                        <a:rPr lang="fa-IR" sz="1200" b="1" dirty="0" smtClean="0"/>
                        <a:t>کوتاه</a:t>
                      </a:r>
                      <a:endParaRPr lang="en-US" sz="1200" b="1" dirty="0" smtClean="0"/>
                    </a:p>
                    <a:p>
                      <a:pPr algn="ctr">
                        <a:spcAft>
                          <a:spcPts val="0"/>
                        </a:spcAft>
                      </a:pPr>
                      <a:r>
                        <a:rPr lang="fa-IR" sz="1200" b="1" dirty="0" smtClean="0"/>
                        <a:t>تخت</a:t>
                      </a:r>
                      <a:endParaRPr lang="en-US" sz="1200" b="1" dirty="0" smtClean="0"/>
                    </a:p>
                    <a:p>
                      <a:pPr algn="ctr">
                        <a:spcAft>
                          <a:spcPts val="0"/>
                        </a:spcAft>
                      </a:pPr>
                      <a:r>
                        <a:rPr lang="fa-IR" sz="1200" b="1" dirty="0" smtClean="0"/>
                        <a:t>پهن</a:t>
                      </a:r>
                      <a:endParaRPr lang="en-US" sz="1200" b="1" dirty="0" smtClean="0"/>
                    </a:p>
                    <a:p>
                      <a:pPr algn="ctr">
                        <a:spcAft>
                          <a:spcPts val="0"/>
                        </a:spcAft>
                      </a:pPr>
                      <a:r>
                        <a:rPr lang="fa-IR" sz="1200" b="1" dirty="0" smtClean="0"/>
                        <a:t>چهارخانه</a:t>
                      </a:r>
                      <a:endParaRPr lang="en-US" sz="1200" b="1" dirty="0" smtClean="0"/>
                    </a:p>
                    <a:p>
                      <a:pPr algn="ctr">
                        <a:spcAft>
                          <a:spcPts val="0"/>
                        </a:spcAft>
                      </a:pPr>
                      <a:r>
                        <a:rPr lang="fa-IR" sz="1200" b="1" dirty="0" smtClean="0"/>
                        <a:t>افقی</a:t>
                      </a:r>
                      <a:endParaRPr lang="en-US" sz="1200" b="1" dirty="0" smtClean="0">
                        <a:latin typeface="Times New Roman"/>
                        <a:ea typeface="Times New Roman"/>
                        <a:cs typeface="Arial"/>
                      </a:endParaRPr>
                    </a:p>
                    <a:p>
                      <a:pPr algn="ctr" rtl="1">
                        <a:spcAft>
                          <a:spcPts val="0"/>
                        </a:spcAft>
                      </a:pPr>
                      <a:endParaRPr lang="fa-IR" sz="1200" b="1" dirty="0"/>
                    </a:p>
                  </a:txBody>
                  <a:tcPr marL="68580" marR="68580" marT="0" marB="0"/>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p>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p>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p>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p>
                    <a:p>
                      <a:pPr marL="0" marR="0" indent="0" algn="ctr" defTabSz="914400" rtl="1" eaLnBrk="1" fontAlgn="auto" latinLnBrk="0" hangingPunct="1">
                        <a:lnSpc>
                          <a:spcPct val="100000"/>
                        </a:lnSpc>
                        <a:spcBef>
                          <a:spcPts val="0"/>
                        </a:spcBef>
                        <a:spcAft>
                          <a:spcPts val="0"/>
                        </a:spcAft>
                        <a:buClrTx/>
                        <a:buSzTx/>
                        <a:buFontTx/>
                        <a:buNone/>
                        <a:tabLst/>
                        <a:defRPr/>
                      </a:pPr>
                      <a:r>
                        <a:rPr lang="fa-IR" sz="1200" b="1" dirty="0" smtClean="0"/>
                        <a:t>زرد</a:t>
                      </a:r>
                      <a:endParaRPr lang="en-US" sz="1200" b="1" dirty="0" smtClean="0">
                        <a:latin typeface="Times New Roman"/>
                        <a:ea typeface="Times New Roman"/>
                        <a:cs typeface="Arial"/>
                      </a:endParaRPr>
                    </a:p>
                    <a:p>
                      <a:pPr algn="ctr" rtl="1">
                        <a:spcAft>
                          <a:spcPts val="0"/>
                        </a:spcAft>
                      </a:pPr>
                      <a:endParaRPr lang="fa-IR" sz="1200" b="1" dirty="0"/>
                    </a:p>
                  </a:txBody>
                  <a:tcPr marL="68580" marR="68580" marT="0" marB="0"/>
                </a:tc>
                <a:tc>
                  <a:txBody>
                    <a:bodyPr/>
                    <a:lstStyle/>
                    <a:p>
                      <a:pPr algn="ctr">
                        <a:spcAft>
                          <a:spcPts val="0"/>
                        </a:spcAft>
                      </a:pPr>
                      <a:endParaRPr lang="fa-IR" sz="1200" b="1" dirty="0" smtClean="0"/>
                    </a:p>
                    <a:p>
                      <a:pPr algn="ctr">
                        <a:spcAft>
                          <a:spcPts val="0"/>
                        </a:spcAft>
                      </a:pPr>
                      <a:r>
                        <a:rPr lang="fa-IR" sz="1200" b="1" dirty="0" smtClean="0"/>
                        <a:t>گچ</a:t>
                      </a:r>
                      <a:endParaRPr lang="en-US" sz="1200" b="1" dirty="0" smtClean="0"/>
                    </a:p>
                    <a:p>
                      <a:pPr algn="ctr">
                        <a:spcAft>
                          <a:spcPts val="0"/>
                        </a:spcAft>
                      </a:pPr>
                      <a:r>
                        <a:rPr lang="fa-IR" sz="1200" b="1" dirty="0" smtClean="0"/>
                        <a:t>چینی</a:t>
                      </a:r>
                      <a:endParaRPr lang="en-US" sz="1200" b="1" dirty="0" smtClean="0"/>
                    </a:p>
                    <a:p>
                      <a:pPr algn="ctr">
                        <a:spcAft>
                          <a:spcPts val="0"/>
                        </a:spcAft>
                      </a:pPr>
                      <a:r>
                        <a:rPr lang="fa-IR" sz="1200" b="1" dirty="0" smtClean="0"/>
                        <a:t>رس</a:t>
                      </a:r>
                      <a:endParaRPr lang="en-US" sz="1200" b="1" dirty="0" smtClean="0"/>
                    </a:p>
                    <a:p>
                      <a:pPr algn="ctr">
                        <a:spcAft>
                          <a:spcPts val="0"/>
                        </a:spcAft>
                      </a:pPr>
                      <a:r>
                        <a:rPr lang="fa-IR" sz="1200" b="1" dirty="0" smtClean="0"/>
                        <a:t>سرامیک</a:t>
                      </a:r>
                      <a:endParaRPr lang="en-US" sz="1200" b="1" dirty="0" smtClean="0"/>
                    </a:p>
                    <a:p>
                      <a:pPr algn="ctr">
                        <a:spcAft>
                          <a:spcPts val="0"/>
                        </a:spcAft>
                      </a:pPr>
                      <a:r>
                        <a:rPr lang="fa-IR" sz="1200" b="1" dirty="0" smtClean="0"/>
                        <a:t>آجر</a:t>
                      </a:r>
                      <a:endParaRPr lang="en-US" sz="1200" b="1" dirty="0" smtClean="0"/>
                    </a:p>
                    <a:p>
                      <a:pPr algn="ctr">
                        <a:spcAft>
                          <a:spcPts val="0"/>
                        </a:spcAft>
                      </a:pPr>
                      <a:r>
                        <a:rPr lang="fa-IR" sz="1200" b="1" dirty="0" smtClean="0"/>
                        <a:t>الیاف</a:t>
                      </a:r>
                      <a:endParaRPr lang="en-US" sz="1200" b="1" dirty="0" smtClean="0"/>
                    </a:p>
                    <a:p>
                      <a:pPr algn="ctr">
                        <a:spcAft>
                          <a:spcPts val="0"/>
                        </a:spcAft>
                      </a:pPr>
                      <a:r>
                        <a:rPr lang="fa-IR" sz="1200" b="1" dirty="0" smtClean="0"/>
                        <a:t>سنگ</a:t>
                      </a:r>
                      <a:endParaRPr lang="en-US" sz="1200" b="1" dirty="0" smtClean="0">
                        <a:latin typeface="Times New Roman"/>
                        <a:ea typeface="Times New Roman"/>
                        <a:cs typeface="Arial"/>
                      </a:endParaRPr>
                    </a:p>
                    <a:p>
                      <a:pPr algn="ctr" rtl="1">
                        <a:spcAft>
                          <a:spcPts val="0"/>
                        </a:spcAft>
                      </a:pPr>
                      <a:endParaRPr lang="fa-IR" sz="1200" b="1" dirty="0"/>
                    </a:p>
                  </a:txBody>
                  <a:tcPr marL="68580" marR="68580" marT="0" marB="0"/>
                </a:tc>
                <a:tc>
                  <a:txBody>
                    <a:bodyPr/>
                    <a:lstStyle/>
                    <a:p>
                      <a:pPr algn="ctr">
                        <a:spcAft>
                          <a:spcPts val="0"/>
                        </a:spcAft>
                      </a:pPr>
                      <a:endParaRPr lang="fa-IR" sz="1200" b="1" dirty="0" smtClean="0"/>
                    </a:p>
                    <a:p>
                      <a:pPr algn="ctr">
                        <a:spcAft>
                          <a:spcPts val="0"/>
                        </a:spcAft>
                      </a:pPr>
                      <a:endParaRPr lang="fa-IR" sz="1200" b="1" dirty="0" smtClean="0"/>
                    </a:p>
                    <a:p>
                      <a:pPr algn="ctr">
                        <a:spcAft>
                          <a:spcPts val="0"/>
                        </a:spcAft>
                      </a:pPr>
                      <a:r>
                        <a:rPr lang="fa-IR" sz="1200" b="1" dirty="0" smtClean="0"/>
                        <a:t>راحتی</a:t>
                      </a:r>
                      <a:endParaRPr lang="en-US" sz="1200" b="1" dirty="0"/>
                    </a:p>
                    <a:p>
                      <a:pPr algn="ctr">
                        <a:spcAft>
                          <a:spcPts val="0"/>
                        </a:spcAft>
                      </a:pPr>
                      <a:r>
                        <a:rPr lang="fa-IR" sz="1200" b="1" dirty="0"/>
                        <a:t>امنیت</a:t>
                      </a:r>
                      <a:endParaRPr lang="en-US" sz="1200" b="1" dirty="0"/>
                    </a:p>
                    <a:p>
                      <a:pPr algn="ctr">
                        <a:spcAft>
                          <a:spcPts val="0"/>
                        </a:spcAft>
                      </a:pPr>
                      <a:r>
                        <a:rPr lang="fa-IR" sz="1200" b="1" dirty="0"/>
                        <a:t>پایداری</a:t>
                      </a:r>
                      <a:endParaRPr lang="en-US" sz="1200" b="1" dirty="0"/>
                    </a:p>
                    <a:p>
                      <a:pPr algn="ctr">
                        <a:spcAft>
                          <a:spcPts val="0"/>
                        </a:spcAft>
                      </a:pPr>
                      <a:r>
                        <a:rPr lang="fa-IR" sz="1200" b="1" dirty="0"/>
                        <a:t>ثبات</a:t>
                      </a:r>
                      <a:endParaRPr lang="en-US" sz="1200" b="1" dirty="0"/>
                    </a:p>
                    <a:p>
                      <a:pPr algn="ctr">
                        <a:spcAft>
                          <a:spcPts val="0"/>
                        </a:spcAft>
                      </a:pPr>
                      <a:r>
                        <a:rPr lang="fa-IR" sz="1200" b="1" dirty="0"/>
                        <a:t>احتیاط</a:t>
                      </a:r>
                      <a:endParaRPr lang="en-US" sz="1200" b="1" dirty="0">
                        <a:latin typeface="Times New Roman"/>
                        <a:ea typeface="Times New Roman"/>
                        <a:cs typeface="Arial"/>
                      </a:endParaRPr>
                    </a:p>
                  </a:txBody>
                  <a:tcPr marL="68580" marR="68580" marT="0" marB="0"/>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p>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p>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p>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p>
                    <a:p>
                      <a:pPr marL="0" marR="0" indent="0" algn="ctr" defTabSz="914400" rtl="1" eaLnBrk="1" fontAlgn="auto" latinLnBrk="0" hangingPunct="1">
                        <a:lnSpc>
                          <a:spcPct val="100000"/>
                        </a:lnSpc>
                        <a:spcBef>
                          <a:spcPts val="0"/>
                        </a:spcBef>
                        <a:spcAft>
                          <a:spcPts val="0"/>
                        </a:spcAft>
                        <a:buClrTx/>
                        <a:buSzTx/>
                        <a:buFontTx/>
                        <a:buNone/>
                        <a:tabLst/>
                        <a:defRPr/>
                      </a:pPr>
                      <a:r>
                        <a:rPr lang="fa-IR" sz="1200" b="1" dirty="0" smtClean="0"/>
                        <a:t>اوایل پائیز</a:t>
                      </a:r>
                      <a:endParaRPr lang="en-US" sz="1200" b="1" dirty="0" smtClean="0">
                        <a:latin typeface="Times New Roman"/>
                        <a:ea typeface="Times New Roman"/>
                        <a:cs typeface="Arial"/>
                      </a:endParaRPr>
                    </a:p>
                    <a:p>
                      <a:pPr algn="ctr">
                        <a:spcAft>
                          <a:spcPts val="0"/>
                        </a:spcAft>
                      </a:pPr>
                      <a:endParaRPr lang="en-US" sz="1200" b="1" dirty="0">
                        <a:latin typeface="Times New Roman"/>
                        <a:ea typeface="Times New Roman"/>
                        <a:cs typeface="Arial"/>
                      </a:endParaRPr>
                    </a:p>
                  </a:txBody>
                  <a:tcPr marL="68580" marR="68580" marT="0" marB="0"/>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p>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p>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p>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p>
                    <a:p>
                      <a:pPr marL="0" marR="0" indent="0" algn="ctr" defTabSz="914400" rtl="1" eaLnBrk="1" fontAlgn="auto" latinLnBrk="0" hangingPunct="1">
                        <a:lnSpc>
                          <a:spcPct val="100000"/>
                        </a:lnSpc>
                        <a:spcBef>
                          <a:spcPts val="0"/>
                        </a:spcBef>
                        <a:spcAft>
                          <a:spcPts val="0"/>
                        </a:spcAft>
                        <a:buClrTx/>
                        <a:buSzTx/>
                        <a:buFontTx/>
                        <a:buNone/>
                        <a:tabLst/>
                        <a:defRPr/>
                      </a:pPr>
                      <a:r>
                        <a:rPr lang="fa-IR" sz="1200" b="1" dirty="0" smtClean="0"/>
                        <a:t>مرکز</a:t>
                      </a:r>
                      <a:endParaRPr lang="en-US" sz="1200" b="1" dirty="0" smtClean="0">
                        <a:latin typeface="Times New Roman"/>
                        <a:ea typeface="Times New Roman"/>
                        <a:cs typeface="Arial"/>
                      </a:endParaRPr>
                    </a:p>
                    <a:p>
                      <a:pPr algn="ctr" rtl="1">
                        <a:spcAft>
                          <a:spcPts val="0"/>
                        </a:spcAft>
                      </a:pPr>
                      <a:endParaRPr lang="fa-IR" sz="1200" b="1" dirty="0"/>
                    </a:p>
                  </a:txBody>
                  <a:tcPr marL="68580" marR="68580" marT="0" marB="0"/>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p>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p>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p>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p>
                    <a:p>
                      <a:pPr marL="0" marR="0" indent="0" algn="ctr" defTabSz="914400" rtl="1" eaLnBrk="1" fontAlgn="auto" latinLnBrk="0" hangingPunct="1">
                        <a:lnSpc>
                          <a:spcPct val="100000"/>
                        </a:lnSpc>
                        <a:spcBef>
                          <a:spcPts val="0"/>
                        </a:spcBef>
                        <a:spcAft>
                          <a:spcPts val="0"/>
                        </a:spcAft>
                        <a:buClrTx/>
                        <a:buSzTx/>
                        <a:buFontTx/>
                        <a:buNone/>
                        <a:tabLst/>
                        <a:defRPr/>
                      </a:pPr>
                      <a:r>
                        <a:rPr lang="fa-IR" sz="1200" b="1" dirty="0" smtClean="0"/>
                        <a:t>شیرین</a:t>
                      </a:r>
                      <a:endParaRPr lang="en-US" sz="1200" b="1" dirty="0" smtClean="0">
                        <a:latin typeface="Times New Roman"/>
                        <a:ea typeface="Times New Roman"/>
                        <a:cs typeface="Arial"/>
                      </a:endParaRPr>
                    </a:p>
                    <a:p>
                      <a:pPr algn="ctr">
                        <a:spcAft>
                          <a:spcPts val="0"/>
                        </a:spcAft>
                      </a:pPr>
                      <a:endParaRPr lang="en-US" sz="1200" b="1" dirty="0">
                        <a:latin typeface="Times New Roman"/>
                        <a:ea typeface="Times New Roman"/>
                        <a:cs typeface="Arial"/>
                      </a:endParaRPr>
                    </a:p>
                  </a:txBody>
                  <a:tcPr marL="68580" marR="68580" marT="0" marB="0"/>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p>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p>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p>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p>
                    <a:p>
                      <a:pPr marL="0" marR="0" indent="0" algn="ctr" defTabSz="914400" rtl="1" eaLnBrk="1" fontAlgn="auto" latinLnBrk="0" hangingPunct="1">
                        <a:lnSpc>
                          <a:spcPct val="100000"/>
                        </a:lnSpc>
                        <a:spcBef>
                          <a:spcPts val="0"/>
                        </a:spcBef>
                        <a:spcAft>
                          <a:spcPts val="0"/>
                        </a:spcAft>
                        <a:buClrTx/>
                        <a:buSzTx/>
                        <a:buFontTx/>
                        <a:buNone/>
                        <a:tabLst/>
                        <a:defRPr/>
                      </a:pPr>
                      <a:r>
                        <a:rPr lang="fa-IR" sz="1200" b="1" dirty="0" smtClean="0"/>
                        <a:t>معطر</a:t>
                      </a:r>
                      <a:endParaRPr lang="en-US" sz="1200" b="1" dirty="0" smtClean="0">
                        <a:latin typeface="Times New Roman"/>
                        <a:ea typeface="Times New Roman"/>
                        <a:cs typeface="Arial"/>
                      </a:endParaRPr>
                    </a:p>
                    <a:p>
                      <a:pPr algn="ctr" rtl="1">
                        <a:spcAft>
                          <a:spcPts val="0"/>
                        </a:spcAft>
                      </a:pPr>
                      <a:endParaRPr lang="fa-IR" sz="1200" b="1" dirty="0"/>
                    </a:p>
                  </a:txBody>
                  <a:tcPr marL="68580" marR="68580" marT="0" marB="0"/>
                </a:tc>
              </a:tr>
              <a:tr h="1245724">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latin typeface="Times New Roman"/>
                        <a:ea typeface="Times New Roman"/>
                        <a:cs typeface="Arial"/>
                      </a:endParaRPr>
                    </a:p>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latin typeface="Times New Roman"/>
                        <a:ea typeface="Times New Roman"/>
                        <a:cs typeface="Arial"/>
                      </a:endParaRPr>
                    </a:p>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latin typeface="Times New Roman"/>
                        <a:ea typeface="Times New Roman"/>
                        <a:cs typeface="Arial"/>
                      </a:endParaRPr>
                    </a:p>
                    <a:p>
                      <a:pPr marL="0" marR="0" indent="0" algn="ctr" defTabSz="914400" rtl="1" eaLnBrk="1" fontAlgn="auto" latinLnBrk="0" hangingPunct="1">
                        <a:lnSpc>
                          <a:spcPct val="100000"/>
                        </a:lnSpc>
                        <a:spcBef>
                          <a:spcPts val="0"/>
                        </a:spcBef>
                        <a:spcAft>
                          <a:spcPts val="0"/>
                        </a:spcAft>
                        <a:buClrTx/>
                        <a:buSzTx/>
                        <a:buFontTx/>
                        <a:buNone/>
                        <a:tabLst/>
                        <a:defRPr/>
                      </a:pPr>
                      <a:r>
                        <a:rPr lang="fa-IR" sz="1200" b="1" dirty="0" smtClean="0">
                          <a:latin typeface="Times New Roman"/>
                          <a:ea typeface="Times New Roman"/>
                          <a:cs typeface="Arial"/>
                        </a:rPr>
                        <a:t>فلز</a:t>
                      </a:r>
                      <a:endParaRPr lang="en-US" sz="1200" b="1" dirty="0" smtClean="0">
                        <a:latin typeface="Times New Roman"/>
                        <a:ea typeface="Times New Roman"/>
                        <a:cs typeface="Arial"/>
                      </a:endParaRPr>
                    </a:p>
                    <a:p>
                      <a:pPr algn="ctr" rtl="1">
                        <a:spcAft>
                          <a:spcPts val="0"/>
                        </a:spcAft>
                      </a:pPr>
                      <a:endParaRPr lang="fa-IR" sz="1200" b="1" dirty="0">
                        <a:latin typeface="Times New Roman"/>
                        <a:ea typeface="Times New Roman"/>
                        <a:cs typeface="Arial"/>
                      </a:endParaRPr>
                    </a:p>
                  </a:txBody>
                  <a:tcPr marL="68580" marR="68580" marT="0" marB="0"/>
                </a:tc>
                <a:tc>
                  <a:txBody>
                    <a:bodyPr/>
                    <a:lstStyle/>
                    <a:p>
                      <a:pPr algn="ctr">
                        <a:spcAft>
                          <a:spcPts val="0"/>
                        </a:spcAft>
                      </a:pPr>
                      <a:endParaRPr lang="fa-IR" sz="1200" b="1" dirty="0" smtClean="0">
                        <a:latin typeface="Times New Roman"/>
                        <a:ea typeface="Times New Roman"/>
                        <a:cs typeface="Arial"/>
                      </a:endParaRPr>
                    </a:p>
                    <a:p>
                      <a:pPr algn="ctr">
                        <a:spcAft>
                          <a:spcPts val="0"/>
                        </a:spcAft>
                      </a:pPr>
                      <a:endParaRPr lang="fa-IR" sz="1200" b="1" dirty="0" smtClean="0">
                        <a:latin typeface="Times New Roman"/>
                        <a:ea typeface="Times New Roman"/>
                        <a:cs typeface="Arial"/>
                      </a:endParaRPr>
                    </a:p>
                    <a:p>
                      <a:pPr algn="ctr">
                        <a:spcAft>
                          <a:spcPts val="0"/>
                        </a:spcAft>
                      </a:pPr>
                      <a:r>
                        <a:rPr lang="fa-IR" sz="1200" b="1" dirty="0" smtClean="0">
                          <a:latin typeface="Times New Roman"/>
                          <a:ea typeface="Times New Roman"/>
                          <a:cs typeface="Arial"/>
                        </a:rPr>
                        <a:t>گرد</a:t>
                      </a:r>
                      <a:endParaRPr lang="en-US" sz="1200" b="1" dirty="0" smtClean="0">
                        <a:latin typeface="Times New Roman"/>
                        <a:ea typeface="Times New Roman"/>
                        <a:cs typeface="Arial"/>
                      </a:endParaRPr>
                    </a:p>
                    <a:p>
                      <a:pPr algn="ctr">
                        <a:spcAft>
                          <a:spcPts val="0"/>
                        </a:spcAft>
                      </a:pPr>
                      <a:r>
                        <a:rPr lang="fa-IR" sz="1200" b="1" dirty="0" smtClean="0">
                          <a:latin typeface="Times New Roman"/>
                          <a:ea typeface="Times New Roman"/>
                          <a:cs typeface="Arial"/>
                        </a:rPr>
                        <a:t>گنبدی شکل</a:t>
                      </a:r>
                      <a:endParaRPr lang="en-US" sz="1200" b="1" dirty="0" smtClean="0">
                        <a:latin typeface="Times New Roman"/>
                        <a:ea typeface="Times New Roman"/>
                        <a:cs typeface="Arial"/>
                      </a:endParaRPr>
                    </a:p>
                    <a:p>
                      <a:pPr algn="ctr">
                        <a:spcAft>
                          <a:spcPts val="0"/>
                        </a:spcAft>
                      </a:pPr>
                      <a:r>
                        <a:rPr lang="fa-IR" sz="1200" b="1" dirty="0" smtClean="0">
                          <a:latin typeface="Times New Roman"/>
                          <a:ea typeface="Times New Roman"/>
                          <a:cs typeface="Arial"/>
                        </a:rPr>
                        <a:t>کروی بیضی</a:t>
                      </a:r>
                      <a:endParaRPr lang="en-US" sz="1200" b="1" dirty="0" smtClean="0">
                        <a:latin typeface="Times New Roman"/>
                        <a:ea typeface="Times New Roman"/>
                        <a:cs typeface="Arial"/>
                      </a:endParaRPr>
                    </a:p>
                    <a:p>
                      <a:pPr algn="ctr" rtl="1">
                        <a:spcAft>
                          <a:spcPts val="0"/>
                        </a:spcAft>
                      </a:pPr>
                      <a:endParaRPr lang="fa-IR" sz="1200" b="1" dirty="0">
                        <a:latin typeface="Times New Roman"/>
                        <a:ea typeface="Times New Roman"/>
                        <a:cs typeface="Arial"/>
                      </a:endParaRPr>
                    </a:p>
                  </a:txBody>
                  <a:tcPr marL="68580" marR="68580" marT="0" marB="0"/>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latin typeface="Times New Roman"/>
                        <a:ea typeface="Times New Roman"/>
                        <a:cs typeface="Arial"/>
                      </a:endParaRPr>
                    </a:p>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latin typeface="Times New Roman"/>
                        <a:ea typeface="Times New Roman"/>
                        <a:cs typeface="Arial"/>
                      </a:endParaRPr>
                    </a:p>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latin typeface="Times New Roman"/>
                        <a:ea typeface="Times New Roman"/>
                        <a:cs typeface="Arial"/>
                      </a:endParaRPr>
                    </a:p>
                    <a:p>
                      <a:pPr marL="0" marR="0" indent="0" algn="ctr" defTabSz="914400" rtl="1" eaLnBrk="1" fontAlgn="auto" latinLnBrk="0" hangingPunct="1">
                        <a:lnSpc>
                          <a:spcPct val="100000"/>
                        </a:lnSpc>
                        <a:spcBef>
                          <a:spcPts val="0"/>
                        </a:spcBef>
                        <a:spcAft>
                          <a:spcPts val="0"/>
                        </a:spcAft>
                        <a:buClrTx/>
                        <a:buSzTx/>
                        <a:buFontTx/>
                        <a:buNone/>
                        <a:tabLst/>
                        <a:defRPr/>
                      </a:pPr>
                      <a:r>
                        <a:rPr lang="fa-IR" sz="1200" b="1" dirty="0" smtClean="0">
                          <a:latin typeface="Times New Roman"/>
                          <a:ea typeface="Times New Roman"/>
                          <a:cs typeface="Arial"/>
                        </a:rPr>
                        <a:t>سفید</a:t>
                      </a:r>
                      <a:endParaRPr lang="en-US" sz="1200" b="1" dirty="0" smtClean="0">
                        <a:latin typeface="Times New Roman"/>
                        <a:ea typeface="Times New Roman"/>
                        <a:cs typeface="Arial"/>
                      </a:endParaRPr>
                    </a:p>
                    <a:p>
                      <a:pPr algn="ctr" rtl="1">
                        <a:spcAft>
                          <a:spcPts val="0"/>
                        </a:spcAft>
                      </a:pPr>
                      <a:endParaRPr lang="fa-IR" sz="1200" b="1" dirty="0">
                        <a:latin typeface="Times New Roman"/>
                        <a:ea typeface="Times New Roman"/>
                        <a:cs typeface="Arial"/>
                      </a:endParaRPr>
                    </a:p>
                  </a:txBody>
                  <a:tcPr marL="68580" marR="68580" marT="0" marB="0"/>
                </a:tc>
                <a:tc>
                  <a:txBody>
                    <a:bodyPr/>
                    <a:lstStyle/>
                    <a:p>
                      <a:pPr algn="ctr">
                        <a:spcAft>
                          <a:spcPts val="0"/>
                        </a:spcAft>
                      </a:pPr>
                      <a:endParaRPr lang="fa-IR" sz="1200" b="1" dirty="0" smtClean="0">
                        <a:latin typeface="Times New Roman"/>
                        <a:ea typeface="Times New Roman"/>
                        <a:cs typeface="Arial"/>
                      </a:endParaRPr>
                    </a:p>
                    <a:p>
                      <a:pPr algn="ctr">
                        <a:spcAft>
                          <a:spcPts val="0"/>
                        </a:spcAft>
                      </a:pPr>
                      <a:r>
                        <a:rPr lang="fa-IR" sz="1200" b="1" dirty="0" smtClean="0">
                          <a:latin typeface="Times New Roman"/>
                          <a:ea typeface="Times New Roman"/>
                          <a:cs typeface="Arial"/>
                        </a:rPr>
                        <a:t>برنج</a:t>
                      </a:r>
                      <a:endParaRPr lang="en-US" sz="1200" b="1" dirty="0" smtClean="0">
                        <a:latin typeface="Times New Roman"/>
                        <a:ea typeface="Times New Roman"/>
                        <a:cs typeface="Arial"/>
                      </a:endParaRPr>
                    </a:p>
                    <a:p>
                      <a:pPr algn="ctr">
                        <a:spcAft>
                          <a:spcPts val="0"/>
                        </a:spcAft>
                      </a:pPr>
                      <a:r>
                        <a:rPr lang="fa-IR" sz="1200" b="1" dirty="0" smtClean="0">
                          <a:latin typeface="Times New Roman"/>
                          <a:ea typeface="Times New Roman"/>
                          <a:cs typeface="Arial"/>
                        </a:rPr>
                        <a:t>برنز</a:t>
                      </a:r>
                      <a:endParaRPr lang="en-US" sz="1200" b="1" dirty="0" smtClean="0">
                        <a:latin typeface="Times New Roman"/>
                        <a:ea typeface="Times New Roman"/>
                        <a:cs typeface="Arial"/>
                      </a:endParaRPr>
                    </a:p>
                    <a:p>
                      <a:pPr algn="ctr">
                        <a:spcAft>
                          <a:spcPts val="0"/>
                        </a:spcAft>
                      </a:pPr>
                      <a:r>
                        <a:rPr lang="fa-IR" sz="1200" b="1" dirty="0" smtClean="0">
                          <a:latin typeface="Times New Roman"/>
                          <a:ea typeface="Times New Roman"/>
                          <a:cs typeface="Arial"/>
                        </a:rPr>
                        <a:t>مس</a:t>
                      </a:r>
                      <a:endParaRPr lang="en-US" sz="1200" b="1" dirty="0" smtClean="0">
                        <a:latin typeface="Times New Roman"/>
                        <a:ea typeface="Times New Roman"/>
                        <a:cs typeface="Arial"/>
                      </a:endParaRPr>
                    </a:p>
                    <a:p>
                      <a:pPr algn="ctr">
                        <a:spcAft>
                          <a:spcPts val="0"/>
                        </a:spcAft>
                      </a:pPr>
                      <a:r>
                        <a:rPr lang="fa-IR" sz="1200" b="1" dirty="0" smtClean="0">
                          <a:latin typeface="Times New Roman"/>
                          <a:ea typeface="Times New Roman"/>
                          <a:cs typeface="Arial"/>
                        </a:rPr>
                        <a:t>آهن</a:t>
                      </a:r>
                      <a:endParaRPr lang="en-US" sz="1200" b="1" dirty="0" smtClean="0">
                        <a:latin typeface="Times New Roman"/>
                        <a:ea typeface="Times New Roman"/>
                        <a:cs typeface="Arial"/>
                      </a:endParaRPr>
                    </a:p>
                    <a:p>
                      <a:pPr algn="ctr">
                        <a:spcAft>
                          <a:spcPts val="0"/>
                        </a:spcAft>
                      </a:pPr>
                      <a:r>
                        <a:rPr lang="fa-IR" sz="1200" b="1" dirty="0" smtClean="0">
                          <a:latin typeface="Times New Roman"/>
                          <a:ea typeface="Times New Roman"/>
                          <a:cs typeface="Arial"/>
                        </a:rPr>
                        <a:t>نقره</a:t>
                      </a:r>
                      <a:endParaRPr lang="en-US" sz="1200" b="1" dirty="0" smtClean="0">
                        <a:latin typeface="Times New Roman"/>
                        <a:ea typeface="Times New Roman"/>
                        <a:cs typeface="Arial"/>
                      </a:endParaRPr>
                    </a:p>
                    <a:p>
                      <a:pPr algn="ctr" rtl="1">
                        <a:spcAft>
                          <a:spcPts val="0"/>
                        </a:spcAft>
                      </a:pPr>
                      <a:endParaRPr lang="fa-IR" sz="1200" b="1" dirty="0">
                        <a:latin typeface="Times New Roman"/>
                        <a:ea typeface="Times New Roman"/>
                        <a:cs typeface="Arial"/>
                      </a:endParaRPr>
                    </a:p>
                  </a:txBody>
                  <a:tcPr marL="68580" marR="68580" marT="0" marB="0"/>
                </a:tc>
                <a:tc>
                  <a:txBody>
                    <a:bodyPr/>
                    <a:lstStyle/>
                    <a:p>
                      <a:pPr algn="ctr">
                        <a:spcAft>
                          <a:spcPts val="0"/>
                        </a:spcAft>
                      </a:pPr>
                      <a:endParaRPr lang="fa-IR" sz="1200" b="1" dirty="0" smtClean="0">
                        <a:latin typeface="Times New Roman"/>
                        <a:ea typeface="Times New Roman"/>
                        <a:cs typeface="Arial"/>
                      </a:endParaRPr>
                    </a:p>
                    <a:p>
                      <a:pPr algn="ctr">
                        <a:spcAft>
                          <a:spcPts val="0"/>
                        </a:spcAft>
                      </a:pPr>
                      <a:r>
                        <a:rPr lang="fa-IR" sz="1200" b="1" dirty="0" smtClean="0">
                          <a:latin typeface="Times New Roman"/>
                          <a:ea typeface="Times New Roman"/>
                          <a:cs typeface="Arial"/>
                        </a:rPr>
                        <a:t>استواری</a:t>
                      </a:r>
                      <a:endParaRPr lang="en-US" sz="1200" b="1" dirty="0">
                        <a:latin typeface="Times New Roman"/>
                        <a:ea typeface="Times New Roman"/>
                        <a:cs typeface="Arial"/>
                      </a:endParaRPr>
                    </a:p>
                    <a:p>
                      <a:pPr algn="ctr">
                        <a:spcAft>
                          <a:spcPts val="0"/>
                        </a:spcAft>
                      </a:pPr>
                      <a:r>
                        <a:rPr lang="fa-IR" sz="1200" b="1" dirty="0">
                          <a:latin typeface="Times New Roman"/>
                          <a:ea typeface="Times New Roman"/>
                          <a:cs typeface="Arial"/>
                        </a:rPr>
                        <a:t>سازماندهی</a:t>
                      </a:r>
                      <a:endParaRPr lang="en-US" sz="1200" b="1" dirty="0">
                        <a:latin typeface="Times New Roman"/>
                        <a:ea typeface="Times New Roman"/>
                        <a:cs typeface="Arial"/>
                      </a:endParaRPr>
                    </a:p>
                    <a:p>
                      <a:pPr algn="ctr">
                        <a:spcAft>
                          <a:spcPts val="0"/>
                        </a:spcAft>
                      </a:pPr>
                      <a:r>
                        <a:rPr lang="fa-IR" sz="1200" b="1" dirty="0">
                          <a:latin typeface="Times New Roman"/>
                          <a:ea typeface="Times New Roman"/>
                          <a:cs typeface="Arial"/>
                        </a:rPr>
                        <a:t>قدرت رهبری</a:t>
                      </a:r>
                      <a:endParaRPr lang="en-US" sz="1200" b="1" dirty="0">
                        <a:latin typeface="Times New Roman"/>
                        <a:ea typeface="Times New Roman"/>
                        <a:cs typeface="Arial"/>
                      </a:endParaRPr>
                    </a:p>
                  </a:txBody>
                  <a:tcPr marL="68580" marR="68580" marT="0" marB="0"/>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latin typeface="Times New Roman"/>
                        <a:ea typeface="Times New Roman"/>
                        <a:cs typeface="Arial"/>
                      </a:endParaRPr>
                    </a:p>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latin typeface="Times New Roman"/>
                        <a:ea typeface="Times New Roman"/>
                        <a:cs typeface="Arial"/>
                      </a:endParaRPr>
                    </a:p>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latin typeface="Times New Roman"/>
                        <a:ea typeface="Times New Roman"/>
                        <a:cs typeface="Arial"/>
                      </a:endParaRPr>
                    </a:p>
                    <a:p>
                      <a:pPr marL="0" marR="0" indent="0" algn="ctr" defTabSz="914400" rtl="1" eaLnBrk="1" fontAlgn="auto" latinLnBrk="0" hangingPunct="1">
                        <a:lnSpc>
                          <a:spcPct val="100000"/>
                        </a:lnSpc>
                        <a:spcBef>
                          <a:spcPts val="0"/>
                        </a:spcBef>
                        <a:spcAft>
                          <a:spcPts val="0"/>
                        </a:spcAft>
                        <a:buClrTx/>
                        <a:buSzTx/>
                        <a:buFontTx/>
                        <a:buNone/>
                        <a:tabLst/>
                        <a:defRPr/>
                      </a:pPr>
                      <a:r>
                        <a:rPr lang="fa-IR" sz="1200" b="1" dirty="0" smtClean="0">
                          <a:latin typeface="Times New Roman"/>
                          <a:ea typeface="Times New Roman"/>
                          <a:cs typeface="Arial"/>
                        </a:rPr>
                        <a:t>اواخر پائیز</a:t>
                      </a:r>
                      <a:endParaRPr lang="en-US" sz="1200" b="1" dirty="0" smtClean="0">
                        <a:latin typeface="Times New Roman"/>
                        <a:ea typeface="Times New Roman"/>
                        <a:cs typeface="Arial"/>
                      </a:endParaRPr>
                    </a:p>
                    <a:p>
                      <a:pPr algn="ctr">
                        <a:spcAft>
                          <a:spcPts val="0"/>
                        </a:spcAft>
                      </a:pPr>
                      <a:endParaRPr lang="en-US" sz="1200" b="1" dirty="0">
                        <a:latin typeface="Times New Roman"/>
                        <a:ea typeface="Times New Roman"/>
                        <a:cs typeface="Arial"/>
                      </a:endParaRPr>
                    </a:p>
                  </a:txBody>
                  <a:tcPr marL="68580" marR="68580" marT="0" marB="0"/>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latin typeface="Times New Roman"/>
                        <a:ea typeface="Times New Roman"/>
                        <a:cs typeface="Arial"/>
                      </a:endParaRPr>
                    </a:p>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latin typeface="Times New Roman"/>
                        <a:ea typeface="Times New Roman"/>
                        <a:cs typeface="Arial"/>
                      </a:endParaRPr>
                    </a:p>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latin typeface="Times New Roman"/>
                        <a:ea typeface="Times New Roman"/>
                        <a:cs typeface="Arial"/>
                      </a:endParaRPr>
                    </a:p>
                    <a:p>
                      <a:pPr marL="0" marR="0" indent="0" algn="ctr" defTabSz="914400" rtl="1" eaLnBrk="1" fontAlgn="auto" latinLnBrk="0" hangingPunct="1">
                        <a:lnSpc>
                          <a:spcPct val="100000"/>
                        </a:lnSpc>
                        <a:spcBef>
                          <a:spcPts val="0"/>
                        </a:spcBef>
                        <a:spcAft>
                          <a:spcPts val="0"/>
                        </a:spcAft>
                        <a:buClrTx/>
                        <a:buSzTx/>
                        <a:buFontTx/>
                        <a:buNone/>
                        <a:tabLst/>
                        <a:defRPr/>
                      </a:pPr>
                      <a:r>
                        <a:rPr lang="fa-IR" sz="1200" b="1" dirty="0" smtClean="0">
                          <a:latin typeface="Times New Roman"/>
                          <a:ea typeface="Times New Roman"/>
                          <a:cs typeface="Arial"/>
                        </a:rPr>
                        <a:t>غرب</a:t>
                      </a:r>
                      <a:endParaRPr lang="en-US" sz="1200" b="1" dirty="0" smtClean="0">
                        <a:latin typeface="Times New Roman"/>
                        <a:ea typeface="Times New Roman"/>
                        <a:cs typeface="Arial"/>
                      </a:endParaRPr>
                    </a:p>
                    <a:p>
                      <a:pPr algn="ctr" rtl="1">
                        <a:spcAft>
                          <a:spcPts val="0"/>
                        </a:spcAft>
                      </a:pPr>
                      <a:endParaRPr lang="fa-IR" sz="1200" b="1" dirty="0">
                        <a:latin typeface="Times New Roman"/>
                        <a:ea typeface="Times New Roman"/>
                        <a:cs typeface="Arial"/>
                      </a:endParaRPr>
                    </a:p>
                  </a:txBody>
                  <a:tcPr marL="68580" marR="68580" marT="0" marB="0"/>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latin typeface="Times New Roman"/>
                        <a:ea typeface="Times New Roman"/>
                        <a:cs typeface="Arial"/>
                      </a:endParaRPr>
                    </a:p>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latin typeface="Times New Roman"/>
                        <a:ea typeface="Times New Roman"/>
                        <a:cs typeface="Arial"/>
                      </a:endParaRPr>
                    </a:p>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latin typeface="Times New Roman"/>
                        <a:ea typeface="Times New Roman"/>
                        <a:cs typeface="Arial"/>
                      </a:endParaRPr>
                    </a:p>
                    <a:p>
                      <a:pPr marL="0" marR="0" indent="0" algn="ctr" defTabSz="914400" rtl="1" eaLnBrk="1" fontAlgn="auto" latinLnBrk="0" hangingPunct="1">
                        <a:lnSpc>
                          <a:spcPct val="100000"/>
                        </a:lnSpc>
                        <a:spcBef>
                          <a:spcPts val="0"/>
                        </a:spcBef>
                        <a:spcAft>
                          <a:spcPts val="0"/>
                        </a:spcAft>
                        <a:buClrTx/>
                        <a:buSzTx/>
                        <a:buFontTx/>
                        <a:buNone/>
                        <a:tabLst/>
                        <a:defRPr/>
                      </a:pPr>
                      <a:r>
                        <a:rPr lang="fa-IR" sz="1200" b="1" dirty="0" smtClean="0">
                          <a:latin typeface="Times New Roman"/>
                          <a:ea typeface="Times New Roman"/>
                          <a:cs typeface="Arial"/>
                        </a:rPr>
                        <a:t>تند</a:t>
                      </a:r>
                      <a:endParaRPr lang="en-US" sz="1200" b="1" dirty="0" smtClean="0">
                        <a:latin typeface="Times New Roman"/>
                        <a:ea typeface="Times New Roman"/>
                        <a:cs typeface="Arial"/>
                      </a:endParaRPr>
                    </a:p>
                    <a:p>
                      <a:pPr algn="ctr">
                        <a:spcAft>
                          <a:spcPts val="0"/>
                        </a:spcAft>
                      </a:pPr>
                      <a:endParaRPr lang="en-US" sz="1200" b="1" dirty="0">
                        <a:latin typeface="Times New Roman"/>
                        <a:ea typeface="Times New Roman"/>
                        <a:cs typeface="Arial"/>
                      </a:endParaRPr>
                    </a:p>
                  </a:txBody>
                  <a:tcPr marL="68580" marR="68580" marT="0" marB="0"/>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latin typeface="Times New Roman"/>
                        <a:ea typeface="Times New Roman"/>
                        <a:cs typeface="Arial"/>
                      </a:endParaRPr>
                    </a:p>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latin typeface="Times New Roman"/>
                        <a:ea typeface="Times New Roman"/>
                        <a:cs typeface="Arial"/>
                      </a:endParaRPr>
                    </a:p>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latin typeface="Times New Roman"/>
                        <a:ea typeface="Times New Roman"/>
                        <a:cs typeface="Arial"/>
                      </a:endParaRPr>
                    </a:p>
                    <a:p>
                      <a:pPr marL="0" marR="0" indent="0" algn="ctr" defTabSz="914400" rtl="1" eaLnBrk="1" fontAlgn="auto" latinLnBrk="0" hangingPunct="1">
                        <a:lnSpc>
                          <a:spcPct val="100000"/>
                        </a:lnSpc>
                        <a:spcBef>
                          <a:spcPts val="0"/>
                        </a:spcBef>
                        <a:spcAft>
                          <a:spcPts val="0"/>
                        </a:spcAft>
                        <a:buClrTx/>
                        <a:buSzTx/>
                        <a:buFontTx/>
                        <a:buNone/>
                        <a:tabLst/>
                        <a:defRPr/>
                      </a:pPr>
                      <a:r>
                        <a:rPr lang="fa-IR" sz="1200" b="1" dirty="0" smtClean="0">
                          <a:latin typeface="Times New Roman"/>
                          <a:ea typeface="Times New Roman"/>
                          <a:cs typeface="Arial"/>
                        </a:rPr>
                        <a:t>گندیدگی</a:t>
                      </a:r>
                      <a:endParaRPr lang="en-US" sz="1200" b="1" dirty="0" smtClean="0">
                        <a:latin typeface="Times New Roman"/>
                        <a:ea typeface="Times New Roman"/>
                        <a:cs typeface="Arial"/>
                      </a:endParaRPr>
                    </a:p>
                    <a:p>
                      <a:pPr algn="ctr" rtl="1">
                        <a:spcAft>
                          <a:spcPts val="0"/>
                        </a:spcAft>
                      </a:pPr>
                      <a:endParaRPr lang="fa-IR" sz="1200" b="1" dirty="0">
                        <a:latin typeface="Times New Roman"/>
                        <a:ea typeface="Times New Roman"/>
                        <a:cs typeface="Arial"/>
                      </a:endParaRPr>
                    </a:p>
                  </a:txBody>
                  <a:tcPr marL="68580" marR="68580" marT="0" marB="0"/>
                </a:tc>
              </a:tr>
              <a:tr h="1067764">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latin typeface="Times New Roman"/>
                        <a:ea typeface="Times New Roman"/>
                        <a:cs typeface="Arial"/>
                      </a:endParaRPr>
                    </a:p>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latin typeface="Times New Roman"/>
                        <a:ea typeface="Times New Roman"/>
                        <a:cs typeface="Arial"/>
                      </a:endParaRPr>
                    </a:p>
                    <a:p>
                      <a:pPr marL="0" marR="0" indent="0" algn="ctr" defTabSz="914400" rtl="1" eaLnBrk="1" fontAlgn="auto" latinLnBrk="0" hangingPunct="1">
                        <a:lnSpc>
                          <a:spcPct val="100000"/>
                        </a:lnSpc>
                        <a:spcBef>
                          <a:spcPts val="0"/>
                        </a:spcBef>
                        <a:spcAft>
                          <a:spcPts val="0"/>
                        </a:spcAft>
                        <a:buClrTx/>
                        <a:buSzTx/>
                        <a:buFontTx/>
                        <a:buNone/>
                        <a:tabLst/>
                        <a:defRPr/>
                      </a:pPr>
                      <a:r>
                        <a:rPr lang="fa-IR" sz="1200" b="1" dirty="0" smtClean="0">
                          <a:latin typeface="Times New Roman"/>
                          <a:ea typeface="Times New Roman"/>
                          <a:cs typeface="Arial"/>
                        </a:rPr>
                        <a:t>آب</a:t>
                      </a:r>
                      <a:endParaRPr lang="en-US" sz="1200" b="1" dirty="0" smtClean="0">
                        <a:latin typeface="Times New Roman"/>
                        <a:ea typeface="Times New Roman"/>
                        <a:cs typeface="Arial"/>
                      </a:endParaRPr>
                    </a:p>
                    <a:p>
                      <a:pPr algn="ctr" rtl="1">
                        <a:spcAft>
                          <a:spcPts val="0"/>
                        </a:spcAft>
                      </a:pPr>
                      <a:endParaRPr lang="fa-IR" sz="1200" b="1" dirty="0">
                        <a:latin typeface="Times New Roman"/>
                        <a:ea typeface="Times New Roman"/>
                        <a:cs typeface="Arial"/>
                      </a:endParaRPr>
                    </a:p>
                  </a:txBody>
                  <a:tcPr marL="68580" marR="68580" marT="0" marB="0"/>
                </a:tc>
                <a:tc>
                  <a:txBody>
                    <a:bodyPr/>
                    <a:lstStyle/>
                    <a:p>
                      <a:pPr algn="ctr">
                        <a:spcAft>
                          <a:spcPts val="0"/>
                        </a:spcAft>
                      </a:pPr>
                      <a:endParaRPr lang="fa-IR" sz="1200" b="1" dirty="0" smtClean="0">
                        <a:latin typeface="Times New Roman"/>
                        <a:ea typeface="Times New Roman"/>
                        <a:cs typeface="Arial"/>
                      </a:endParaRPr>
                    </a:p>
                    <a:p>
                      <a:pPr algn="ctr">
                        <a:spcAft>
                          <a:spcPts val="0"/>
                        </a:spcAft>
                      </a:pPr>
                      <a:r>
                        <a:rPr lang="fa-IR" sz="1200" b="1" dirty="0" smtClean="0">
                          <a:latin typeface="Times New Roman"/>
                          <a:ea typeface="Times New Roman"/>
                          <a:cs typeface="Arial"/>
                        </a:rPr>
                        <a:t>کج</a:t>
                      </a:r>
                      <a:endParaRPr lang="en-US" sz="1200" b="1" dirty="0" smtClean="0">
                        <a:latin typeface="Times New Roman"/>
                        <a:ea typeface="Times New Roman"/>
                        <a:cs typeface="Arial"/>
                      </a:endParaRPr>
                    </a:p>
                    <a:p>
                      <a:pPr algn="ctr">
                        <a:spcAft>
                          <a:spcPts val="0"/>
                        </a:spcAft>
                      </a:pPr>
                      <a:r>
                        <a:rPr lang="fa-IR" sz="1200" b="1" dirty="0" smtClean="0">
                          <a:latin typeface="Times New Roman"/>
                          <a:ea typeface="Times New Roman"/>
                          <a:cs typeface="Arial"/>
                        </a:rPr>
                        <a:t>آشفته</a:t>
                      </a:r>
                      <a:endParaRPr lang="en-US" sz="1200" b="1" dirty="0" smtClean="0">
                        <a:latin typeface="Times New Roman"/>
                        <a:ea typeface="Times New Roman"/>
                        <a:cs typeface="Arial"/>
                      </a:endParaRPr>
                    </a:p>
                    <a:p>
                      <a:pPr algn="ctr">
                        <a:spcAft>
                          <a:spcPts val="0"/>
                        </a:spcAft>
                      </a:pPr>
                      <a:r>
                        <a:rPr lang="fa-IR" sz="1200" b="1" dirty="0" smtClean="0">
                          <a:latin typeface="Times New Roman"/>
                          <a:ea typeface="Times New Roman"/>
                          <a:cs typeface="Arial"/>
                        </a:rPr>
                        <a:t>موجدار</a:t>
                      </a:r>
                      <a:endParaRPr lang="en-US" sz="1200" b="1" dirty="0" smtClean="0">
                        <a:latin typeface="Times New Roman"/>
                        <a:ea typeface="Times New Roman"/>
                        <a:cs typeface="Arial"/>
                      </a:endParaRPr>
                    </a:p>
                    <a:p>
                      <a:pPr algn="ctr">
                        <a:spcAft>
                          <a:spcPts val="0"/>
                        </a:spcAft>
                      </a:pPr>
                      <a:r>
                        <a:rPr lang="fa-IR" sz="1200" b="1" dirty="0" smtClean="0">
                          <a:latin typeface="Times New Roman"/>
                          <a:ea typeface="Times New Roman"/>
                          <a:cs typeface="Arial"/>
                        </a:rPr>
                        <a:t>نامنظم</a:t>
                      </a:r>
                      <a:endParaRPr lang="en-US" sz="1200" b="1" dirty="0" smtClean="0">
                        <a:latin typeface="Times New Roman"/>
                        <a:ea typeface="Times New Roman"/>
                        <a:cs typeface="Arial"/>
                      </a:endParaRPr>
                    </a:p>
                    <a:p>
                      <a:pPr algn="ctr" rtl="1">
                        <a:spcAft>
                          <a:spcPts val="0"/>
                        </a:spcAft>
                      </a:pPr>
                      <a:endParaRPr lang="fa-IR" sz="1200" b="1" dirty="0">
                        <a:latin typeface="Times New Roman"/>
                        <a:ea typeface="Times New Roman"/>
                        <a:cs typeface="Arial"/>
                      </a:endParaRPr>
                    </a:p>
                  </a:txBody>
                  <a:tcPr marL="68580" marR="68580" marT="0" marB="0"/>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latin typeface="Times New Roman"/>
                        <a:ea typeface="Times New Roman"/>
                        <a:cs typeface="Arial"/>
                      </a:endParaRPr>
                    </a:p>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latin typeface="Times New Roman"/>
                        <a:ea typeface="Times New Roman"/>
                        <a:cs typeface="Arial"/>
                      </a:endParaRPr>
                    </a:p>
                    <a:p>
                      <a:pPr marL="0" marR="0" indent="0" algn="ctr" defTabSz="914400" rtl="1" eaLnBrk="1" fontAlgn="auto" latinLnBrk="0" hangingPunct="1">
                        <a:lnSpc>
                          <a:spcPct val="100000"/>
                        </a:lnSpc>
                        <a:spcBef>
                          <a:spcPts val="0"/>
                        </a:spcBef>
                        <a:spcAft>
                          <a:spcPts val="0"/>
                        </a:spcAft>
                        <a:buClrTx/>
                        <a:buSzTx/>
                        <a:buFontTx/>
                        <a:buNone/>
                        <a:tabLst/>
                        <a:defRPr/>
                      </a:pPr>
                      <a:r>
                        <a:rPr lang="fa-IR" sz="1200" b="1" dirty="0" smtClean="0">
                          <a:latin typeface="Times New Roman"/>
                          <a:ea typeface="Times New Roman"/>
                          <a:cs typeface="Arial"/>
                        </a:rPr>
                        <a:t>سیاه</a:t>
                      </a:r>
                      <a:endParaRPr lang="en-US" sz="1200" b="1" dirty="0" smtClean="0">
                        <a:latin typeface="Times New Roman"/>
                        <a:ea typeface="Times New Roman"/>
                        <a:cs typeface="Arial"/>
                      </a:endParaRPr>
                    </a:p>
                    <a:p>
                      <a:pPr algn="ctr" rtl="1">
                        <a:spcAft>
                          <a:spcPts val="0"/>
                        </a:spcAft>
                      </a:pPr>
                      <a:endParaRPr lang="fa-IR" sz="1200" b="1" dirty="0">
                        <a:latin typeface="Times New Roman"/>
                        <a:ea typeface="Times New Roman"/>
                        <a:cs typeface="Arial"/>
                      </a:endParaRPr>
                    </a:p>
                  </a:txBody>
                  <a:tcPr marL="68580" marR="68580" marT="0" marB="0"/>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latin typeface="Times New Roman"/>
                        <a:ea typeface="Times New Roman"/>
                        <a:cs typeface="Arial"/>
                      </a:endParaRPr>
                    </a:p>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latin typeface="Times New Roman"/>
                        <a:ea typeface="Times New Roman"/>
                        <a:cs typeface="Arial"/>
                      </a:endParaRPr>
                    </a:p>
                    <a:p>
                      <a:pPr marL="0" marR="0" indent="0" algn="ctr" defTabSz="914400" rtl="1" eaLnBrk="1" fontAlgn="auto" latinLnBrk="0" hangingPunct="1">
                        <a:lnSpc>
                          <a:spcPct val="100000"/>
                        </a:lnSpc>
                        <a:spcBef>
                          <a:spcPts val="0"/>
                        </a:spcBef>
                        <a:spcAft>
                          <a:spcPts val="0"/>
                        </a:spcAft>
                        <a:buClrTx/>
                        <a:buSzTx/>
                        <a:buFontTx/>
                        <a:buNone/>
                        <a:tabLst/>
                        <a:defRPr/>
                      </a:pPr>
                      <a:r>
                        <a:rPr lang="fa-IR" sz="1200" b="1" dirty="0" smtClean="0">
                          <a:latin typeface="Times New Roman"/>
                          <a:ea typeface="Times New Roman"/>
                          <a:cs typeface="Arial"/>
                        </a:rPr>
                        <a:t>شیشه</a:t>
                      </a:r>
                      <a:endParaRPr lang="en-US" sz="1200" b="1" dirty="0" smtClean="0">
                        <a:latin typeface="Times New Roman"/>
                        <a:ea typeface="Times New Roman"/>
                        <a:cs typeface="Arial"/>
                      </a:endParaRPr>
                    </a:p>
                    <a:p>
                      <a:pPr algn="ctr" rtl="1">
                        <a:spcAft>
                          <a:spcPts val="0"/>
                        </a:spcAft>
                      </a:pPr>
                      <a:endParaRPr lang="fa-IR" sz="1200" b="1" dirty="0">
                        <a:latin typeface="Times New Roman"/>
                        <a:ea typeface="Times New Roman"/>
                        <a:cs typeface="Arial"/>
                      </a:endParaRPr>
                    </a:p>
                  </a:txBody>
                  <a:tcPr marL="68580" marR="68580" marT="0" marB="0"/>
                </a:tc>
                <a:tc>
                  <a:txBody>
                    <a:bodyPr/>
                    <a:lstStyle/>
                    <a:p>
                      <a:pPr algn="ctr">
                        <a:spcAft>
                          <a:spcPts val="0"/>
                        </a:spcAft>
                      </a:pPr>
                      <a:endParaRPr lang="fa-IR" sz="1200" b="1" dirty="0" smtClean="0">
                        <a:latin typeface="Times New Roman"/>
                        <a:ea typeface="Times New Roman"/>
                        <a:cs typeface="Arial"/>
                      </a:endParaRPr>
                    </a:p>
                    <a:p>
                      <a:pPr algn="ctr">
                        <a:spcAft>
                          <a:spcPts val="0"/>
                        </a:spcAft>
                      </a:pPr>
                      <a:r>
                        <a:rPr lang="fa-IR" sz="1200" b="1" dirty="0" smtClean="0">
                          <a:latin typeface="Times New Roman"/>
                          <a:ea typeface="Times New Roman"/>
                          <a:cs typeface="Arial"/>
                        </a:rPr>
                        <a:t>قدرت </a:t>
                      </a:r>
                      <a:r>
                        <a:rPr lang="fa-IR" sz="1200" b="1" dirty="0">
                          <a:latin typeface="Times New Roman"/>
                          <a:ea typeface="Times New Roman"/>
                          <a:cs typeface="Arial"/>
                        </a:rPr>
                        <a:t>عمیق</a:t>
                      </a:r>
                      <a:endParaRPr lang="en-US" sz="1200" b="1" dirty="0">
                        <a:latin typeface="Times New Roman"/>
                        <a:ea typeface="Times New Roman"/>
                        <a:cs typeface="Arial"/>
                      </a:endParaRPr>
                    </a:p>
                    <a:p>
                      <a:pPr algn="ctr">
                        <a:spcAft>
                          <a:spcPts val="0"/>
                        </a:spcAft>
                      </a:pPr>
                      <a:r>
                        <a:rPr lang="fa-IR" sz="1200" b="1" dirty="0">
                          <a:latin typeface="Times New Roman"/>
                          <a:ea typeface="Times New Roman"/>
                          <a:cs typeface="Arial"/>
                        </a:rPr>
                        <a:t>آرامش</a:t>
                      </a:r>
                      <a:endParaRPr lang="en-US" sz="1200" b="1" dirty="0">
                        <a:latin typeface="Times New Roman"/>
                        <a:ea typeface="Times New Roman"/>
                        <a:cs typeface="Arial"/>
                      </a:endParaRPr>
                    </a:p>
                    <a:p>
                      <a:pPr algn="ctr">
                        <a:spcAft>
                          <a:spcPts val="0"/>
                        </a:spcAft>
                      </a:pPr>
                      <a:r>
                        <a:rPr lang="fa-IR" sz="1200" b="1" dirty="0">
                          <a:latin typeface="Times New Roman"/>
                          <a:ea typeface="Times New Roman"/>
                          <a:cs typeface="Arial"/>
                        </a:rPr>
                        <a:t>انعطاف پذیری</a:t>
                      </a:r>
                      <a:endParaRPr lang="en-US" sz="1200" b="1" dirty="0">
                        <a:latin typeface="Times New Roman"/>
                        <a:ea typeface="Times New Roman"/>
                        <a:cs typeface="Arial"/>
                      </a:endParaRPr>
                    </a:p>
                  </a:txBody>
                  <a:tcPr marL="68580" marR="68580" marT="0" marB="0"/>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latin typeface="Times New Roman"/>
                        <a:ea typeface="Times New Roman"/>
                        <a:cs typeface="Arial"/>
                      </a:endParaRPr>
                    </a:p>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latin typeface="Times New Roman"/>
                        <a:ea typeface="Times New Roman"/>
                        <a:cs typeface="Arial"/>
                      </a:endParaRPr>
                    </a:p>
                    <a:p>
                      <a:pPr marL="0" marR="0" indent="0" algn="ctr" defTabSz="914400" rtl="1" eaLnBrk="1" fontAlgn="auto" latinLnBrk="0" hangingPunct="1">
                        <a:lnSpc>
                          <a:spcPct val="100000"/>
                        </a:lnSpc>
                        <a:spcBef>
                          <a:spcPts val="0"/>
                        </a:spcBef>
                        <a:spcAft>
                          <a:spcPts val="0"/>
                        </a:spcAft>
                        <a:buClrTx/>
                        <a:buSzTx/>
                        <a:buFontTx/>
                        <a:buNone/>
                        <a:tabLst/>
                        <a:defRPr/>
                      </a:pPr>
                      <a:r>
                        <a:rPr lang="fa-IR" sz="1200" b="1" dirty="0" smtClean="0">
                          <a:latin typeface="Times New Roman"/>
                          <a:ea typeface="Times New Roman"/>
                          <a:cs typeface="Arial"/>
                        </a:rPr>
                        <a:t>زمستان</a:t>
                      </a:r>
                      <a:endParaRPr lang="en-US" sz="1200" b="1" dirty="0" smtClean="0">
                        <a:latin typeface="Times New Roman"/>
                        <a:ea typeface="Times New Roman"/>
                        <a:cs typeface="Arial"/>
                      </a:endParaRPr>
                    </a:p>
                    <a:p>
                      <a:pPr algn="ctr" rtl="1">
                        <a:spcAft>
                          <a:spcPts val="0"/>
                        </a:spcAft>
                      </a:pPr>
                      <a:endParaRPr lang="fa-IR" sz="1200" b="1" dirty="0">
                        <a:latin typeface="Times New Roman"/>
                        <a:ea typeface="Times New Roman"/>
                        <a:cs typeface="Arial"/>
                      </a:endParaRPr>
                    </a:p>
                  </a:txBody>
                  <a:tcPr marL="68580" marR="68580" marT="0" marB="0"/>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latin typeface="Times New Roman"/>
                        <a:ea typeface="Times New Roman"/>
                        <a:cs typeface="Arial"/>
                      </a:endParaRPr>
                    </a:p>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latin typeface="Times New Roman"/>
                        <a:ea typeface="Times New Roman"/>
                        <a:cs typeface="Arial"/>
                      </a:endParaRPr>
                    </a:p>
                    <a:p>
                      <a:pPr marL="0" marR="0" indent="0" algn="ctr" defTabSz="914400" rtl="1" eaLnBrk="1" fontAlgn="auto" latinLnBrk="0" hangingPunct="1">
                        <a:lnSpc>
                          <a:spcPct val="100000"/>
                        </a:lnSpc>
                        <a:spcBef>
                          <a:spcPts val="0"/>
                        </a:spcBef>
                        <a:spcAft>
                          <a:spcPts val="0"/>
                        </a:spcAft>
                        <a:buClrTx/>
                        <a:buSzTx/>
                        <a:buFontTx/>
                        <a:buNone/>
                        <a:tabLst/>
                        <a:defRPr/>
                      </a:pPr>
                      <a:r>
                        <a:rPr lang="fa-IR" sz="1200" b="1" dirty="0" smtClean="0">
                          <a:latin typeface="Times New Roman"/>
                          <a:ea typeface="Times New Roman"/>
                          <a:cs typeface="Arial"/>
                        </a:rPr>
                        <a:t>شمال</a:t>
                      </a:r>
                      <a:endParaRPr lang="en-US" sz="1200" b="1" dirty="0" smtClean="0">
                        <a:latin typeface="Times New Roman"/>
                        <a:ea typeface="Times New Roman"/>
                        <a:cs typeface="Arial"/>
                      </a:endParaRPr>
                    </a:p>
                    <a:p>
                      <a:pPr algn="ctr" rtl="1">
                        <a:spcAft>
                          <a:spcPts val="0"/>
                        </a:spcAft>
                      </a:pPr>
                      <a:endParaRPr lang="fa-IR" sz="1200" b="1" dirty="0">
                        <a:latin typeface="Times New Roman"/>
                        <a:ea typeface="Times New Roman"/>
                        <a:cs typeface="Arial"/>
                      </a:endParaRPr>
                    </a:p>
                  </a:txBody>
                  <a:tcPr marL="68580" marR="68580" marT="0" marB="0"/>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latin typeface="Times New Roman"/>
                        <a:ea typeface="Times New Roman"/>
                        <a:cs typeface="Arial"/>
                      </a:endParaRPr>
                    </a:p>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latin typeface="Times New Roman"/>
                        <a:ea typeface="Times New Roman"/>
                        <a:cs typeface="Arial"/>
                      </a:endParaRPr>
                    </a:p>
                    <a:p>
                      <a:pPr marL="0" marR="0" indent="0" algn="ctr" defTabSz="914400" rtl="1" eaLnBrk="1" fontAlgn="auto" latinLnBrk="0" hangingPunct="1">
                        <a:lnSpc>
                          <a:spcPct val="100000"/>
                        </a:lnSpc>
                        <a:spcBef>
                          <a:spcPts val="0"/>
                        </a:spcBef>
                        <a:spcAft>
                          <a:spcPts val="0"/>
                        </a:spcAft>
                        <a:buClrTx/>
                        <a:buSzTx/>
                        <a:buFontTx/>
                        <a:buNone/>
                        <a:tabLst/>
                        <a:defRPr/>
                      </a:pPr>
                      <a:r>
                        <a:rPr lang="fa-IR" sz="1200" b="1" dirty="0" smtClean="0">
                          <a:latin typeface="Times New Roman"/>
                          <a:ea typeface="Times New Roman"/>
                          <a:cs typeface="Arial"/>
                        </a:rPr>
                        <a:t>شور</a:t>
                      </a:r>
                      <a:endParaRPr lang="en-US" sz="1200" b="1" dirty="0" smtClean="0">
                        <a:latin typeface="Times New Roman"/>
                        <a:ea typeface="Times New Roman"/>
                        <a:cs typeface="Arial"/>
                      </a:endParaRPr>
                    </a:p>
                    <a:p>
                      <a:pPr algn="ctr">
                        <a:spcAft>
                          <a:spcPts val="0"/>
                        </a:spcAft>
                      </a:pPr>
                      <a:endParaRPr lang="en-US" sz="1200" b="1" dirty="0">
                        <a:latin typeface="Times New Roman"/>
                        <a:ea typeface="Times New Roman"/>
                        <a:cs typeface="Arial"/>
                      </a:endParaRPr>
                    </a:p>
                  </a:txBody>
                  <a:tcPr marL="68580" marR="68580" marT="0" marB="0"/>
                </a:tc>
                <a:tc>
                  <a:txBody>
                    <a:bodyPr/>
                    <a:lstStyle/>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latin typeface="Times New Roman"/>
                        <a:ea typeface="Times New Roman"/>
                        <a:cs typeface="Arial"/>
                      </a:endParaRPr>
                    </a:p>
                    <a:p>
                      <a:pPr marL="0" marR="0" indent="0" algn="ctr" defTabSz="914400" rtl="1" eaLnBrk="1" fontAlgn="auto" latinLnBrk="0" hangingPunct="1">
                        <a:lnSpc>
                          <a:spcPct val="100000"/>
                        </a:lnSpc>
                        <a:spcBef>
                          <a:spcPts val="0"/>
                        </a:spcBef>
                        <a:spcAft>
                          <a:spcPts val="0"/>
                        </a:spcAft>
                        <a:buClrTx/>
                        <a:buSzTx/>
                        <a:buFontTx/>
                        <a:buNone/>
                        <a:tabLst/>
                        <a:defRPr/>
                      </a:pPr>
                      <a:endParaRPr lang="fa-IR" sz="1200" b="1" dirty="0" smtClean="0">
                        <a:latin typeface="Times New Roman"/>
                        <a:ea typeface="Times New Roman"/>
                        <a:cs typeface="Arial"/>
                      </a:endParaRPr>
                    </a:p>
                    <a:p>
                      <a:pPr marL="0" marR="0" indent="0" algn="ctr" defTabSz="914400" rtl="1" eaLnBrk="1" fontAlgn="auto" latinLnBrk="0" hangingPunct="1">
                        <a:lnSpc>
                          <a:spcPct val="100000"/>
                        </a:lnSpc>
                        <a:spcBef>
                          <a:spcPts val="0"/>
                        </a:spcBef>
                        <a:spcAft>
                          <a:spcPts val="0"/>
                        </a:spcAft>
                        <a:buClrTx/>
                        <a:buSzTx/>
                        <a:buFontTx/>
                        <a:buNone/>
                        <a:tabLst/>
                        <a:defRPr/>
                      </a:pPr>
                      <a:r>
                        <a:rPr lang="fa-IR" sz="1200" b="1" dirty="0" smtClean="0">
                          <a:latin typeface="Times New Roman"/>
                          <a:ea typeface="Times New Roman"/>
                          <a:cs typeface="Arial"/>
                        </a:rPr>
                        <a:t>تعفن</a:t>
                      </a:r>
                      <a:endParaRPr lang="en-US" sz="1200" b="1" dirty="0" smtClean="0">
                        <a:latin typeface="Times New Roman"/>
                        <a:ea typeface="Times New Roman"/>
                        <a:cs typeface="Arial"/>
                      </a:endParaRPr>
                    </a:p>
                    <a:p>
                      <a:pPr algn="ctr" rtl="1">
                        <a:spcAft>
                          <a:spcPts val="0"/>
                        </a:spcAft>
                      </a:pPr>
                      <a:endParaRPr lang="fa-IR" sz="1200" b="1" dirty="0">
                        <a:latin typeface="Times New Roman"/>
                        <a:ea typeface="Times New Roman"/>
                        <a:cs typeface="Arial"/>
                      </a:endParaRPr>
                    </a:p>
                  </a:txBody>
                  <a:tcPr marL="68580" marR="68580" marT="0" marB="0"/>
                </a:tc>
              </a:tr>
            </a:tbl>
          </a:graphicData>
        </a:graphic>
      </p:graphicFrame>
    </p:spTree>
  </p:cSld>
  <p:clrMapOvr>
    <a:masterClrMapping/>
  </p:clrMapOvr>
  <p:transition>
    <p:zo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P:\فنگ شویی\8a5qpt2[1].jpg"/>
          <p:cNvPicPr>
            <a:picLocks noChangeAspect="1" noChangeArrowheads="1"/>
          </p:cNvPicPr>
          <p:nvPr/>
        </p:nvPicPr>
        <p:blipFill>
          <a:blip r:embed="rId2"/>
          <a:srcRect/>
          <a:stretch>
            <a:fillRect/>
          </a:stretch>
        </p:blipFill>
        <p:spPr bwMode="auto">
          <a:xfrm>
            <a:off x="0" y="0"/>
            <a:ext cx="4762501" cy="6858000"/>
          </a:xfrm>
          <a:prstGeom prst="rect">
            <a:avLst/>
          </a:prstGeom>
          <a:noFill/>
        </p:spPr>
      </p:pic>
      <p:pic>
        <p:nvPicPr>
          <p:cNvPr id="5123" name="Picture 3" descr="P:\فنگ شویی\feng-shui-8[1].jpg"/>
          <p:cNvPicPr>
            <a:picLocks noChangeAspect="1" noChangeArrowheads="1"/>
          </p:cNvPicPr>
          <p:nvPr/>
        </p:nvPicPr>
        <p:blipFill>
          <a:blip r:embed="rId3"/>
          <a:srcRect/>
          <a:stretch>
            <a:fillRect/>
          </a:stretch>
        </p:blipFill>
        <p:spPr bwMode="auto">
          <a:xfrm>
            <a:off x="4786314" y="0"/>
            <a:ext cx="4357686" cy="6858000"/>
          </a:xfrm>
          <a:prstGeom prst="rect">
            <a:avLst/>
          </a:prstGeom>
          <a:noFill/>
        </p:spPr>
      </p:pic>
    </p:spTree>
  </p:cSld>
  <p:clrMapOvr>
    <a:masterClrMapping/>
  </p:clrMapOvr>
  <p:transition>
    <p:split orient="vert" dir="in"/>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285728"/>
            <a:ext cx="8686800" cy="5794397"/>
          </a:xfrm>
        </p:spPr>
        <p:txBody>
          <a:bodyPr>
            <a:normAutofit fontScale="85000" lnSpcReduction="20000"/>
          </a:bodyPr>
          <a:lstStyle/>
          <a:p>
            <a:pPr>
              <a:buNone/>
            </a:pPr>
            <a:r>
              <a:rPr lang="fa-IR" sz="3800" b="1" dirty="0" smtClean="0"/>
              <a:t>              رابطه بین عناصر پنجگانه</a:t>
            </a:r>
          </a:p>
          <a:p>
            <a:endParaRPr lang="en-US" dirty="0" smtClean="0"/>
          </a:p>
          <a:p>
            <a:pPr>
              <a:buNone/>
            </a:pPr>
            <a:r>
              <a:rPr lang="fa-IR" dirty="0" smtClean="0"/>
              <a:t> </a:t>
            </a:r>
            <a:endParaRPr lang="en-US" dirty="0" smtClean="0"/>
          </a:p>
          <a:p>
            <a:pPr>
              <a:buNone/>
            </a:pPr>
            <a:r>
              <a:rPr lang="fa-IR" dirty="0" smtClean="0"/>
              <a:t>رابطه بین عناصر پنجگانه توسط دو جریان تولید و تخریب انرژی مشخص می شود. در چرخه تولید انرژی هر کدام از عناصر از دیگری به وجود می آید , بنابراین هر کدام از عناصر مادر انرژی بعدی و فرزند انرژی قبل از خود است. در این چرخه انرژی چی در جهت عقربه های ساعت در حرکت است. هر عنصری عنصر بعدی را تولید می کند ولی بر اثر همین زایش خود ضعیف تر می شود. آب چوب را بوجود می آورد و با آن ضعیف تر می شود. چوب آتش را و آتش خاک را و خاک فلز را و فلز آب را تولید می کنند و ضعیف می شوند و چرخه بسته می شود.</a:t>
            </a:r>
            <a:endParaRPr lang="en-US" dirty="0" smtClean="0"/>
          </a:p>
          <a:p>
            <a:pPr>
              <a:buNone/>
            </a:pPr>
            <a:r>
              <a:rPr lang="fa-IR" dirty="0" smtClean="0"/>
              <a:t>در چرخه تخریب , انرژی چی به صورت خط مستقیم حرکت میکند.</a:t>
            </a:r>
            <a:endParaRPr lang="en-US" dirty="0" smtClean="0"/>
          </a:p>
          <a:p>
            <a:endParaRPr lang="fa-IR" dirty="0"/>
          </a:p>
        </p:txBody>
      </p:sp>
    </p:spTree>
  </p:cSld>
  <p:clrMapOvr>
    <a:masterClrMapping/>
  </p:clrMapOvr>
  <p:transition>
    <p:pull dir="ru"/>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214290"/>
            <a:ext cx="8686800" cy="6143668"/>
          </a:xfrm>
        </p:spPr>
        <p:txBody>
          <a:bodyPr>
            <a:normAutofit fontScale="62500" lnSpcReduction="20000"/>
          </a:bodyPr>
          <a:lstStyle/>
          <a:p>
            <a:pPr>
              <a:buNone/>
            </a:pPr>
            <a:r>
              <a:rPr lang="fa-IR" sz="5100" b="1" dirty="0" smtClean="0"/>
              <a:t>             استفاده از عناصر پنجگانه</a:t>
            </a:r>
            <a:endParaRPr lang="en-US" sz="5100" b="1" dirty="0" smtClean="0"/>
          </a:p>
          <a:p>
            <a:endParaRPr lang="fa-IR" dirty="0" smtClean="0"/>
          </a:p>
          <a:p>
            <a:endParaRPr lang="fa-IR" dirty="0" smtClean="0"/>
          </a:p>
          <a:p>
            <a:endParaRPr lang="en-US" dirty="0" smtClean="0"/>
          </a:p>
          <a:p>
            <a:pPr>
              <a:buNone/>
            </a:pPr>
            <a:r>
              <a:rPr lang="fa-IR" dirty="0" smtClean="0"/>
              <a:t>به کمک عناصر یا انرژی های پنجگانه جریان انرژی چی در خانه یا آپارتمان تسهیل می شود. بدین ترتیب این عناصر می توانند نوع خاصی از انرژی را کاهش یا افزایش دهند. </a:t>
            </a:r>
            <a:endParaRPr lang="en-US" dirty="0" smtClean="0"/>
          </a:p>
          <a:p>
            <a:pPr>
              <a:buNone/>
            </a:pPr>
            <a:r>
              <a:rPr lang="fa-IR" dirty="0" smtClean="0"/>
              <a:t>برای تقویت انرژی چی در قسمت شمال خانه باید از انرژی آب و تولید آن به وسیله انرژی فلز جلوگیری کرد. فلزاتی چون برنج , برنز , نقره و فلزات گرانبها و فرم های گرد و بیضی شکل هایی از انرژی فلزاتند.</a:t>
            </a:r>
            <a:endParaRPr lang="en-US" dirty="0" smtClean="0"/>
          </a:p>
          <a:p>
            <a:pPr>
              <a:buNone/>
            </a:pPr>
            <a:r>
              <a:rPr lang="fa-IR" dirty="0" smtClean="0"/>
              <a:t>آب خالص و شیشه همچنین فرم های غیر هندسی و رنگ سیاه سمبول های انرژی آب هستند . به طور مثال می توانید از آکواریوم یا اشیایی از جنس شیشه که بر پایه سیاه رنگی قرار گرفته باشند بهره گیرید.</a:t>
            </a:r>
            <a:endParaRPr lang="en-US" dirty="0" smtClean="0"/>
          </a:p>
          <a:p>
            <a:pPr>
              <a:buNone/>
            </a:pPr>
            <a:r>
              <a:rPr lang="fa-IR" dirty="0" smtClean="0"/>
              <a:t>همچنین می توانید از اشای برنجی یا نقره ای با فرم گرد استفاده کنید , مثلا قاب عکس یا جای پاکت نانمه فلزی. بدین وسیله انرژی چی در قسمت شمالی افزایش می یابد. اما اگر بخواهید انرژی چی را در قسمت شمالی خانه یا اتاق کاهش دهید باید بالعکس عمل کنید ؛ چون انرژی چوب باعث تضعیف عنصر آب می شود , بنابراین باید انرژی چوب را تقویت کنید. برای این منظور می توان از اشیای مستطیل شکل و بلند از چوب مثلا گیاهان بلند در گلدان های سبز رنگ بهره گرفت. استفاده از آباژور پایه بلندی که نور آن به طرف سقف بتابد نیز میسر است</a:t>
            </a:r>
            <a:endParaRPr lang="fa-IR" dirty="0"/>
          </a:p>
        </p:txBody>
      </p:sp>
    </p:spTree>
  </p:cSld>
  <p:clrMapOvr>
    <a:masterClrMapping/>
  </p:clrMapOvr>
  <p:transition>
    <p:pull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descr="P:\فنگ شویی\DSC00653.JPG"/>
          <p:cNvPicPr>
            <a:picLocks noChangeAspect="1" noChangeArrowheads="1"/>
          </p:cNvPicPr>
          <p:nvPr/>
        </p:nvPicPr>
        <p:blipFill>
          <a:blip r:embed="rId2"/>
          <a:srcRect/>
          <a:stretch>
            <a:fillRect/>
          </a:stretch>
        </p:blipFill>
        <p:spPr bwMode="auto">
          <a:xfrm>
            <a:off x="0" y="0"/>
            <a:ext cx="6057916" cy="6858000"/>
          </a:xfrm>
          <a:prstGeom prst="rect">
            <a:avLst/>
          </a:prstGeom>
          <a:noFill/>
        </p:spPr>
      </p:pic>
      <p:pic>
        <p:nvPicPr>
          <p:cNvPr id="6149" name="Picture 5" descr="P:\فنگ شویی\11-24-19[1].jpg"/>
          <p:cNvPicPr>
            <a:picLocks noChangeAspect="1" noChangeArrowheads="1"/>
          </p:cNvPicPr>
          <p:nvPr/>
        </p:nvPicPr>
        <p:blipFill>
          <a:blip r:embed="rId3"/>
          <a:srcRect/>
          <a:stretch>
            <a:fillRect/>
          </a:stretch>
        </p:blipFill>
        <p:spPr bwMode="auto">
          <a:xfrm>
            <a:off x="6037479" y="1071546"/>
            <a:ext cx="3106521" cy="2857520"/>
          </a:xfrm>
          <a:prstGeom prst="rect">
            <a:avLst/>
          </a:prstGeom>
          <a:noFill/>
        </p:spPr>
      </p:pic>
    </p:spTree>
  </p:cSld>
  <p:clrMapOvr>
    <a:masterClrMapping/>
  </p:clrMapOvr>
  <p:transition>
    <p:pull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42852"/>
            <a:ext cx="8686800" cy="5937273"/>
          </a:xfrm>
        </p:spPr>
        <p:txBody>
          <a:bodyPr>
            <a:normAutofit fontScale="55000" lnSpcReduction="20000"/>
          </a:bodyPr>
          <a:lstStyle/>
          <a:p>
            <a:r>
              <a:rPr lang="fa-IR" sz="3600" b="1" dirty="0" smtClean="0"/>
              <a:t>مسلما می توان از چوب , آتش , خاک , فلز و آب به صورت خالص نیز استفاده کرد در غیر این صورت می توان از اشیای به خصوصی استفاده کرد که در این جا فهرستی از آنها آورده شده است :</a:t>
            </a:r>
            <a:endParaRPr lang="en-US" sz="3600" b="1" dirty="0" smtClean="0"/>
          </a:p>
          <a:p>
            <a:endParaRPr lang="fa-IR" sz="3600" b="1" dirty="0" smtClean="0"/>
          </a:p>
          <a:p>
            <a:endParaRPr lang="en-US" dirty="0" smtClean="0"/>
          </a:p>
          <a:p>
            <a:pPr>
              <a:buNone/>
            </a:pPr>
            <a:r>
              <a:rPr lang="fa-IR" sz="3600" b="1" dirty="0" smtClean="0"/>
              <a:t>آب</a:t>
            </a:r>
            <a:endParaRPr lang="en-US" sz="3600" b="1" dirty="0" smtClean="0"/>
          </a:p>
          <a:p>
            <a:pPr>
              <a:buNone/>
            </a:pPr>
            <a:r>
              <a:rPr lang="fa-IR" dirty="0" smtClean="0"/>
              <a:t>آکواریوم , فواره های کوچک مخصوص داخل اتاق(آبنما) , اشیای شیشه ای  , اشیایی به رنگ سیاه , پارچه مشکی , اشیای با فرم های غیر هندسی.</a:t>
            </a:r>
            <a:endParaRPr lang="en-US" dirty="0" smtClean="0"/>
          </a:p>
          <a:p>
            <a:endParaRPr lang="en-US" dirty="0" smtClean="0"/>
          </a:p>
          <a:p>
            <a:pPr>
              <a:buNone/>
            </a:pPr>
            <a:r>
              <a:rPr lang="fa-IR" sz="3600" b="1" dirty="0" smtClean="0"/>
              <a:t>چوب</a:t>
            </a:r>
            <a:endParaRPr lang="en-US" sz="3600" b="1" dirty="0" smtClean="0"/>
          </a:p>
          <a:p>
            <a:pPr>
              <a:buNone/>
            </a:pPr>
            <a:r>
              <a:rPr lang="fa-IR" dirty="0" smtClean="0"/>
              <a:t>گیاهان , اشیای چوبی , کاغذ , اشیایی با فرم بلند و باریک , رنگ سبز.</a:t>
            </a:r>
            <a:endParaRPr lang="en-US" dirty="0" smtClean="0"/>
          </a:p>
          <a:p>
            <a:endParaRPr lang="en-US" sz="3600" b="1" dirty="0" smtClean="0"/>
          </a:p>
          <a:p>
            <a:pPr>
              <a:buNone/>
            </a:pPr>
            <a:r>
              <a:rPr lang="fa-IR" sz="3600" b="1" dirty="0" smtClean="0"/>
              <a:t>آتش</a:t>
            </a:r>
            <a:endParaRPr lang="en-US" sz="3600" b="1" dirty="0" smtClean="0"/>
          </a:p>
          <a:p>
            <a:pPr>
              <a:buNone/>
            </a:pPr>
            <a:r>
              <a:rPr lang="fa-IR" dirty="0" smtClean="0"/>
              <a:t>شومینه , اشیایی به رنگ قرمز و فرم های تیز.</a:t>
            </a:r>
            <a:endParaRPr lang="en-US" dirty="0" smtClean="0"/>
          </a:p>
          <a:p>
            <a:endParaRPr lang="en-US" dirty="0" smtClean="0"/>
          </a:p>
          <a:p>
            <a:pPr>
              <a:buNone/>
            </a:pPr>
            <a:r>
              <a:rPr lang="fa-IR" sz="3600" b="1" dirty="0" smtClean="0"/>
              <a:t>خاک</a:t>
            </a:r>
            <a:endParaRPr lang="en-US" sz="3600" b="1" dirty="0" smtClean="0"/>
          </a:p>
          <a:p>
            <a:pPr>
              <a:buNone/>
            </a:pPr>
            <a:r>
              <a:rPr lang="fa-IR" dirty="0" smtClean="0"/>
              <a:t>اشیایی به رنگ قهوه ای , اشیای گچی , اشکال بهم پیوسته , پهن , مسطح و صاف , چینی , سفال , سرامیک و الیاف طبیعی.</a:t>
            </a:r>
            <a:endParaRPr lang="en-US" dirty="0" smtClean="0"/>
          </a:p>
          <a:p>
            <a:endParaRPr lang="en-US" dirty="0" smtClean="0"/>
          </a:p>
          <a:p>
            <a:pPr>
              <a:buNone/>
            </a:pPr>
            <a:r>
              <a:rPr lang="fa-IR" sz="3600" b="1" dirty="0" smtClean="0"/>
              <a:t>فلز</a:t>
            </a:r>
            <a:endParaRPr lang="en-US" sz="3600" b="1" dirty="0" smtClean="0"/>
          </a:p>
          <a:p>
            <a:pPr>
              <a:buNone/>
            </a:pPr>
            <a:r>
              <a:rPr lang="fa-IR" dirty="0" smtClean="0"/>
              <a:t>اشیای فلزی گرد و بیضی شکل.</a:t>
            </a:r>
            <a:endParaRPr lang="en-US" dirty="0" smtClean="0"/>
          </a:p>
          <a:p>
            <a:endParaRPr lang="fa-IR" dirty="0"/>
          </a:p>
        </p:txBody>
      </p:sp>
    </p:spTree>
  </p:cSld>
  <p:clrMapOvr>
    <a:masterClrMapping/>
  </p:clrMapOvr>
  <p:transition>
    <p:circl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285728"/>
            <a:ext cx="8686800" cy="6143668"/>
          </a:xfrm>
        </p:spPr>
        <p:txBody>
          <a:bodyPr>
            <a:normAutofit fontScale="55000" lnSpcReduction="20000"/>
          </a:bodyPr>
          <a:lstStyle/>
          <a:p>
            <a:pPr>
              <a:buNone/>
            </a:pPr>
            <a:r>
              <a:rPr lang="fa-IR" sz="5800" b="1" dirty="0" smtClean="0"/>
              <a:t>                          مکعب جادویی</a:t>
            </a:r>
            <a:endParaRPr lang="en-US" sz="5800" b="1" dirty="0" smtClean="0"/>
          </a:p>
          <a:p>
            <a:endParaRPr lang="fa-IR" dirty="0" smtClean="0"/>
          </a:p>
          <a:p>
            <a:endParaRPr lang="fa-IR" dirty="0" smtClean="0"/>
          </a:p>
          <a:p>
            <a:endParaRPr lang="fa-IR" dirty="0" smtClean="0"/>
          </a:p>
          <a:p>
            <a:endParaRPr lang="en-US" dirty="0" smtClean="0"/>
          </a:p>
          <a:p>
            <a:pPr>
              <a:buNone/>
            </a:pPr>
            <a:r>
              <a:rPr lang="fa-IR" dirty="0" smtClean="0"/>
              <a:t>در فنگ شویی اوقات سعد و نحس برای هر چیز وجود دارد. بنابراین , مثلا برای جابه جا کردن مبلمان نه تنها به تناسب انرژی بلکه به وقت مناسب نیز باید توجه شود. برای نیل به این هدف در فنگ شویی از مکعب جادویی استفاده می شود.</a:t>
            </a:r>
            <a:endParaRPr lang="en-US" dirty="0" smtClean="0"/>
          </a:p>
          <a:p>
            <a:pPr>
              <a:buNone/>
            </a:pPr>
            <a:r>
              <a:rPr lang="fa-IR" dirty="0" smtClean="0"/>
              <a:t>این مکعب جادویی جریان انرژی چی را در دوره های زمانی سال , ماه , روز و ساعت به نمایش می گذارد.هر کدام از اعداد مکعب جادویی در فنگ شویی نشان دهنده نوعی انرژی چی است.</a:t>
            </a:r>
            <a:endParaRPr lang="en-US" dirty="0" smtClean="0"/>
          </a:p>
          <a:p>
            <a:endParaRPr lang="en-US" dirty="0" smtClean="0"/>
          </a:p>
          <a:p>
            <a:endParaRPr lang="en-US" dirty="0" smtClean="0"/>
          </a:p>
          <a:p>
            <a:pPr>
              <a:buNone/>
            </a:pPr>
            <a:r>
              <a:rPr lang="fa-IR" dirty="0" smtClean="0"/>
              <a:t>یکی از افسانه های کهن چین راجع به پادشاه فو-هسی که حدود سه هزار سال پیشاز میلاد می زیسته است کشف مکعب جادویی توسط اوست. زمانی که وی لاکپشتی را که حیوان مقدسی برای چینی هاست در حال خروج از رودخانه دید , لاک جانور شکل نموداری را که از قطرات آب تشکیل شده بود در وی تداعی کرد . پنج قطره در قسمت مرکز و قطرات دیگر طوری به دور این قسمت مرکزی گرد آمده بودند که حاصل جمع آنها از هر طرف عدد پانزده می شد. پس از مراقبه کوتاه و عمیقی پادشاه متقاعد شد که این نمودار شکل جریان انرژی کائنات را منعکس می سازد.</a:t>
            </a:r>
            <a:endParaRPr lang="en-US" dirty="0" smtClean="0"/>
          </a:p>
          <a:p>
            <a:endParaRPr lang="fa-IR" dirty="0"/>
          </a:p>
        </p:txBody>
      </p:sp>
    </p:spTree>
  </p:cSld>
  <p:clrMapOvr>
    <a:masterClrMapping/>
  </p:clrMapOvr>
  <p:transition>
    <p:plus/>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descr="P:\فنگ شویی\DSC00655.JPG"/>
          <p:cNvPicPr>
            <a:picLocks noChangeAspect="1" noChangeArrowheads="1"/>
          </p:cNvPicPr>
          <p:nvPr/>
        </p:nvPicPr>
        <p:blipFill>
          <a:blip r:embed="rId2"/>
          <a:srcRect/>
          <a:stretch>
            <a:fillRect/>
          </a:stretch>
        </p:blipFill>
        <p:spPr bwMode="auto">
          <a:xfrm>
            <a:off x="0" y="0"/>
            <a:ext cx="6121400" cy="6858000"/>
          </a:xfrm>
          <a:prstGeom prst="rect">
            <a:avLst/>
          </a:prstGeom>
          <a:noFill/>
        </p:spPr>
      </p:pic>
      <p:pic>
        <p:nvPicPr>
          <p:cNvPr id="7173" name="Picture 5" descr="P:\فنگ شویی\efa4487c5fe23a8f93fcd154f075bec9[1].jpg"/>
          <p:cNvPicPr>
            <a:picLocks noChangeAspect="1" noChangeArrowheads="1"/>
          </p:cNvPicPr>
          <p:nvPr/>
        </p:nvPicPr>
        <p:blipFill>
          <a:blip r:embed="rId3"/>
          <a:srcRect/>
          <a:stretch>
            <a:fillRect/>
          </a:stretch>
        </p:blipFill>
        <p:spPr bwMode="auto">
          <a:xfrm>
            <a:off x="6143636" y="0"/>
            <a:ext cx="3000364" cy="2643182"/>
          </a:xfrm>
          <a:prstGeom prst="rect">
            <a:avLst/>
          </a:prstGeom>
          <a:noFill/>
        </p:spPr>
      </p:pic>
    </p:spTree>
  </p:cSld>
  <p:clrMapOvr>
    <a:masterClrMapping/>
  </p:clrMapOvr>
  <p:transition>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P:\فنگ شویی\7645fung_resize_2[1].jpg"/>
          <p:cNvPicPr>
            <a:picLocks noChangeAspect="1" noChangeArrowheads="1"/>
          </p:cNvPicPr>
          <p:nvPr/>
        </p:nvPicPr>
        <p:blipFill>
          <a:blip r:embed="rId2"/>
          <a:srcRect/>
          <a:stretch>
            <a:fillRect/>
          </a:stretch>
        </p:blipFill>
        <p:spPr bwMode="auto">
          <a:xfrm>
            <a:off x="4071934" y="0"/>
            <a:ext cx="5072067" cy="6858001"/>
          </a:xfrm>
          <a:prstGeom prst="rect">
            <a:avLst/>
          </a:prstGeom>
          <a:noFill/>
        </p:spPr>
      </p:pic>
      <p:pic>
        <p:nvPicPr>
          <p:cNvPr id="2052" name="Picture 4" descr="P:\فنگ شویی\6466[1].jpg"/>
          <p:cNvPicPr>
            <a:picLocks noChangeAspect="1" noChangeArrowheads="1"/>
          </p:cNvPicPr>
          <p:nvPr/>
        </p:nvPicPr>
        <p:blipFill>
          <a:blip r:embed="rId3"/>
          <a:srcRect/>
          <a:stretch>
            <a:fillRect/>
          </a:stretch>
        </p:blipFill>
        <p:spPr bwMode="auto">
          <a:xfrm>
            <a:off x="0" y="0"/>
            <a:ext cx="4071934" cy="6858000"/>
          </a:xfrm>
          <a:prstGeom prst="rect">
            <a:avLst/>
          </a:prstGeom>
          <a:noFill/>
        </p:spPr>
      </p:pic>
      <p:sp>
        <p:nvSpPr>
          <p:cNvPr id="4" name="Title 3"/>
          <p:cNvSpPr>
            <a:spLocks noGrp="1"/>
          </p:cNvSpPr>
          <p:nvPr>
            <p:ph type="title"/>
          </p:nvPr>
        </p:nvSpPr>
        <p:spPr>
          <a:xfrm>
            <a:off x="4500562" y="457200"/>
            <a:ext cx="4487990" cy="3543304"/>
          </a:xfrm>
        </p:spPr>
        <p:txBody>
          <a:bodyPr>
            <a:normAutofit fontScale="90000"/>
          </a:bodyPr>
          <a:lstStyle/>
          <a:p>
            <a:pPr algn="r"/>
            <a:r>
              <a:rPr lang="fa-IR" sz="4000" b="1" dirty="0" smtClean="0">
                <a:solidFill>
                  <a:schemeClr val="tx1"/>
                </a:solidFill>
              </a:rPr>
              <a:t>درس: </a:t>
            </a:r>
            <a:r>
              <a:rPr lang="fa-IR" dirty="0" smtClean="0">
                <a:solidFill>
                  <a:schemeClr val="tx1"/>
                </a:solidFill>
              </a:rPr>
              <a:t>انسان,طبیعت,معماری</a:t>
            </a:r>
            <a:br>
              <a:rPr lang="fa-IR" dirty="0" smtClean="0">
                <a:solidFill>
                  <a:schemeClr val="tx1"/>
                </a:solidFill>
              </a:rPr>
            </a:br>
            <a:r>
              <a:rPr lang="fa-IR" dirty="0" smtClean="0">
                <a:solidFill>
                  <a:schemeClr val="tx1"/>
                </a:solidFill>
              </a:rPr>
              <a:t/>
            </a:r>
            <a:br>
              <a:rPr lang="fa-IR" dirty="0" smtClean="0">
                <a:solidFill>
                  <a:schemeClr val="tx1"/>
                </a:solidFill>
              </a:rPr>
            </a:br>
            <a:r>
              <a:rPr lang="fa-IR" sz="4000" b="1" dirty="0" smtClean="0">
                <a:solidFill>
                  <a:schemeClr val="tx1"/>
                </a:solidFill>
              </a:rPr>
              <a:t>استاد</a:t>
            </a:r>
            <a:r>
              <a:rPr lang="fa-IR" sz="4000" b="1" dirty="0" smtClean="0">
                <a:solidFill>
                  <a:schemeClr val="tx1"/>
                </a:solidFill>
              </a:rPr>
              <a:t>:</a:t>
            </a:r>
            <a:r>
              <a:rPr lang="en-US" sz="4000" b="1" dirty="0" smtClean="0">
                <a:solidFill>
                  <a:schemeClr val="tx1"/>
                </a:solidFill>
              </a:rPr>
              <a:t/>
            </a:r>
            <a:br>
              <a:rPr lang="en-US" sz="4000" b="1" dirty="0" smtClean="0">
                <a:solidFill>
                  <a:schemeClr val="tx1"/>
                </a:solidFill>
              </a:rPr>
            </a:br>
            <a:r>
              <a:rPr lang="fa-IR" dirty="0" smtClean="0">
                <a:solidFill>
                  <a:schemeClr val="tx1"/>
                </a:solidFill>
              </a:rPr>
              <a:t/>
            </a:r>
            <a:br>
              <a:rPr lang="fa-IR" dirty="0" smtClean="0">
                <a:solidFill>
                  <a:schemeClr val="tx1"/>
                </a:solidFill>
              </a:rPr>
            </a:br>
            <a:r>
              <a:rPr lang="fa-IR" dirty="0" smtClean="0">
                <a:solidFill>
                  <a:schemeClr val="tx1"/>
                </a:solidFill>
              </a:rPr>
              <a:t/>
            </a:r>
            <a:br>
              <a:rPr lang="fa-IR" dirty="0" smtClean="0">
                <a:solidFill>
                  <a:schemeClr val="tx1"/>
                </a:solidFill>
              </a:rPr>
            </a:br>
            <a:r>
              <a:rPr lang="fa-IR" sz="4000" b="1" dirty="0" smtClean="0">
                <a:solidFill>
                  <a:schemeClr val="tx1"/>
                </a:solidFill>
              </a:rPr>
              <a:t>تهیه </a:t>
            </a:r>
            <a:r>
              <a:rPr lang="fa-IR" sz="4000" b="1" dirty="0" smtClean="0">
                <a:solidFill>
                  <a:schemeClr val="tx1"/>
                </a:solidFill>
              </a:rPr>
              <a:t>کننده:</a:t>
            </a:r>
            <a:r>
              <a:rPr lang="fa-IR" dirty="0" smtClean="0">
                <a:solidFill>
                  <a:schemeClr val="tx1"/>
                </a:solidFill>
              </a:rPr>
              <a:t/>
            </a:r>
            <a:br>
              <a:rPr lang="fa-IR" dirty="0" smtClean="0">
                <a:solidFill>
                  <a:schemeClr val="tx1"/>
                </a:solidFill>
              </a:rPr>
            </a:br>
            <a:endParaRPr lang="fa-IR" dirty="0">
              <a:solidFill>
                <a:schemeClr val="tx1"/>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285728"/>
            <a:ext cx="8686800" cy="6286544"/>
          </a:xfrm>
        </p:spPr>
        <p:txBody>
          <a:bodyPr>
            <a:normAutofit fontScale="70000" lnSpcReduction="20000"/>
          </a:bodyPr>
          <a:lstStyle/>
          <a:p>
            <a:pPr>
              <a:buNone/>
            </a:pPr>
            <a:r>
              <a:rPr lang="fa-IR" sz="4600" b="1" dirty="0" smtClean="0"/>
              <a:t>                 باگوا ( نمودار هشتگانه)</a:t>
            </a:r>
            <a:endParaRPr lang="en-US" sz="4600" b="1" dirty="0" smtClean="0"/>
          </a:p>
          <a:p>
            <a:endParaRPr lang="fa-IR" dirty="0" smtClean="0"/>
          </a:p>
          <a:p>
            <a:endParaRPr lang="fa-IR" dirty="0" smtClean="0"/>
          </a:p>
          <a:p>
            <a:endParaRPr lang="en-US" dirty="0" smtClean="0"/>
          </a:p>
          <a:p>
            <a:pPr>
              <a:buNone/>
            </a:pPr>
            <a:r>
              <a:rPr lang="fa-IR" dirty="0" smtClean="0"/>
              <a:t>یکی دیگر از راه های جریان یافتن انرژی در آپارتمان , خانه یا اتاق باگواست. لغت چینی "گوا" به معنای نمودار و لغت "با" به معنای عدد است , بنابراین نمودار هشتگانه را باگوا نیز می نامند.</a:t>
            </a:r>
            <a:endParaRPr lang="en-US" dirty="0" smtClean="0"/>
          </a:p>
          <a:p>
            <a:endParaRPr lang="en-US" dirty="0" smtClean="0"/>
          </a:p>
          <a:p>
            <a:pPr>
              <a:buNone/>
            </a:pPr>
            <a:r>
              <a:rPr lang="fa-IR" dirty="0" smtClean="0"/>
              <a:t>به کمک باگوا , که اساس آن نمودار یی چینگ است ع می توان به روش قطب نمایی طرح اولیه بنای خانه یا آپارتمان را از نظر جریان های مختلف انرژی در هشت جهت بررسی نمود . هشت قسمت قطب نمای باگوا از لحاظ سمبولیک پایه و اساس انرژی جهان هستی هستند که در فلسفه چینی نقطه عطف زندگی محسوب می شوند.</a:t>
            </a:r>
            <a:endParaRPr lang="en-US" dirty="0" smtClean="0"/>
          </a:p>
          <a:p>
            <a:pPr>
              <a:buNone/>
            </a:pPr>
            <a:r>
              <a:rPr lang="fa-IR" dirty="0" smtClean="0"/>
              <a:t>قطب نما دارای یک نقطه مرکزی و هشت قسمت در اطراف آن است , قسمت مرکزی تای چی, یعنی قدرت زندگی است. در بخش های مختلف باگوا بخش های زندگی که عبارتند از موقعیت شغلی , علم, خانواده, ثروت, شهرت , زناشویی , کودکان و دوستان همراه و یاری دهنده را میبینیم. این بخش ها به دور قسمت مرکزی تای چی به قسمت های مساوی تقسیم شده اند. بخش های علم , موقعیت شغلی و دوستان درهای ورودی این نمودار هستند.</a:t>
            </a:r>
            <a:endParaRPr lang="en-US" dirty="0" smtClean="0"/>
          </a:p>
          <a:p>
            <a:endParaRPr lang="fa-IR" dirty="0"/>
          </a:p>
        </p:txBody>
      </p:sp>
    </p:spTree>
  </p:cSld>
  <p:clrMapOvr>
    <a:masterClrMapping/>
  </p:clrMapOvr>
  <p:transition>
    <p:split orient="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P:\فنگ شویی\what_is_the_bagua[1].jpg"/>
          <p:cNvPicPr>
            <a:picLocks noChangeAspect="1" noChangeArrowheads="1"/>
          </p:cNvPicPr>
          <p:nvPr/>
        </p:nvPicPr>
        <p:blipFill>
          <a:blip r:embed="rId2"/>
          <a:srcRect/>
          <a:stretch>
            <a:fillRect/>
          </a:stretch>
        </p:blipFill>
        <p:spPr bwMode="auto">
          <a:xfrm>
            <a:off x="0" y="1"/>
            <a:ext cx="9144000" cy="6858000"/>
          </a:xfrm>
          <a:prstGeom prst="rect">
            <a:avLst/>
          </a:prstGeom>
          <a:noFill/>
        </p:spPr>
      </p:pic>
    </p:spTree>
  </p:cSld>
  <p:clrMapOvr>
    <a:masterClrMapping/>
  </p:clrMapOvr>
  <p:transition>
    <p:diamond/>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285728"/>
            <a:ext cx="8686800" cy="6286544"/>
          </a:xfrm>
        </p:spPr>
        <p:txBody>
          <a:bodyPr>
            <a:normAutofit fontScale="40000" lnSpcReduction="20000"/>
          </a:bodyPr>
          <a:lstStyle/>
          <a:p>
            <a:pPr>
              <a:buNone/>
            </a:pPr>
            <a:r>
              <a:rPr lang="fa-IR" sz="6000" b="1" dirty="0" smtClean="0"/>
              <a:t>مفهمو بخش های مختلف باگوا و وسایلی که می توان به کمک آنها بخش های باگوا را تقویت کرد:</a:t>
            </a:r>
            <a:endParaRPr lang="en-US" sz="6000" b="1" dirty="0" smtClean="0"/>
          </a:p>
          <a:p>
            <a:endParaRPr lang="fa-IR" dirty="0" smtClean="0"/>
          </a:p>
          <a:p>
            <a:pPr>
              <a:buNone/>
            </a:pPr>
            <a:endParaRPr lang="fa-IR" dirty="0" smtClean="0"/>
          </a:p>
          <a:p>
            <a:endParaRPr lang="en-US" b="1" dirty="0" smtClean="0"/>
          </a:p>
          <a:p>
            <a:pPr>
              <a:buNone/>
            </a:pPr>
            <a:r>
              <a:rPr lang="fa-IR" sz="4000" b="1" dirty="0" smtClean="0"/>
              <a:t>موقعیت شغلی:</a:t>
            </a:r>
          </a:p>
          <a:p>
            <a:pPr>
              <a:buNone/>
            </a:pPr>
            <a:endParaRPr lang="en-US" dirty="0" smtClean="0"/>
          </a:p>
          <a:p>
            <a:pPr>
              <a:buNone/>
            </a:pPr>
            <a:r>
              <a:rPr lang="fa-IR" dirty="0" smtClean="0"/>
              <a:t>علاوه بر موفقیت در کار و حرفه , خوشنامی و هدف زندگی را نیز در بر میگیرد."فواره-آکواریوم های کوچک-تابلوهایی با موضوع  آب(مانند دریا یا رودخانه)-آئینه"</a:t>
            </a:r>
            <a:endParaRPr lang="en-US" dirty="0" smtClean="0"/>
          </a:p>
          <a:p>
            <a:endParaRPr lang="en-US" dirty="0" smtClean="0"/>
          </a:p>
          <a:p>
            <a:pPr>
              <a:buNone/>
            </a:pPr>
            <a:r>
              <a:rPr lang="fa-IR" sz="4000" b="1" dirty="0" smtClean="0"/>
              <a:t>علم:</a:t>
            </a:r>
          </a:p>
          <a:p>
            <a:pPr>
              <a:buNone/>
            </a:pPr>
            <a:endParaRPr lang="en-US" dirty="0" smtClean="0"/>
          </a:p>
          <a:p>
            <a:pPr>
              <a:buNone/>
            </a:pPr>
            <a:r>
              <a:rPr lang="fa-IR" dirty="0" smtClean="0"/>
              <a:t>سمبول پختگی و دانایی درونی است."کاسه و ظروف زاویه دار-نورهایی به رنگ روشن-کریستال های طبیعی-تابلوهایی با موضوع کوه یا مناظر زمستانی."</a:t>
            </a:r>
            <a:endParaRPr lang="en-US" dirty="0" smtClean="0"/>
          </a:p>
          <a:p>
            <a:pPr>
              <a:buNone/>
            </a:pPr>
            <a:r>
              <a:rPr lang="fa-IR" dirty="0" smtClean="0"/>
              <a:t> </a:t>
            </a:r>
            <a:endParaRPr lang="en-US" dirty="0" smtClean="0"/>
          </a:p>
          <a:p>
            <a:pPr>
              <a:buNone/>
            </a:pPr>
            <a:r>
              <a:rPr lang="fa-IR" sz="4000" b="1" dirty="0" smtClean="0"/>
              <a:t>خانواده:</a:t>
            </a:r>
          </a:p>
          <a:p>
            <a:pPr>
              <a:buNone/>
            </a:pPr>
            <a:endParaRPr lang="en-US" dirty="0" smtClean="0"/>
          </a:p>
          <a:p>
            <a:pPr>
              <a:buNone/>
            </a:pPr>
            <a:r>
              <a:rPr lang="fa-IR" dirty="0" smtClean="0"/>
              <a:t>سمبول گذشته و آینده است. این بخش نشانگر مشکلات بین اعضای خانواده , کارفرمایان یا زیردستان و به خصوص مشکلات بین بچه ها و معلمان است."گیاهان-چوب و کاغذ-گل های طبیعی-تابلوهایی با موضوع بهار و طلوع خورشید."</a:t>
            </a:r>
            <a:endParaRPr lang="en-US" dirty="0" smtClean="0"/>
          </a:p>
          <a:p>
            <a:endParaRPr lang="en-US" dirty="0" smtClean="0"/>
          </a:p>
          <a:p>
            <a:pPr>
              <a:buNone/>
            </a:pPr>
            <a:r>
              <a:rPr lang="fa-IR" sz="4000" b="1" dirty="0" smtClean="0"/>
              <a:t>ثروت:</a:t>
            </a:r>
          </a:p>
          <a:p>
            <a:pPr>
              <a:buNone/>
            </a:pPr>
            <a:endParaRPr lang="en-US" dirty="0" smtClean="0"/>
          </a:p>
          <a:p>
            <a:pPr>
              <a:buNone/>
            </a:pPr>
            <a:r>
              <a:rPr lang="fa-IR" dirty="0" smtClean="0"/>
              <a:t>نه تنها نشانگر دارایی مادی بلکه تمام چیزهایی است که به زندگی ارزش می بخشد , آن را زیباتر می سازد و غنی تر می کنند. ارزش قایل شدن برای نفس خویش و ارتقا بخشیدن آن و غنای روحی نیز جزو این بخش محسوب می شوند."گیاهان آپارتمانی-گل های تازه-ظروف کریستال خالی-تمام اشیایی که برای شما معنای خوشبختی داشته باشند."</a:t>
            </a:r>
            <a:endParaRPr lang="en-US" dirty="0" smtClean="0"/>
          </a:p>
          <a:p>
            <a:endParaRPr lang="en-US" dirty="0" smtClean="0"/>
          </a:p>
          <a:p>
            <a:pPr>
              <a:buNone/>
            </a:pPr>
            <a:r>
              <a:rPr lang="fa-IR" sz="4000" b="1" dirty="0" smtClean="0"/>
              <a:t>شهرت:</a:t>
            </a:r>
          </a:p>
          <a:p>
            <a:pPr>
              <a:buNone/>
            </a:pPr>
            <a:endParaRPr lang="en-US" dirty="0" smtClean="0"/>
          </a:p>
          <a:p>
            <a:pPr>
              <a:buNone/>
            </a:pPr>
            <a:r>
              <a:rPr lang="fa-IR" dirty="0" smtClean="0"/>
              <a:t>این قسمت نشانگر تاثیری است که ما بر دیگران داریم و مانند آئینه ای درخشش و پرتو درونی ما را به خودمان باز می گرداند."نورهای روشن-شمع."</a:t>
            </a:r>
            <a:endParaRPr lang="fa-IR" dirty="0"/>
          </a:p>
        </p:txBody>
      </p:sp>
    </p:spTree>
  </p:cSld>
  <p:clrMapOvr>
    <a:masterClrMapping/>
  </p:clrMapOvr>
  <p:transition>
    <p:pull dir="l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142984"/>
            <a:ext cx="8686800" cy="5072098"/>
          </a:xfrm>
        </p:spPr>
        <p:txBody>
          <a:bodyPr>
            <a:normAutofit fontScale="47500" lnSpcReduction="20000"/>
          </a:bodyPr>
          <a:lstStyle/>
          <a:p>
            <a:pPr>
              <a:buNone/>
            </a:pPr>
            <a:endParaRPr lang="en-US" dirty="0" smtClean="0"/>
          </a:p>
          <a:p>
            <a:pPr>
              <a:buNone/>
            </a:pPr>
            <a:r>
              <a:rPr lang="fa-IR" sz="3400" b="1" dirty="0" smtClean="0"/>
              <a:t>زناشویی:</a:t>
            </a:r>
            <a:endParaRPr lang="en-US" sz="3400" b="1" dirty="0" smtClean="0"/>
          </a:p>
          <a:p>
            <a:endParaRPr lang="en-US" dirty="0" smtClean="0"/>
          </a:p>
          <a:p>
            <a:pPr>
              <a:buNone/>
            </a:pPr>
            <a:r>
              <a:rPr lang="fa-IR" dirty="0" smtClean="0"/>
              <a:t>رابطه بین همسران و همچنین رئیس یا کارفرما , همکاران و مشتریان را شامل می </a:t>
            </a:r>
          </a:p>
          <a:p>
            <a:pPr>
              <a:buNone/>
            </a:pPr>
            <a:r>
              <a:rPr lang="fa-IR" dirty="0" smtClean="0"/>
              <a:t>شود."اشکال زوج مانند: مجسمه یک جفت دلفین-دو شاخه گل رز-دوشمعدان یکسان."</a:t>
            </a:r>
            <a:endParaRPr lang="en-US" dirty="0" smtClean="0"/>
          </a:p>
          <a:p>
            <a:endParaRPr lang="en-US" dirty="0" smtClean="0"/>
          </a:p>
          <a:p>
            <a:pPr>
              <a:buNone/>
            </a:pPr>
            <a:r>
              <a:rPr lang="fa-IR" sz="3400" b="1" dirty="0" smtClean="0"/>
              <a:t>کودکان:</a:t>
            </a:r>
          </a:p>
          <a:p>
            <a:pPr>
              <a:buNone/>
            </a:pPr>
            <a:endParaRPr lang="en-US" b="1" dirty="0" smtClean="0"/>
          </a:p>
          <a:p>
            <a:pPr>
              <a:buNone/>
            </a:pPr>
            <a:r>
              <a:rPr lang="fa-IR" dirty="0" smtClean="0"/>
              <a:t>این قسمت نشانگر آینده شماست , انرژِ خلاقه در این بخش قرار میگیرد , این قسمت تنها به کودکان در معنای واقعی تعلق نمیگیرد, بلکه به ایده ها و نظریات که کودکان روح ما هستند , مشغولیت ها و برنامه های مورد علاقه ما بستگی دارد."آویزهای فلزی صدادار-مجسمه های فلزی-گل-کارهای هنری فانتزی."</a:t>
            </a:r>
            <a:endParaRPr lang="en-US" dirty="0" smtClean="0"/>
          </a:p>
          <a:p>
            <a:endParaRPr lang="en-US" dirty="0" smtClean="0"/>
          </a:p>
          <a:p>
            <a:pPr>
              <a:buNone/>
            </a:pPr>
            <a:r>
              <a:rPr lang="fa-IR" sz="3400" b="1" dirty="0" smtClean="0"/>
              <a:t>دوستان همراه و یاری دهنده</a:t>
            </a:r>
            <a:r>
              <a:rPr lang="fa-IR" dirty="0" smtClean="0"/>
              <a:t>:</a:t>
            </a:r>
          </a:p>
          <a:p>
            <a:pPr>
              <a:buNone/>
            </a:pPr>
            <a:endParaRPr lang="en-US" dirty="0" smtClean="0"/>
          </a:p>
          <a:p>
            <a:pPr>
              <a:buNone/>
            </a:pPr>
            <a:r>
              <a:rPr lang="fa-IR" dirty="0" smtClean="0"/>
              <a:t>در این بخش نوعی انرژی نهفته است که شما از بیرون مساعدت و پشتیبانی آن را تجربه می کنید."آویزهای فلزی صدادار-سنگ های معدنی-جواهرات بدلی-اشیایی از جنس کریستال."</a:t>
            </a:r>
            <a:endParaRPr lang="en-US" dirty="0" smtClean="0"/>
          </a:p>
          <a:p>
            <a:endParaRPr lang="en-US" dirty="0" smtClean="0"/>
          </a:p>
          <a:p>
            <a:pPr>
              <a:buNone/>
            </a:pPr>
            <a:r>
              <a:rPr lang="fa-IR" sz="3400" b="1" dirty="0" smtClean="0"/>
              <a:t>قدرت زندگی:</a:t>
            </a:r>
          </a:p>
          <a:p>
            <a:pPr>
              <a:buNone/>
            </a:pPr>
            <a:endParaRPr lang="en-US" dirty="0" smtClean="0"/>
          </a:p>
          <a:p>
            <a:pPr>
              <a:buNone/>
            </a:pPr>
            <a:r>
              <a:rPr lang="fa-IR" dirty="0" smtClean="0"/>
              <a:t>در این بخش که قسمت مرکزی خانه یا آپارتمان شماست قدرت حیات نهفته است . تمام انرژی ها در این قسمت متمرکز می شوند. همانند تمامی بخش های دیگر باگوا این قسمت نیز باید همیشه مرتب و تمیز باشد." گوی کریستال هفت رنگ به رنگ های رنگین کمان-کریستال هایی به شکل کوه."</a:t>
            </a:r>
            <a:endParaRPr lang="fa-IR" dirty="0"/>
          </a:p>
        </p:txBody>
      </p:sp>
    </p:spTree>
  </p:cSld>
  <p:clrMapOvr>
    <a:masterClrMapping/>
  </p:clrMapOvr>
  <p:transition>
    <p:circl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P:\فنگ شویی\feng-shui[2].jpg"/>
          <p:cNvPicPr>
            <a:picLocks noChangeAspect="1" noChangeArrowheads="1"/>
          </p:cNvPicPr>
          <p:nvPr/>
        </p:nvPicPr>
        <p:blipFill>
          <a:blip r:embed="rId2"/>
          <a:srcRect/>
          <a:stretch>
            <a:fillRect/>
          </a:stretch>
        </p:blipFill>
        <p:spPr bwMode="auto">
          <a:xfrm>
            <a:off x="0" y="1"/>
            <a:ext cx="5674239" cy="3929066"/>
          </a:xfrm>
          <a:prstGeom prst="rect">
            <a:avLst/>
          </a:prstGeom>
          <a:noFill/>
        </p:spPr>
      </p:pic>
      <p:pic>
        <p:nvPicPr>
          <p:cNvPr id="3075" name="Picture 3" descr="P:\فنگ شویی\gift[1].jpg"/>
          <p:cNvPicPr>
            <a:picLocks noChangeAspect="1" noChangeArrowheads="1"/>
          </p:cNvPicPr>
          <p:nvPr/>
        </p:nvPicPr>
        <p:blipFill>
          <a:blip r:embed="rId3"/>
          <a:srcRect/>
          <a:stretch>
            <a:fillRect/>
          </a:stretch>
        </p:blipFill>
        <p:spPr bwMode="auto">
          <a:xfrm>
            <a:off x="5643571" y="2643181"/>
            <a:ext cx="3500430" cy="4214819"/>
          </a:xfrm>
          <a:prstGeom prst="rect">
            <a:avLst/>
          </a:prstGeom>
          <a:noFill/>
        </p:spPr>
      </p:pic>
      <p:pic>
        <p:nvPicPr>
          <p:cNvPr id="3076" name="Picture 4" descr="P:\فنگ شویی\aquarium-plants-title-main_Full[1].jpg"/>
          <p:cNvPicPr>
            <a:picLocks noChangeAspect="1" noChangeArrowheads="1"/>
          </p:cNvPicPr>
          <p:nvPr/>
        </p:nvPicPr>
        <p:blipFill>
          <a:blip r:embed="rId4"/>
          <a:srcRect/>
          <a:stretch>
            <a:fillRect/>
          </a:stretch>
        </p:blipFill>
        <p:spPr bwMode="auto">
          <a:xfrm>
            <a:off x="4777048" y="0"/>
            <a:ext cx="4366952" cy="2857496"/>
          </a:xfrm>
          <a:prstGeom prst="rect">
            <a:avLst/>
          </a:prstGeom>
          <a:noFill/>
        </p:spPr>
      </p:pic>
      <p:pic>
        <p:nvPicPr>
          <p:cNvPr id="3077" name="Picture 5" descr="P:\فنگ شویی\1600JDSJ_5014[1].jpg"/>
          <p:cNvPicPr>
            <a:picLocks noChangeAspect="1" noChangeArrowheads="1"/>
          </p:cNvPicPr>
          <p:nvPr/>
        </p:nvPicPr>
        <p:blipFill>
          <a:blip r:embed="rId5"/>
          <a:srcRect/>
          <a:stretch>
            <a:fillRect/>
          </a:stretch>
        </p:blipFill>
        <p:spPr bwMode="auto">
          <a:xfrm>
            <a:off x="0" y="3929067"/>
            <a:ext cx="5643570" cy="2928934"/>
          </a:xfrm>
          <a:prstGeom prst="rect">
            <a:avLst/>
          </a:prstGeom>
          <a:noFill/>
        </p:spPr>
      </p:pic>
    </p:spTree>
  </p:cSld>
  <p:clrMapOvr>
    <a:masterClrMapping/>
  </p:clrMapOvr>
  <p:transition>
    <p:wedg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P:\فنگ شویی\42iaoie[1].jpg"/>
          <p:cNvPicPr>
            <a:picLocks noChangeAspect="1" noChangeArrowheads="1"/>
          </p:cNvPicPr>
          <p:nvPr/>
        </p:nvPicPr>
        <p:blipFill>
          <a:blip r:embed="rId2"/>
          <a:srcRect/>
          <a:stretch>
            <a:fillRect/>
          </a:stretch>
        </p:blipFill>
        <p:spPr bwMode="auto">
          <a:xfrm>
            <a:off x="0" y="0"/>
            <a:ext cx="5000628" cy="6858000"/>
          </a:xfrm>
          <a:prstGeom prst="rect">
            <a:avLst/>
          </a:prstGeom>
          <a:noFill/>
        </p:spPr>
      </p:pic>
      <p:pic>
        <p:nvPicPr>
          <p:cNvPr id="4100" name="Picture 4" descr="P:\فنگ شویی\DSC00651.JPG"/>
          <p:cNvPicPr>
            <a:picLocks noChangeAspect="1" noChangeArrowheads="1"/>
          </p:cNvPicPr>
          <p:nvPr/>
        </p:nvPicPr>
        <p:blipFill>
          <a:blip r:embed="rId3"/>
          <a:srcRect/>
          <a:stretch>
            <a:fillRect/>
          </a:stretch>
        </p:blipFill>
        <p:spPr bwMode="auto">
          <a:xfrm>
            <a:off x="5000628" y="0"/>
            <a:ext cx="2214578" cy="6858000"/>
          </a:xfrm>
          <a:prstGeom prst="rect">
            <a:avLst/>
          </a:prstGeom>
          <a:noFill/>
        </p:spPr>
      </p:pic>
      <p:pic>
        <p:nvPicPr>
          <p:cNvPr id="4101" name="Picture 5" descr="P:\فنگ شویی\dd4e5119d48adef00febd7466627be2a[1].jpg"/>
          <p:cNvPicPr>
            <a:picLocks noChangeAspect="1" noChangeArrowheads="1"/>
          </p:cNvPicPr>
          <p:nvPr/>
        </p:nvPicPr>
        <p:blipFill>
          <a:blip r:embed="rId4"/>
          <a:srcRect/>
          <a:stretch>
            <a:fillRect/>
          </a:stretch>
        </p:blipFill>
        <p:spPr bwMode="auto">
          <a:xfrm>
            <a:off x="7232632" y="0"/>
            <a:ext cx="1911368" cy="4214818"/>
          </a:xfrm>
          <a:prstGeom prst="rect">
            <a:avLst/>
          </a:prstGeom>
          <a:noFill/>
        </p:spPr>
      </p:pic>
      <p:pic>
        <p:nvPicPr>
          <p:cNvPr id="4102" name="Picture 6" descr="P:\فنگ شویی\fengshui[1].png"/>
          <p:cNvPicPr>
            <a:picLocks noChangeAspect="1" noChangeArrowheads="1"/>
          </p:cNvPicPr>
          <p:nvPr/>
        </p:nvPicPr>
        <p:blipFill>
          <a:blip r:embed="rId5"/>
          <a:srcRect/>
          <a:stretch>
            <a:fillRect/>
          </a:stretch>
        </p:blipFill>
        <p:spPr bwMode="auto">
          <a:xfrm>
            <a:off x="7215206" y="4187468"/>
            <a:ext cx="1928794" cy="2670532"/>
          </a:xfrm>
          <a:prstGeom prst="rect">
            <a:avLst/>
          </a:prstGeom>
          <a:noFill/>
        </p:spPr>
      </p:pic>
    </p:spTree>
  </p:cSld>
  <p:clrMapOvr>
    <a:masterClrMapping/>
  </p:clrMapOvr>
  <p:transition>
    <p:pull dir="ru"/>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686800" cy="1142984"/>
          </a:xfrm>
        </p:spPr>
        <p:txBody>
          <a:bodyPr>
            <a:noAutofit/>
          </a:bodyPr>
          <a:lstStyle/>
          <a:p>
            <a:pPr algn="r"/>
            <a:r>
              <a:rPr lang="fa-IR" sz="5400" b="1" dirty="0" smtClean="0"/>
              <a:t>منابع:</a:t>
            </a:r>
            <a:endParaRPr lang="fa-IR" sz="5400" b="1" dirty="0"/>
          </a:p>
        </p:txBody>
      </p:sp>
      <p:sp>
        <p:nvSpPr>
          <p:cNvPr id="3" name="Content Placeholder 2"/>
          <p:cNvSpPr>
            <a:spLocks noGrp="1"/>
          </p:cNvSpPr>
          <p:nvPr>
            <p:ph idx="1"/>
          </p:nvPr>
        </p:nvSpPr>
        <p:spPr/>
        <p:txBody>
          <a:bodyPr>
            <a:normAutofit fontScale="85000" lnSpcReduction="20000"/>
          </a:bodyPr>
          <a:lstStyle/>
          <a:p>
            <a:pPr>
              <a:buNone/>
            </a:pPr>
            <a:r>
              <a:rPr lang="fa-IR" sz="2800" b="1" dirty="0" smtClean="0"/>
              <a:t>کتاب فنگ شویی</a:t>
            </a:r>
            <a:r>
              <a:rPr lang="fa-IR" sz="2800" dirty="0" smtClean="0"/>
              <a:t>(گئورگیا شوارتس,ترجمه:ملیندا اسکندری,انتشارات ققنوس)</a:t>
            </a:r>
          </a:p>
          <a:p>
            <a:pPr>
              <a:buNone/>
            </a:pPr>
            <a:endParaRPr lang="fa-IR" sz="2800" dirty="0" smtClean="0"/>
          </a:p>
          <a:p>
            <a:pPr>
              <a:buNone/>
            </a:pPr>
            <a:r>
              <a:rPr lang="fa-IR" sz="2800" b="1" dirty="0" smtClean="0"/>
              <a:t>کتاب فنگ شویی برای امروز</a:t>
            </a:r>
            <a:r>
              <a:rPr lang="fa-IR" sz="2800" dirty="0" smtClean="0"/>
              <a:t>(ترجمه:محمد قراچه داغی,انتشارات آسیم)</a:t>
            </a:r>
          </a:p>
          <a:p>
            <a:pPr>
              <a:buNone/>
            </a:pPr>
            <a:endParaRPr lang="fa-IR" sz="2800" dirty="0" smtClean="0"/>
          </a:p>
          <a:p>
            <a:pPr>
              <a:buNone/>
            </a:pPr>
            <a:r>
              <a:rPr lang="fa-IR" sz="2800" b="1" dirty="0" smtClean="0"/>
              <a:t>کتاب نمادهای فنگ شویی</a:t>
            </a:r>
            <a:r>
              <a:rPr lang="fa-IR" sz="2800" dirty="0" smtClean="0"/>
              <a:t>(نیتین پاراک,سیما پاراک,ترجمه:هومن بابک نیا,انتشارات:مثلث)</a:t>
            </a:r>
          </a:p>
          <a:p>
            <a:pPr>
              <a:buNone/>
            </a:pPr>
            <a:endParaRPr lang="fa-IR" sz="2800" dirty="0" smtClean="0"/>
          </a:p>
          <a:p>
            <a:pPr>
              <a:buNone/>
            </a:pPr>
            <a:r>
              <a:rPr lang="fa-IR" sz="2800" b="1" dirty="0" smtClean="0"/>
              <a:t>کتاب کوچک فنگ شویی</a:t>
            </a:r>
            <a:r>
              <a:rPr lang="fa-IR" sz="2800" dirty="0" smtClean="0"/>
              <a:t>(جاناتان دی,ترجمه:لیلا هدایت پور,انتشارات:مثلث)</a:t>
            </a:r>
          </a:p>
          <a:p>
            <a:pPr>
              <a:buNone/>
            </a:pPr>
            <a:endParaRPr lang="fa-IR" sz="2800" dirty="0" smtClean="0"/>
          </a:p>
          <a:p>
            <a:pPr>
              <a:buNone/>
            </a:pPr>
            <a:r>
              <a:rPr lang="fa-IR" sz="2800" b="1" dirty="0" smtClean="0"/>
              <a:t>منابع اینترنتی</a:t>
            </a:r>
            <a:endParaRPr lang="fa-IR" sz="2800"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357166"/>
            <a:ext cx="8686800" cy="6215106"/>
          </a:xfrm>
        </p:spPr>
        <p:txBody>
          <a:bodyPr>
            <a:normAutofit fontScale="40000" lnSpcReduction="20000"/>
          </a:bodyPr>
          <a:lstStyle/>
          <a:p>
            <a:pPr>
              <a:buNone/>
            </a:pPr>
            <a:r>
              <a:rPr lang="fa-IR" sz="8000" b="1" dirty="0" smtClean="0"/>
              <a:t>                   فنگ شویی چیست؟</a:t>
            </a:r>
          </a:p>
          <a:p>
            <a:endParaRPr lang="en-US" sz="3800" dirty="0" smtClean="0"/>
          </a:p>
          <a:p>
            <a:endParaRPr lang="fa-IR" sz="3800" dirty="0" smtClean="0"/>
          </a:p>
          <a:p>
            <a:endParaRPr lang="en-US" sz="4000" dirty="0" smtClean="0"/>
          </a:p>
          <a:p>
            <a:pPr>
              <a:buNone/>
            </a:pPr>
            <a:r>
              <a:rPr lang="fa-IR" sz="4000" dirty="0" smtClean="0"/>
              <a:t>ترجمه لغوی فنگ شویی باد و آب است و مفهوم آن این است که هر آنچه در پیرامون ماست از انرژی فعال بوجود آمده است. حتی اشیا ی بی جان مانند صندلی , میز یا ساختمان دارای انرژی سیال هستند.</a:t>
            </a:r>
            <a:endParaRPr lang="en-US" sz="4000" dirty="0" smtClean="0"/>
          </a:p>
          <a:p>
            <a:endParaRPr lang="en-US" sz="4000" dirty="0" smtClean="0"/>
          </a:p>
          <a:p>
            <a:endParaRPr lang="en-US" sz="4000" dirty="0" smtClean="0"/>
          </a:p>
          <a:p>
            <a:pPr>
              <a:buNone/>
            </a:pPr>
            <a:r>
              <a:rPr lang="fa-IR" sz="4000" dirty="0" smtClean="0"/>
              <a:t>فنگ شویی هنر و علم زندگی متعادل و هماهنگ بین انسان و طبیعت پیرامون اوست و مبدا آن در تعالیم تائوئیسم نهفته است.</a:t>
            </a:r>
            <a:endParaRPr lang="en-US" sz="4000" dirty="0" smtClean="0"/>
          </a:p>
          <a:p>
            <a:pPr>
              <a:buNone/>
            </a:pPr>
            <a:r>
              <a:rPr lang="fa-IR" sz="4000" dirty="0" smtClean="0"/>
              <a:t>فنگ شویی به نظامی از قوانین کهن چین تعلق دارد. از هزاران سال پیش چینی ها خانه های خود را به کمک آن " مکانی برای خوشبختی " می ساختند و می آراستند.</a:t>
            </a:r>
            <a:endParaRPr lang="en-US" sz="4000" dirty="0" smtClean="0"/>
          </a:p>
          <a:p>
            <a:endParaRPr lang="en-US" sz="4000" dirty="0" smtClean="0"/>
          </a:p>
          <a:p>
            <a:pPr>
              <a:buNone/>
            </a:pPr>
            <a:r>
              <a:rPr lang="fa-IR" sz="4000" dirty="0" smtClean="0"/>
              <a:t>در سالیان اخیر فنگ شویی در دنیای غرب شناخته شده است. هم اکنون تعداد زیادی از مردم در آمریکا , استرالیا و کشورهای اروپایی در ساخت و طراحی داخلی منازل خود از تعلیمات هارمونیک چینی بهره می گیرند.</a:t>
            </a:r>
            <a:endParaRPr lang="en-US" sz="4000" dirty="0" smtClean="0"/>
          </a:p>
          <a:p>
            <a:endParaRPr lang="en-US" sz="4000" dirty="0" smtClean="0"/>
          </a:p>
          <a:p>
            <a:pPr>
              <a:buNone/>
            </a:pPr>
            <a:r>
              <a:rPr lang="fa-IR" sz="4000" dirty="0" smtClean="0"/>
              <a:t>عالیم فنگ شویی که در غرب استفاده می شوند بر اصول زیر متکی هستند:</a:t>
            </a:r>
            <a:endParaRPr lang="en-US" sz="4000" dirty="0" smtClean="0"/>
          </a:p>
          <a:p>
            <a:endParaRPr lang="en-US" sz="4000" dirty="0" smtClean="0"/>
          </a:p>
          <a:p>
            <a:endParaRPr lang="en-US" sz="4000" b="1" dirty="0" smtClean="0"/>
          </a:p>
          <a:p>
            <a:pPr>
              <a:buNone/>
            </a:pPr>
            <a:r>
              <a:rPr lang="fa-IR" sz="4000" b="1" dirty="0" smtClean="0"/>
              <a:t>- انرژی چی</a:t>
            </a:r>
            <a:endParaRPr lang="en-US" sz="4000" b="1" dirty="0" smtClean="0"/>
          </a:p>
          <a:p>
            <a:pPr>
              <a:buNone/>
            </a:pPr>
            <a:r>
              <a:rPr lang="fa-IR" sz="4000" b="1" dirty="0" smtClean="0"/>
              <a:t>- یین و یانگ</a:t>
            </a:r>
            <a:endParaRPr lang="en-US" sz="4000" b="1" dirty="0" smtClean="0"/>
          </a:p>
          <a:p>
            <a:pPr>
              <a:buNone/>
            </a:pPr>
            <a:r>
              <a:rPr lang="fa-IR" sz="4000" b="1" dirty="0" smtClean="0"/>
              <a:t>- عناصر پنجگانه</a:t>
            </a:r>
            <a:endParaRPr lang="en-US" sz="4000" b="1" dirty="0" smtClean="0"/>
          </a:p>
          <a:p>
            <a:pPr>
              <a:buNone/>
            </a:pPr>
            <a:r>
              <a:rPr lang="fa-IR" sz="4000" b="1" dirty="0" smtClean="0"/>
              <a:t>- جهات هشتگانه</a:t>
            </a:r>
            <a:endParaRPr lang="en-US" sz="4000" b="1" dirty="0" smtClean="0"/>
          </a:p>
          <a:p>
            <a:endParaRPr lang="fa-IR" dirty="0"/>
          </a:p>
        </p:txBody>
      </p:sp>
    </p:spTree>
  </p:cSld>
  <p:clrMapOvr>
    <a:masterClrMapping/>
  </p:clrMapOvr>
  <p:transition>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P:\فنگ شویی\7bae977399a1cb605d198908072742e9[1].jpg"/>
          <p:cNvPicPr>
            <a:picLocks noChangeAspect="1" noChangeArrowheads="1"/>
          </p:cNvPicPr>
          <p:nvPr/>
        </p:nvPicPr>
        <p:blipFill>
          <a:blip r:embed="rId2"/>
          <a:srcRect/>
          <a:stretch>
            <a:fillRect/>
          </a:stretch>
        </p:blipFill>
        <p:spPr bwMode="auto">
          <a:xfrm>
            <a:off x="0" y="0"/>
            <a:ext cx="5143516" cy="6858000"/>
          </a:xfrm>
          <a:prstGeom prst="rect">
            <a:avLst/>
          </a:prstGeom>
          <a:noFill/>
        </p:spPr>
      </p:pic>
      <p:pic>
        <p:nvPicPr>
          <p:cNvPr id="2050" name="Picture 2" descr="P:\فنگ شویی\green-energy[1].jpg"/>
          <p:cNvPicPr>
            <a:picLocks noChangeAspect="1" noChangeArrowheads="1"/>
          </p:cNvPicPr>
          <p:nvPr/>
        </p:nvPicPr>
        <p:blipFill>
          <a:blip r:embed="rId3"/>
          <a:srcRect/>
          <a:stretch>
            <a:fillRect/>
          </a:stretch>
        </p:blipFill>
        <p:spPr bwMode="auto">
          <a:xfrm>
            <a:off x="5143504" y="1"/>
            <a:ext cx="4000496" cy="3857628"/>
          </a:xfrm>
          <a:prstGeom prst="rect">
            <a:avLst/>
          </a:prstGeom>
          <a:noFill/>
        </p:spPr>
      </p:pic>
      <p:pic>
        <p:nvPicPr>
          <p:cNvPr id="2051" name="Picture 3" descr="P:\فنگ شویی\energy-pulse[1].jpg"/>
          <p:cNvPicPr>
            <a:picLocks noChangeAspect="1" noChangeArrowheads="1"/>
          </p:cNvPicPr>
          <p:nvPr/>
        </p:nvPicPr>
        <p:blipFill>
          <a:blip r:embed="rId4"/>
          <a:srcRect/>
          <a:stretch>
            <a:fillRect/>
          </a:stretch>
        </p:blipFill>
        <p:spPr bwMode="auto">
          <a:xfrm>
            <a:off x="5143504" y="3836199"/>
            <a:ext cx="4000496" cy="3021802"/>
          </a:xfrm>
          <a:prstGeom prst="rect">
            <a:avLst/>
          </a:prstGeom>
          <a:noFill/>
        </p:spPr>
      </p:pic>
    </p:spTree>
  </p:cSld>
  <p:clrMapOvr>
    <a:masterClrMapping/>
  </p:clrMapOvr>
  <p:transition>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500042"/>
            <a:ext cx="8686800" cy="6357958"/>
          </a:xfrm>
        </p:spPr>
        <p:txBody>
          <a:bodyPr>
            <a:normAutofit fontScale="62500" lnSpcReduction="20000"/>
          </a:bodyPr>
          <a:lstStyle/>
          <a:p>
            <a:pPr>
              <a:buNone/>
            </a:pPr>
            <a:r>
              <a:rPr lang="fa-IR" sz="5800" b="1" dirty="0" smtClean="0"/>
              <a:t>                         انرژی چی</a:t>
            </a:r>
            <a:endParaRPr lang="en-US" sz="5800" b="1" dirty="0" smtClean="0"/>
          </a:p>
          <a:p>
            <a:endParaRPr lang="en-US" dirty="0" smtClean="0"/>
          </a:p>
          <a:p>
            <a:pPr>
              <a:buNone/>
            </a:pPr>
            <a:r>
              <a:rPr lang="fa-IR" dirty="0" smtClean="0"/>
              <a:t>بر خلاف دنیای غرب که ماده را نقطه مرکزی همه چیز می داند , از دیدگاه چین باستان انرژی و قدرت زندگی نقش تعیین کننده ای داشته و دارد.</a:t>
            </a:r>
            <a:endParaRPr lang="en-US" dirty="0" smtClean="0"/>
          </a:p>
          <a:p>
            <a:pPr>
              <a:buNone/>
            </a:pPr>
            <a:r>
              <a:rPr lang="fa-IR" dirty="0" smtClean="0"/>
              <a:t>در تمام سبک ها انرژی چی در نقطه مرکزی قرار گرفته است. این انرژی در جهان هستی و کائنات جریان می یابد و تمام موجودات جاندار  و بی جان را به یکدیگر مرتبط می سازد.</a:t>
            </a:r>
            <a:endParaRPr lang="en-US" dirty="0" smtClean="0"/>
          </a:p>
          <a:p>
            <a:endParaRPr lang="en-US" dirty="0" smtClean="0"/>
          </a:p>
          <a:p>
            <a:pPr>
              <a:buNone/>
            </a:pPr>
            <a:r>
              <a:rPr lang="fa-IR" dirty="0" smtClean="0"/>
              <a:t>در اصطلاح شناسی غرب لغتی معادل انرژی چی وجود ندارد . اغلب آن را اتمسفر , محیط و فضا , انرژی , قدرت حیات , انرژی زندگی یا روح ترجمه میکنند.</a:t>
            </a:r>
            <a:endParaRPr lang="en-US" dirty="0" smtClean="0"/>
          </a:p>
          <a:p>
            <a:pPr>
              <a:buNone/>
            </a:pPr>
            <a:r>
              <a:rPr lang="fa-IR" dirty="0" smtClean="0"/>
              <a:t>چی در بدن انسان , جانوران , گیاهان و در ساختمان ها جریان دارد. هر یک از ما نه تنها با محیط پیرامون خود بلکه در نهایت با تمام جهان هستی و کائنات در ارتباط قرار میگیریم.</a:t>
            </a:r>
            <a:endParaRPr lang="en-US" dirty="0" smtClean="0"/>
          </a:p>
          <a:p>
            <a:pPr>
              <a:buNone/>
            </a:pPr>
            <a:r>
              <a:rPr lang="fa-IR" dirty="0" smtClean="0"/>
              <a:t>بزرگترین هدف فنگ شویی یافتن مکانی است که سلامت روحی و جسمی و به طور کلی زندگی ما در آن از انرژی چی به طور مثبت تاثیر پذیرد.</a:t>
            </a:r>
            <a:endParaRPr lang="en-US" dirty="0" smtClean="0"/>
          </a:p>
          <a:p>
            <a:pPr>
              <a:buNone/>
            </a:pPr>
            <a:r>
              <a:rPr lang="fa-IR" dirty="0" smtClean="0"/>
              <a:t>این انرژی همچون رودخانه ای کوچک از خانه ما عبور میکند و به هیچ وجه نباید راه آن را مسدود کنیم یا جریان آن را تسریع سازیم.</a:t>
            </a:r>
            <a:endParaRPr lang="en-US" dirty="0" smtClean="0"/>
          </a:p>
          <a:p>
            <a:endParaRPr lang="en-US" dirty="0" smtClean="0"/>
          </a:p>
          <a:p>
            <a:pPr>
              <a:buNone/>
            </a:pPr>
            <a:r>
              <a:rPr lang="fa-IR" dirty="0" smtClean="0"/>
              <a:t>برخی از مواد خصوصا مواد مصنوعی انرژی چی منفی منتشر می کنند. همچنین تاریکی , بی نظمی , گرد و خاک و رطوبت نیز باعث توقف جریان چی می شوند. فنگ شویی از جریان چی منفی ممانعت می کند.</a:t>
            </a:r>
            <a:endParaRPr lang="en-US" dirty="0" smtClean="0"/>
          </a:p>
          <a:p>
            <a:endParaRPr lang="fa-IR" dirty="0"/>
          </a:p>
        </p:txBody>
      </p:sp>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P:\فنگ شویی\yinyang[1].gif"/>
          <p:cNvPicPr>
            <a:picLocks noChangeAspect="1" noChangeArrowheads="1"/>
          </p:cNvPicPr>
          <p:nvPr/>
        </p:nvPicPr>
        <p:blipFill>
          <a:blip r:embed="rId2"/>
          <a:srcRect/>
          <a:stretch>
            <a:fillRect/>
          </a:stretch>
        </p:blipFill>
        <p:spPr bwMode="auto">
          <a:xfrm>
            <a:off x="0" y="4572000"/>
            <a:ext cx="2286000" cy="2286000"/>
          </a:xfrm>
          <a:prstGeom prst="rect">
            <a:avLst/>
          </a:prstGeom>
          <a:noFill/>
        </p:spPr>
      </p:pic>
      <p:pic>
        <p:nvPicPr>
          <p:cNvPr id="6" name="Picture 3" descr="P:\فنگ شویی\yinyang[1].gif"/>
          <p:cNvPicPr>
            <a:picLocks noChangeAspect="1" noChangeArrowheads="1"/>
          </p:cNvPicPr>
          <p:nvPr/>
        </p:nvPicPr>
        <p:blipFill>
          <a:blip r:embed="rId2"/>
          <a:srcRect/>
          <a:stretch>
            <a:fillRect/>
          </a:stretch>
        </p:blipFill>
        <p:spPr bwMode="auto">
          <a:xfrm>
            <a:off x="6858000" y="0"/>
            <a:ext cx="2286000" cy="2286000"/>
          </a:xfrm>
          <a:prstGeom prst="rect">
            <a:avLst/>
          </a:prstGeom>
          <a:noFill/>
        </p:spPr>
      </p:pic>
      <p:pic>
        <p:nvPicPr>
          <p:cNvPr id="3076" name="Picture 4" descr="P:\فنگ شویی\4132.bmp"/>
          <p:cNvPicPr>
            <a:picLocks noChangeAspect="1" noChangeArrowheads="1"/>
          </p:cNvPicPr>
          <p:nvPr/>
        </p:nvPicPr>
        <p:blipFill>
          <a:blip r:embed="rId3"/>
          <a:srcRect/>
          <a:stretch>
            <a:fillRect/>
          </a:stretch>
        </p:blipFill>
        <p:spPr bwMode="auto">
          <a:xfrm>
            <a:off x="2285984" y="1071546"/>
            <a:ext cx="4596622" cy="5072098"/>
          </a:xfrm>
          <a:prstGeom prst="rect">
            <a:avLst/>
          </a:prstGeom>
          <a:noFill/>
        </p:spPr>
      </p:pic>
    </p:spTree>
  </p:cSld>
  <p:clrMapOvr>
    <a:masterClrMapping/>
  </p:clrMapOvr>
  <p:transition>
    <p:wipe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357166"/>
            <a:ext cx="8686800" cy="5722959"/>
          </a:xfrm>
        </p:spPr>
        <p:txBody>
          <a:bodyPr>
            <a:normAutofit fontScale="55000" lnSpcReduction="20000"/>
          </a:bodyPr>
          <a:lstStyle/>
          <a:p>
            <a:pPr>
              <a:buNone/>
            </a:pPr>
            <a:r>
              <a:rPr lang="fa-IR" sz="6300" b="1" dirty="0" smtClean="0"/>
              <a:t>                       یین و یانگ</a:t>
            </a:r>
          </a:p>
          <a:p>
            <a:pPr>
              <a:buNone/>
            </a:pPr>
            <a:endParaRPr lang="fa-IR" sz="6300" b="1" dirty="0" smtClean="0"/>
          </a:p>
          <a:p>
            <a:pPr>
              <a:buNone/>
            </a:pPr>
            <a:endParaRPr lang="en-US" sz="6300" b="1" dirty="0" smtClean="0"/>
          </a:p>
          <a:p>
            <a:endParaRPr lang="en-US" dirty="0" smtClean="0"/>
          </a:p>
          <a:p>
            <a:pPr>
              <a:buNone/>
            </a:pPr>
            <a:r>
              <a:rPr lang="fa-IR" dirty="0" smtClean="0"/>
              <a:t>یکی از عقاید بسیار کهن فلسفی چینی , که تمام جهات زندگی انسان را در بر می گیرد , همه چیز و همه کس را به دو گروه اصلی یین و یانگ تقسیم می کند.</a:t>
            </a:r>
            <a:endParaRPr lang="en-US" dirty="0" smtClean="0"/>
          </a:p>
          <a:p>
            <a:endParaRPr lang="en-US" dirty="0" smtClean="0"/>
          </a:p>
          <a:p>
            <a:pPr>
              <a:buNone/>
            </a:pPr>
            <a:r>
              <a:rPr lang="fa-IR" dirty="0" smtClean="0"/>
              <a:t>حتی نوشتن این دو کلمه در زبان چینی بسیار جالب توجه است , آنها خود از اشکال مختلفی به وجود آمده اند . شکل کلمه یین همانند یک تپه , یک ابر در آسمان و یک انسان است که همگی به طور گروهی زیر یک سقف قرار گرفته اند.</a:t>
            </a:r>
            <a:endParaRPr lang="en-US" dirty="0" smtClean="0"/>
          </a:p>
          <a:p>
            <a:endParaRPr lang="en-US" dirty="0" smtClean="0"/>
          </a:p>
          <a:p>
            <a:pPr>
              <a:buNone/>
            </a:pPr>
            <a:r>
              <a:rPr lang="fa-IR" dirty="0" smtClean="0"/>
              <a:t>بر خلافف آن شکل یانگ ترکیبی از یک تپه , خورشیدی در افق و نور و انرژی سیال است.</a:t>
            </a:r>
            <a:endParaRPr lang="en-US" dirty="0" smtClean="0"/>
          </a:p>
          <a:p>
            <a:pPr>
              <a:buNone/>
            </a:pPr>
            <a:r>
              <a:rPr lang="fa-IR" dirty="0" smtClean="0"/>
              <a:t>به طور سمبولیک یین و یانگ را به صورت دو ماهیی سیاه و سفید درهم پیچیده که به اتفاق یک دایره کامل را می سازند ترسیم می کنند. یین و یانگ متشکل از یک کل و یک هیچ هستند.</a:t>
            </a:r>
            <a:endParaRPr lang="en-US" dirty="0" smtClean="0"/>
          </a:p>
          <a:p>
            <a:pPr>
              <a:buNone/>
            </a:pPr>
            <a:r>
              <a:rPr lang="fa-IR" dirty="0" smtClean="0"/>
              <a:t>از یین و یانگ عناصر پنجگانه , نمودار هشتگانه و به طور کلی تمام موجودات و کائنات به وجود آمده اند.</a:t>
            </a:r>
            <a:endParaRPr lang="en-US" dirty="0" smtClean="0"/>
          </a:p>
          <a:p>
            <a:endParaRPr lang="en-US" dirty="0" smtClean="0"/>
          </a:p>
          <a:p>
            <a:endParaRPr lang="fa-IR" dirty="0"/>
          </a:p>
        </p:txBody>
      </p:sp>
    </p:spTree>
  </p:cSld>
  <p:clrMapOvr>
    <a:masterClrMapping/>
  </p:clrMapOvr>
  <p:transition>
    <p:wipe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214290"/>
            <a:ext cx="8686800" cy="5865835"/>
          </a:xfrm>
        </p:spPr>
        <p:txBody>
          <a:bodyPr/>
          <a:lstStyle/>
          <a:p>
            <a:pPr>
              <a:buNone/>
            </a:pPr>
            <a:r>
              <a:rPr lang="fa-IR" dirty="0" smtClean="0"/>
              <a:t>              </a:t>
            </a:r>
            <a:r>
              <a:rPr lang="fa-IR" b="1" dirty="0" smtClean="0"/>
              <a:t>جدول مقایسه یین و یانگ</a:t>
            </a:r>
            <a:endParaRPr lang="en-US" b="1" dirty="0" smtClean="0"/>
          </a:p>
          <a:p>
            <a:endParaRPr lang="fa-IR" dirty="0"/>
          </a:p>
        </p:txBody>
      </p:sp>
      <p:graphicFrame>
        <p:nvGraphicFramePr>
          <p:cNvPr id="5" name="Table 4"/>
          <p:cNvGraphicFramePr>
            <a:graphicFrameLocks noGrp="1"/>
          </p:cNvGraphicFramePr>
          <p:nvPr/>
        </p:nvGraphicFramePr>
        <p:xfrm>
          <a:off x="1428728" y="1142984"/>
          <a:ext cx="6357982" cy="5500728"/>
        </p:xfrm>
        <a:graphic>
          <a:graphicData uri="http://schemas.openxmlformats.org/drawingml/2006/table">
            <a:tbl>
              <a:tblPr rtl="1" firstRow="1" bandRow="1">
                <a:tableStyleId>{68D230F3-CF80-4859-8CE7-A43EE81993B5}</a:tableStyleId>
              </a:tblPr>
              <a:tblGrid>
                <a:gridCol w="3178991"/>
                <a:gridCol w="3178991"/>
              </a:tblGrid>
              <a:tr h="687591">
                <a:tc>
                  <a:txBody>
                    <a:bodyPr/>
                    <a:lstStyle/>
                    <a:p>
                      <a:pPr rtl="1"/>
                      <a:r>
                        <a:rPr kumimoji="0" lang="fa-IR" sz="1800" kern="1200" dirty="0" smtClean="0"/>
                        <a:t>یین تاریک است</a:t>
                      </a:r>
                      <a:endParaRPr lang="fa-IR" b="1" dirty="0">
                        <a:solidFill>
                          <a:schemeClr val="tx1"/>
                        </a:solidFill>
                      </a:endParaRPr>
                    </a:p>
                  </a:txBody>
                  <a:tcPr/>
                </a:tc>
                <a:tc>
                  <a:txBody>
                    <a:bodyPr/>
                    <a:lstStyle/>
                    <a:p>
                      <a:pPr rtl="1"/>
                      <a:r>
                        <a:rPr kumimoji="0" lang="fa-IR" sz="1800" kern="1200" dirty="0" smtClean="0"/>
                        <a:t>یانگ روشن است</a:t>
                      </a:r>
                      <a:endParaRPr lang="fa-IR" b="1" dirty="0">
                        <a:solidFill>
                          <a:schemeClr val="tx1"/>
                        </a:solidFill>
                      </a:endParaRPr>
                    </a:p>
                  </a:txBody>
                  <a:tcPr/>
                </a:tc>
              </a:tr>
              <a:tr h="687591">
                <a:tc>
                  <a:txBody>
                    <a:bodyPr/>
                    <a:lstStyle/>
                    <a:p>
                      <a:pPr rtl="1"/>
                      <a:r>
                        <a:rPr kumimoji="0" lang="fa-IR" sz="1800" kern="1200" dirty="0" smtClean="0"/>
                        <a:t>یین سبز,آبی,سیاه و قهوه ای</a:t>
                      </a:r>
                      <a:endParaRPr lang="fa-IR" b="1" dirty="0">
                        <a:solidFill>
                          <a:schemeClr val="tx1"/>
                        </a:solidFill>
                      </a:endParaRPr>
                    </a:p>
                  </a:txBody>
                  <a:tcPr/>
                </a:tc>
                <a:tc>
                  <a:txBody>
                    <a:bodyPr/>
                    <a:lstStyle/>
                    <a:p>
                      <a:pPr rtl="1"/>
                      <a:r>
                        <a:rPr kumimoji="0" lang="fa-IR" sz="1800" kern="1200" dirty="0" smtClean="0"/>
                        <a:t>یانگ قرمز,نارنجی و زرد</a:t>
                      </a:r>
                      <a:endParaRPr lang="fa-IR" b="1" dirty="0">
                        <a:solidFill>
                          <a:schemeClr val="tx1"/>
                        </a:solidFill>
                      </a:endParaRPr>
                    </a:p>
                  </a:txBody>
                  <a:tcPr/>
                </a:tc>
              </a:tr>
              <a:tr h="687591">
                <a:tc>
                  <a:txBody>
                    <a:bodyPr/>
                    <a:lstStyle/>
                    <a:p>
                      <a:pPr rtl="1"/>
                      <a:r>
                        <a:rPr kumimoji="0" lang="fa-IR" sz="1800" kern="1200" dirty="0" smtClean="0"/>
                        <a:t>یین ساکن است</a:t>
                      </a:r>
                      <a:endParaRPr lang="fa-IR" b="1" dirty="0">
                        <a:solidFill>
                          <a:schemeClr val="tx1"/>
                        </a:solidFill>
                      </a:endParaRPr>
                    </a:p>
                  </a:txBody>
                  <a:tcPr/>
                </a:tc>
                <a:tc>
                  <a:txBody>
                    <a:bodyPr/>
                    <a:lstStyle/>
                    <a:p>
                      <a:pPr rtl="1"/>
                      <a:r>
                        <a:rPr kumimoji="0" lang="fa-IR" sz="1800" kern="1200" dirty="0" smtClean="0"/>
                        <a:t>یانگ متحرک است</a:t>
                      </a:r>
                      <a:endParaRPr lang="fa-IR" b="1" dirty="0">
                        <a:solidFill>
                          <a:schemeClr val="tx1"/>
                        </a:solidFill>
                      </a:endParaRPr>
                    </a:p>
                  </a:txBody>
                  <a:tcPr/>
                </a:tc>
              </a:tr>
              <a:tr h="687591">
                <a:tc>
                  <a:txBody>
                    <a:bodyPr/>
                    <a:lstStyle/>
                    <a:p>
                      <a:pPr rtl="1"/>
                      <a:r>
                        <a:rPr kumimoji="0" lang="fa-IR" sz="1800" kern="1200" dirty="0" smtClean="0"/>
                        <a:t>یین زاویه دار است</a:t>
                      </a:r>
                      <a:endParaRPr lang="fa-IR" b="1" dirty="0">
                        <a:solidFill>
                          <a:schemeClr val="tx1"/>
                        </a:solidFill>
                      </a:endParaRPr>
                    </a:p>
                  </a:txBody>
                  <a:tcPr/>
                </a:tc>
                <a:tc>
                  <a:txBody>
                    <a:bodyPr/>
                    <a:lstStyle/>
                    <a:p>
                      <a:pPr rtl="1"/>
                      <a:r>
                        <a:rPr kumimoji="0" lang="fa-IR" sz="1800" kern="1200" dirty="0" smtClean="0"/>
                        <a:t>یانگ گرد است</a:t>
                      </a:r>
                      <a:endParaRPr lang="fa-IR" b="1" dirty="0">
                        <a:solidFill>
                          <a:schemeClr val="tx1"/>
                        </a:solidFill>
                      </a:endParaRPr>
                    </a:p>
                  </a:txBody>
                  <a:tcPr/>
                </a:tc>
              </a:tr>
              <a:tr h="687591">
                <a:tc>
                  <a:txBody>
                    <a:bodyPr/>
                    <a:lstStyle/>
                    <a:p>
                      <a:pPr rtl="1"/>
                      <a:r>
                        <a:rPr kumimoji="0" lang="fa-IR" sz="1800" kern="1200" dirty="0" smtClean="0"/>
                        <a:t>یین آهسته است </a:t>
                      </a:r>
                      <a:endParaRPr lang="fa-IR" b="1" dirty="0">
                        <a:solidFill>
                          <a:schemeClr val="tx1"/>
                        </a:solidFill>
                      </a:endParaRPr>
                    </a:p>
                  </a:txBody>
                  <a:tcPr/>
                </a:tc>
                <a:tc>
                  <a:txBody>
                    <a:bodyPr/>
                    <a:lstStyle/>
                    <a:p>
                      <a:pPr rtl="1"/>
                      <a:r>
                        <a:rPr kumimoji="0" lang="fa-IR" sz="1800" kern="1200" dirty="0" smtClean="0"/>
                        <a:t>یانگ سریع است</a:t>
                      </a:r>
                      <a:endParaRPr lang="fa-IR" b="1" dirty="0">
                        <a:solidFill>
                          <a:schemeClr val="tx1"/>
                        </a:solidFill>
                      </a:endParaRPr>
                    </a:p>
                  </a:txBody>
                  <a:tcPr/>
                </a:tc>
              </a:tr>
              <a:tr h="687591">
                <a:tc>
                  <a:txBody>
                    <a:bodyPr/>
                    <a:lstStyle/>
                    <a:p>
                      <a:pPr rtl="1"/>
                      <a:r>
                        <a:rPr kumimoji="0" lang="fa-IR" sz="1800" kern="1200" dirty="0" smtClean="0"/>
                        <a:t>یین زمین است </a:t>
                      </a:r>
                      <a:endParaRPr lang="fa-IR" b="1" dirty="0">
                        <a:solidFill>
                          <a:schemeClr val="tx1"/>
                        </a:solidFill>
                      </a:endParaRPr>
                    </a:p>
                  </a:txBody>
                  <a:tcPr/>
                </a:tc>
                <a:tc>
                  <a:txBody>
                    <a:bodyPr/>
                    <a:lstStyle/>
                    <a:p>
                      <a:pPr rtl="1"/>
                      <a:r>
                        <a:rPr kumimoji="0" lang="fa-IR" sz="1800" kern="1200" dirty="0" smtClean="0"/>
                        <a:t>یانگ آسمان است</a:t>
                      </a:r>
                      <a:endParaRPr lang="fa-IR" b="1" dirty="0">
                        <a:solidFill>
                          <a:schemeClr val="tx1"/>
                        </a:solidFill>
                      </a:endParaRPr>
                    </a:p>
                  </a:txBody>
                  <a:tcPr/>
                </a:tc>
              </a:tr>
              <a:tr h="687591">
                <a:tc>
                  <a:txBody>
                    <a:bodyPr/>
                    <a:lstStyle/>
                    <a:p>
                      <a:pPr rtl="1"/>
                      <a:r>
                        <a:rPr kumimoji="0" lang="fa-IR" sz="1800" kern="1200" dirty="0" smtClean="0"/>
                        <a:t>یین زمستان است </a:t>
                      </a:r>
                      <a:endParaRPr lang="fa-IR" b="1" dirty="0">
                        <a:solidFill>
                          <a:schemeClr val="tx1"/>
                        </a:solidFill>
                      </a:endParaRPr>
                    </a:p>
                  </a:txBody>
                  <a:tcPr/>
                </a:tc>
                <a:tc>
                  <a:txBody>
                    <a:bodyPr/>
                    <a:lstStyle/>
                    <a:p>
                      <a:pPr rtl="1"/>
                      <a:r>
                        <a:rPr kumimoji="0" lang="fa-IR" sz="1800" kern="1200" dirty="0" smtClean="0"/>
                        <a:t>یانگ تابستان است</a:t>
                      </a:r>
                      <a:endParaRPr lang="fa-IR" b="1" dirty="0">
                        <a:solidFill>
                          <a:schemeClr val="tx1"/>
                        </a:solidFill>
                      </a:endParaRPr>
                    </a:p>
                  </a:txBody>
                  <a:tcPr/>
                </a:tc>
              </a:tr>
              <a:tr h="687591">
                <a:tc>
                  <a:txBody>
                    <a:bodyPr/>
                    <a:lstStyle/>
                    <a:p>
                      <a:pPr rtl="1"/>
                      <a:r>
                        <a:rPr kumimoji="0" lang="fa-IR" sz="1800" kern="1200" dirty="0" smtClean="0"/>
                        <a:t>یین زن است </a:t>
                      </a:r>
                      <a:endParaRPr lang="fa-IR" b="1" dirty="0">
                        <a:solidFill>
                          <a:schemeClr val="tx1"/>
                        </a:solidFill>
                      </a:endParaRPr>
                    </a:p>
                  </a:txBody>
                  <a:tcPr/>
                </a:tc>
                <a:tc>
                  <a:txBody>
                    <a:bodyPr/>
                    <a:lstStyle/>
                    <a:p>
                      <a:pPr rtl="1"/>
                      <a:r>
                        <a:rPr kumimoji="0" lang="fa-IR" sz="1800" kern="1200" dirty="0" smtClean="0"/>
                        <a:t>یانگ مرد است</a:t>
                      </a:r>
                      <a:endParaRPr lang="fa-IR" b="1" dirty="0">
                        <a:solidFill>
                          <a:schemeClr val="tx1"/>
                        </a:solidFill>
                      </a:endParaRPr>
                    </a:p>
                  </a:txBody>
                  <a:tcPr/>
                </a:tc>
              </a:tr>
            </a:tbl>
          </a:graphicData>
        </a:graphic>
      </p:graphicFrame>
    </p:spTree>
  </p:cSld>
  <p:clrMapOvr>
    <a:masterClrMapping/>
  </p:clrMapOvr>
  <p:transition>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285728"/>
            <a:ext cx="8686800" cy="6357982"/>
          </a:xfrm>
        </p:spPr>
        <p:txBody>
          <a:bodyPr>
            <a:normAutofit fontScale="77500" lnSpcReduction="20000"/>
          </a:bodyPr>
          <a:lstStyle/>
          <a:p>
            <a:pPr>
              <a:buNone/>
            </a:pPr>
            <a:r>
              <a:rPr lang="fa-IR" sz="4600" b="1" dirty="0" smtClean="0"/>
              <a:t>                  رابطه یین و یانگ</a:t>
            </a:r>
            <a:endParaRPr lang="en-US" sz="4600" b="1" dirty="0" smtClean="0"/>
          </a:p>
          <a:p>
            <a:endParaRPr lang="fa-IR" dirty="0" smtClean="0"/>
          </a:p>
          <a:p>
            <a:endParaRPr lang="en-US" dirty="0" smtClean="0"/>
          </a:p>
          <a:p>
            <a:pPr>
              <a:buNone/>
            </a:pPr>
            <a:r>
              <a:rPr lang="fa-IR" dirty="0" smtClean="0"/>
              <a:t>یین و یانگ منفرد نیستند , بلکه تنها در نسبت با یکدیگر قابل درک هستند.به عنوان مثال لم دادن در کاناپه نسبت به پیاده روی یین است ولی نسبت به خوابیدن یانگ است.</a:t>
            </a:r>
            <a:endParaRPr lang="en-US" dirty="0" smtClean="0"/>
          </a:p>
          <a:p>
            <a:pPr>
              <a:buNone/>
            </a:pPr>
            <a:r>
              <a:rPr lang="fa-IR" dirty="0" smtClean="0"/>
              <a:t>یین و یانگ به صورت زوجی پر جنب و جوش نمایان می شوند و تضاد و در عین حال تقارن آنها همه چیز را در حالت تعادل قرار می دهد. بنابراین , آنچه یی است یانگ را به سمت خود می کشد و بالعکس.این امر را می توان با قطب نما های مخالف آهن ربا مقایسه کرد.</a:t>
            </a:r>
            <a:endParaRPr lang="en-US" dirty="0" smtClean="0"/>
          </a:p>
          <a:p>
            <a:endParaRPr lang="en-US" dirty="0" smtClean="0"/>
          </a:p>
          <a:p>
            <a:endParaRPr lang="en-US" dirty="0" smtClean="0"/>
          </a:p>
          <a:p>
            <a:pPr>
              <a:buNone/>
            </a:pPr>
            <a:r>
              <a:rPr lang="fa-IR" dirty="0" smtClean="0"/>
              <a:t>هیچ چیز مطلقا یین یا یانگ نیست. در همه چیز- جاندار و غیر جاندار- یین و یانگ به طور همزمان وجود دارند. آنها فقط در صورت بودن با یکدیگر کامل هستند. بنابراین هیبچ انسانی مطلقا منفی یا مثبت نیست , بلکه دارای جوانب خوب و بد است. زیباترین گل ها نیز خار دارند.</a:t>
            </a:r>
            <a:endParaRPr lang="en-US" dirty="0" smtClean="0"/>
          </a:p>
          <a:p>
            <a:endParaRPr lang="fa-IR" dirty="0"/>
          </a:p>
        </p:txBody>
      </p:sp>
      <p:pic>
        <p:nvPicPr>
          <p:cNvPr id="4" name="Picture 3" descr="P:\فنگ شویی\yinyang[1].gif"/>
          <p:cNvPicPr>
            <a:picLocks noChangeAspect="1" noChangeArrowheads="1"/>
          </p:cNvPicPr>
          <p:nvPr/>
        </p:nvPicPr>
        <p:blipFill>
          <a:blip r:embed="rId2"/>
          <a:srcRect/>
          <a:stretch>
            <a:fillRect/>
          </a:stretch>
        </p:blipFill>
        <p:spPr bwMode="auto">
          <a:xfrm>
            <a:off x="0" y="5857892"/>
            <a:ext cx="1000108" cy="1000108"/>
          </a:xfrm>
          <a:prstGeom prst="rect">
            <a:avLst/>
          </a:prstGeom>
          <a:noFill/>
        </p:spPr>
      </p:pic>
      <p:pic>
        <p:nvPicPr>
          <p:cNvPr id="5" name="Picture 4" descr="P:\فنگ شویی\yinyang[1].gif"/>
          <p:cNvPicPr>
            <a:picLocks noChangeAspect="1" noChangeArrowheads="1"/>
          </p:cNvPicPr>
          <p:nvPr/>
        </p:nvPicPr>
        <p:blipFill>
          <a:blip r:embed="rId2"/>
          <a:srcRect/>
          <a:stretch>
            <a:fillRect/>
          </a:stretch>
        </p:blipFill>
        <p:spPr bwMode="auto">
          <a:xfrm>
            <a:off x="8143892" y="0"/>
            <a:ext cx="1000108" cy="1000108"/>
          </a:xfrm>
          <a:prstGeom prst="rect">
            <a:avLst/>
          </a:prstGeom>
          <a:noFill/>
        </p:spPr>
      </p:pic>
    </p:spTree>
  </p:cSld>
  <p:clrMapOvr>
    <a:masterClrMapping/>
  </p:clrMapOvr>
  <p:transition>
    <p:wipe dir="r"/>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282</TotalTime>
  <Words>2123</Words>
  <Application>Microsoft Office PowerPoint</Application>
  <PresentationFormat>On-screen Show (4:3)</PresentationFormat>
  <Paragraphs>367</Paragraphs>
  <Slides>26</Slides>
  <Notes>0</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Trek</vt:lpstr>
      <vt:lpstr>فنگ شویی</vt:lpstr>
      <vt:lpstr>درس: انسان,طبیعت,معماری  استاد:   تهیه کننده: </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منابع:</vt:lpstr>
    </vt:vector>
  </TitlesOfParts>
  <Company>Aryan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Avazh system</dc:creator>
  <cp:lastModifiedBy>MRT</cp:lastModifiedBy>
  <cp:revision>26</cp:revision>
  <dcterms:created xsi:type="dcterms:W3CDTF">2010-04-10T10:26:11Z</dcterms:created>
  <dcterms:modified xsi:type="dcterms:W3CDTF">2014-02-25T16:18:50Z</dcterms:modified>
</cp:coreProperties>
</file>