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58" r:id="rId4"/>
    <p:sldId id="257" r:id="rId5"/>
    <p:sldId id="259" r:id="rId6"/>
    <p:sldId id="260" r:id="rId7"/>
    <p:sldId id="261" r:id="rId8"/>
    <p:sldId id="262" r:id="rId9"/>
    <p:sldId id="263" r:id="rId10"/>
    <p:sldId id="265" r:id="rId11"/>
    <p:sldId id="264" r:id="rId12"/>
    <p:sldId id="289" r:id="rId13"/>
    <p:sldId id="266" r:id="rId14"/>
    <p:sldId id="267" r:id="rId15"/>
    <p:sldId id="268" r:id="rId16"/>
    <p:sldId id="269" r:id="rId17"/>
    <p:sldId id="281" r:id="rId18"/>
    <p:sldId id="270" r:id="rId19"/>
    <p:sldId id="271" r:id="rId20"/>
    <p:sldId id="287" r:id="rId21"/>
    <p:sldId id="290" r:id="rId22"/>
    <p:sldId id="272" r:id="rId23"/>
    <p:sldId id="273" r:id="rId24"/>
    <p:sldId id="274" r:id="rId25"/>
    <p:sldId id="282" r:id="rId26"/>
    <p:sldId id="275" r:id="rId27"/>
    <p:sldId id="276" r:id="rId28"/>
    <p:sldId id="277" r:id="rId29"/>
    <p:sldId id="279" r:id="rId30"/>
    <p:sldId id="280" r:id="rId31"/>
    <p:sldId id="278" r:id="rId32"/>
    <p:sldId id="283" r:id="rId33"/>
    <p:sldId id="284" r:id="rId34"/>
    <p:sldId id="288" r:id="rId35"/>
    <p:sldId id="285" r:id="rId36"/>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Cataneo BT" pitchFamily="66" charset="0"/>
        <a:ea typeface="+mn-ea"/>
        <a:cs typeface="Arial" charset="0"/>
      </a:defRPr>
    </a:lvl1pPr>
    <a:lvl2pPr marL="457200" algn="ctr" rtl="0" fontAlgn="base">
      <a:spcBef>
        <a:spcPct val="0"/>
      </a:spcBef>
      <a:spcAft>
        <a:spcPct val="0"/>
      </a:spcAft>
      <a:defRPr kern="1200">
        <a:solidFill>
          <a:schemeClr val="tx1"/>
        </a:solidFill>
        <a:latin typeface="Cataneo BT" pitchFamily="66" charset="0"/>
        <a:ea typeface="+mn-ea"/>
        <a:cs typeface="Arial" charset="0"/>
      </a:defRPr>
    </a:lvl2pPr>
    <a:lvl3pPr marL="914400" algn="ctr" rtl="0" fontAlgn="base">
      <a:spcBef>
        <a:spcPct val="0"/>
      </a:spcBef>
      <a:spcAft>
        <a:spcPct val="0"/>
      </a:spcAft>
      <a:defRPr kern="1200">
        <a:solidFill>
          <a:schemeClr val="tx1"/>
        </a:solidFill>
        <a:latin typeface="Cataneo BT" pitchFamily="66" charset="0"/>
        <a:ea typeface="+mn-ea"/>
        <a:cs typeface="Arial" charset="0"/>
      </a:defRPr>
    </a:lvl3pPr>
    <a:lvl4pPr marL="1371600" algn="ctr" rtl="0" fontAlgn="base">
      <a:spcBef>
        <a:spcPct val="0"/>
      </a:spcBef>
      <a:spcAft>
        <a:spcPct val="0"/>
      </a:spcAft>
      <a:defRPr kern="1200">
        <a:solidFill>
          <a:schemeClr val="tx1"/>
        </a:solidFill>
        <a:latin typeface="Cataneo BT" pitchFamily="66" charset="0"/>
        <a:ea typeface="+mn-ea"/>
        <a:cs typeface="Arial" charset="0"/>
      </a:defRPr>
    </a:lvl4pPr>
    <a:lvl5pPr marL="1828800" algn="ctr" rtl="0" fontAlgn="base">
      <a:spcBef>
        <a:spcPct val="0"/>
      </a:spcBef>
      <a:spcAft>
        <a:spcPct val="0"/>
      </a:spcAft>
      <a:defRPr kern="1200">
        <a:solidFill>
          <a:schemeClr val="tx1"/>
        </a:solidFill>
        <a:latin typeface="Cataneo BT" pitchFamily="66" charset="0"/>
        <a:ea typeface="+mn-ea"/>
        <a:cs typeface="Arial" charset="0"/>
      </a:defRPr>
    </a:lvl5pPr>
    <a:lvl6pPr marL="2286000" algn="l" defTabSz="914400" rtl="0" eaLnBrk="1" latinLnBrk="0" hangingPunct="1">
      <a:defRPr kern="1200">
        <a:solidFill>
          <a:schemeClr val="tx1"/>
        </a:solidFill>
        <a:latin typeface="Cataneo BT" pitchFamily="66" charset="0"/>
        <a:ea typeface="+mn-ea"/>
        <a:cs typeface="Arial" charset="0"/>
      </a:defRPr>
    </a:lvl6pPr>
    <a:lvl7pPr marL="2743200" algn="l" defTabSz="914400" rtl="0" eaLnBrk="1" latinLnBrk="0" hangingPunct="1">
      <a:defRPr kern="1200">
        <a:solidFill>
          <a:schemeClr val="tx1"/>
        </a:solidFill>
        <a:latin typeface="Cataneo BT" pitchFamily="66" charset="0"/>
        <a:ea typeface="+mn-ea"/>
        <a:cs typeface="Arial" charset="0"/>
      </a:defRPr>
    </a:lvl7pPr>
    <a:lvl8pPr marL="3200400" algn="l" defTabSz="914400" rtl="0" eaLnBrk="1" latinLnBrk="0" hangingPunct="1">
      <a:defRPr kern="1200">
        <a:solidFill>
          <a:schemeClr val="tx1"/>
        </a:solidFill>
        <a:latin typeface="Cataneo BT" pitchFamily="66" charset="0"/>
        <a:ea typeface="+mn-ea"/>
        <a:cs typeface="Arial" charset="0"/>
      </a:defRPr>
    </a:lvl8pPr>
    <a:lvl9pPr marL="3657600" algn="l" defTabSz="914400" rtl="0" eaLnBrk="1" latinLnBrk="0" hangingPunct="1">
      <a:defRPr kern="1200">
        <a:solidFill>
          <a:schemeClr val="tx1"/>
        </a:solidFill>
        <a:latin typeface="Cataneo BT"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00"/>
    <a:srgbClr val="FF7C80"/>
    <a:srgbClr val="FF99CC"/>
    <a:srgbClr val="FF99F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EA4DFB-8534-43CF-B201-4EA02B02A8CD}"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909B68-BAA8-424A-BE1C-9AFE4A608026}"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3FF231-43E7-40F9-AAD4-356130CD31B4}"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7E366C8-F42A-4BF5-9077-2F2F306701E6}"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FD7FECB-A01D-435A-A7D5-16D85B7628F4}"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184D9E-CBFC-4D4A-9BE2-79746DBAF6AF}"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36C41D-8F17-420C-8949-099519F9374A}"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4215A3-0D86-4FA5-8890-302A162E965D}"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698BDD0-28FD-4193-8CCB-41A7748692D5}"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281451-6ABE-4A1C-B6DF-894263F81CF3}"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1EC618B-011D-4A32-BA62-4A5A784D0566}"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08A013-9E4F-4176-AC9A-C6A875001F09}"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02E341-FEF5-47BE-910C-14F04CBDE64D}"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A26F5DA7-23BC-4769-AFF0-DF7DBDECD104}"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ado.net/water_crystal_gallery/Sanskrit.jpg" TargetMode="External"/><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www.adhikara.com/Emoto/Masaru_Emoto_hado_water_foto_No_12.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hado.net/water_crystal_gallery/HusbandWife.jpg" TargetMode="Externa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hyperlink" Target="http://www.hado.net/happiness.html" TargetMode="Externa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hado.net/" TargetMode="External"/><Relationship Id="rId7" Type="http://schemas.openxmlformats.org/officeDocument/2006/relationships/hyperlink" Target="http://www.wellnessqoods.com/" TargetMode="External"/><Relationship Id="rId2" Type="http://schemas.openxmlformats.org/officeDocument/2006/relationships/hyperlink" Target="http://www.masaru-emoto.net/" TargetMode="External"/><Relationship Id="rId1" Type="http://schemas.openxmlformats.org/officeDocument/2006/relationships/slideLayout" Target="../slideLayouts/slideLayout6.xml"/><Relationship Id="rId6" Type="http://schemas.openxmlformats.org/officeDocument/2006/relationships/hyperlink" Target="http://www.oloombateni.org/" TargetMode="External"/><Relationship Id="rId5" Type="http://schemas.openxmlformats.org/officeDocument/2006/relationships/hyperlink" Target="http://www.adhikara.com/" TargetMode="External"/><Relationship Id="rId4" Type="http://schemas.openxmlformats.org/officeDocument/2006/relationships/hyperlink" Target="http://www.thank_water.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104" name="Picture 16" descr="fdb-ocean"/>
          <p:cNvPicPr>
            <a:picLocks noChangeAspect="1" noChangeArrowheads="1"/>
          </p:cNvPicPr>
          <p:nvPr>
            <p:ph sz="half" idx="1"/>
          </p:nvPr>
        </p:nvPicPr>
        <p:blipFill>
          <a:blip r:embed="rId2">
            <a:lum bright="-6000"/>
          </a:blip>
          <a:srcRect/>
          <a:stretch>
            <a:fillRect/>
          </a:stretch>
        </p:blipFill>
        <p:spPr>
          <a:xfrm>
            <a:off x="0" y="0"/>
            <a:ext cx="9144000" cy="6858000"/>
          </a:xfrm>
          <a:noFill/>
          <a:ln/>
        </p:spPr>
      </p:pic>
      <p:sp>
        <p:nvSpPr>
          <p:cNvPr id="89092" name="Rectangle 4"/>
          <p:cNvSpPr>
            <a:spLocks noGrp="1" noChangeArrowheads="1"/>
          </p:cNvSpPr>
          <p:nvPr>
            <p:ph type="title"/>
          </p:nvPr>
        </p:nvSpPr>
        <p:spPr>
          <a:xfrm>
            <a:off x="323850" y="1989138"/>
            <a:ext cx="8229600" cy="1143000"/>
          </a:xfrm>
        </p:spPr>
        <p:txBody>
          <a:bodyPr/>
          <a:lstStyle/>
          <a:p>
            <a:r>
              <a:rPr lang="en-US" sz="4800">
                <a:solidFill>
                  <a:schemeClr val="accent2"/>
                </a:solidFill>
                <a:latin typeface="Cataneo BT" pitchFamily="66" charset="0"/>
              </a:rPr>
              <a:t/>
            </a:r>
            <a:br>
              <a:rPr lang="en-US" sz="4800">
                <a:solidFill>
                  <a:schemeClr val="accent2"/>
                </a:solidFill>
                <a:latin typeface="Cataneo BT" pitchFamily="66" charset="0"/>
              </a:rPr>
            </a:br>
            <a:r>
              <a:rPr lang="en-US" sz="4800">
                <a:solidFill>
                  <a:schemeClr val="accent2"/>
                </a:solidFill>
                <a:latin typeface="Cataneo BT" pitchFamily="66" charset="0"/>
              </a:rPr>
              <a:t/>
            </a:r>
            <a:br>
              <a:rPr lang="en-US" sz="4800">
                <a:solidFill>
                  <a:schemeClr val="accent2"/>
                </a:solidFill>
                <a:latin typeface="Cataneo BT" pitchFamily="66" charset="0"/>
              </a:rPr>
            </a:br>
            <a:r>
              <a:rPr lang="fa-IR" sz="4800">
                <a:solidFill>
                  <a:schemeClr val="accent2"/>
                </a:solidFill>
                <a:latin typeface="Cataneo BT" pitchFamily="66" charset="0"/>
              </a:rPr>
              <a:t>شهادت آب</a:t>
            </a:r>
            <a:br>
              <a:rPr lang="fa-IR" sz="4800">
                <a:solidFill>
                  <a:schemeClr val="accent2"/>
                </a:solidFill>
                <a:latin typeface="Cataneo BT" pitchFamily="66" charset="0"/>
              </a:rPr>
            </a:br>
            <a:r>
              <a:rPr lang="fa-IR" sz="4800">
                <a:solidFill>
                  <a:schemeClr val="accent2"/>
                </a:solidFill>
                <a:latin typeface="Cataneo BT" pitchFamily="66" charset="0"/>
              </a:rPr>
              <a:t/>
            </a:r>
            <a:br>
              <a:rPr lang="fa-IR" sz="4800">
                <a:solidFill>
                  <a:schemeClr val="accent2"/>
                </a:solidFill>
                <a:latin typeface="Cataneo BT" pitchFamily="66" charset="0"/>
              </a:rPr>
            </a:br>
            <a:r>
              <a:rPr lang="fa-IR" sz="4800">
                <a:solidFill>
                  <a:schemeClr val="accent2"/>
                </a:solidFill>
                <a:latin typeface="Cataneo BT" pitchFamily="66" charset="0"/>
              </a:rPr>
              <a:t/>
            </a:r>
            <a:br>
              <a:rPr lang="fa-IR" sz="4800">
                <a:solidFill>
                  <a:schemeClr val="accent2"/>
                </a:solidFill>
                <a:latin typeface="Cataneo BT" pitchFamily="66" charset="0"/>
              </a:rPr>
            </a:br>
            <a:r>
              <a:rPr lang="fa-IR" sz="4800">
                <a:solidFill>
                  <a:schemeClr val="accent2"/>
                </a:solidFill>
                <a:latin typeface="Cataneo BT" pitchFamily="66" charset="0"/>
              </a:rPr>
              <a:t/>
            </a:r>
            <a:br>
              <a:rPr lang="fa-IR" sz="4800">
                <a:solidFill>
                  <a:schemeClr val="accent2"/>
                </a:solidFill>
                <a:latin typeface="Cataneo BT" pitchFamily="66" charset="0"/>
              </a:rPr>
            </a:br>
            <a:r>
              <a:rPr lang="fa-IR" sz="4800">
                <a:solidFill>
                  <a:schemeClr val="accent2"/>
                </a:solidFill>
                <a:latin typeface="Cataneo BT" pitchFamily="66" charset="0"/>
              </a:rPr>
              <a:t/>
            </a:r>
            <a:br>
              <a:rPr lang="fa-IR" sz="4800">
                <a:solidFill>
                  <a:schemeClr val="accent2"/>
                </a:solidFill>
                <a:latin typeface="Cataneo BT" pitchFamily="66" charset="0"/>
              </a:rPr>
            </a:br>
            <a:r>
              <a:rPr lang="en-US" sz="3600">
                <a:solidFill>
                  <a:schemeClr val="accent2"/>
                </a:solidFill>
                <a:latin typeface="Cataneo BT" pitchFamily="66" charset="0"/>
              </a:rPr>
              <a:t>www.interuniversal.persianblog.ir</a:t>
            </a:r>
          </a:p>
        </p:txBody>
      </p:sp>
      <p:sp>
        <p:nvSpPr>
          <p:cNvPr id="89095" name="Rectangle 7"/>
          <p:cNvSpPr>
            <a:spLocks noChangeArrowheads="1"/>
          </p:cNvSpPr>
          <p:nvPr/>
        </p:nvSpPr>
        <p:spPr bwMode="auto">
          <a:xfrm>
            <a:off x="1042988" y="5084763"/>
            <a:ext cx="3384550" cy="1773237"/>
          </a:xfrm>
          <a:prstGeom prst="rect">
            <a:avLst/>
          </a:prstGeom>
          <a:noFill/>
          <a:ln w="9525" algn="ctr">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9092"/>
                                        </p:tgtEl>
                                        <p:attrNameLst>
                                          <p:attrName>style.visibility</p:attrName>
                                        </p:attrNameLst>
                                      </p:cBhvr>
                                      <p:to>
                                        <p:strVal val="visible"/>
                                      </p:to>
                                    </p:set>
                                    <p:anim calcmode="lin" valueType="num">
                                      <p:cBhvr>
                                        <p:cTn id="7" dur="500" fill="hold"/>
                                        <p:tgtEl>
                                          <p:spTgt spid="890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9092"/>
                                        </p:tgtEl>
                                        <p:attrNameLst>
                                          <p:attrName>ppt_y</p:attrName>
                                        </p:attrNameLst>
                                      </p:cBhvr>
                                      <p:tavLst>
                                        <p:tav tm="0">
                                          <p:val>
                                            <p:strVal val="#ppt_y"/>
                                          </p:val>
                                        </p:tav>
                                        <p:tav tm="100000">
                                          <p:val>
                                            <p:strVal val="#ppt_y"/>
                                          </p:val>
                                        </p:tav>
                                      </p:tavLst>
                                    </p:anim>
                                    <p:anim calcmode="lin" valueType="num">
                                      <p:cBhvr>
                                        <p:cTn id="9" dur="500" fill="hold"/>
                                        <p:tgtEl>
                                          <p:spTgt spid="890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90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Rectangle 9"/>
          <p:cNvSpPr>
            <a:spLocks noChangeArrowheads="1"/>
          </p:cNvSpPr>
          <p:nvPr/>
        </p:nvSpPr>
        <p:spPr bwMode="auto">
          <a:xfrm>
            <a:off x="1042988" y="5445125"/>
            <a:ext cx="2232025" cy="503238"/>
          </a:xfrm>
          <a:prstGeom prst="rect">
            <a:avLst/>
          </a:prstGeom>
          <a:noFill/>
          <a:ln w="9525">
            <a:noFill/>
            <a:miter lim="800000"/>
            <a:headEnd/>
            <a:tailEnd/>
          </a:ln>
          <a:effectLst/>
        </p:spPr>
        <p:txBody>
          <a:bodyPr wrap="none" anchor="ctr"/>
          <a:lstStyle/>
          <a:p>
            <a:r>
              <a:rPr lang="fa-IR" sz="2400">
                <a:latin typeface="Arial" charset="0"/>
                <a:cs typeface="B Homa" pitchFamily="2" charset="-78"/>
              </a:rPr>
              <a:t>چشمه شيمانتو </a:t>
            </a:r>
            <a:r>
              <a:rPr lang="fa-IR">
                <a:latin typeface="Arial" charset="0"/>
                <a:cs typeface="B Homa" pitchFamily="2" charset="-78"/>
              </a:rPr>
              <a:t>(</a:t>
            </a:r>
            <a:r>
              <a:rPr lang="fa-IR" sz="2000">
                <a:latin typeface="Arial" charset="0"/>
                <a:cs typeface="B Homa" pitchFamily="2" charset="-78"/>
              </a:rPr>
              <a:t>رودخانه شيمانتو</a:t>
            </a:r>
            <a:r>
              <a:rPr lang="fa-IR">
                <a:latin typeface="Arial" charset="0"/>
                <a:cs typeface="B Homa" pitchFamily="2" charset="-78"/>
              </a:rPr>
              <a:t>)</a:t>
            </a:r>
            <a:r>
              <a:rPr lang="fa-IR" sz="2400">
                <a:latin typeface="Arial" charset="0"/>
                <a:cs typeface="B Homa" pitchFamily="2" charset="-78"/>
              </a:rPr>
              <a:t> </a:t>
            </a:r>
            <a:endParaRPr lang="en-US" sz="2400">
              <a:latin typeface="Arial" charset="0"/>
              <a:cs typeface="B Homa" pitchFamily="2" charset="-78"/>
            </a:endParaRPr>
          </a:p>
        </p:txBody>
      </p:sp>
      <p:sp>
        <p:nvSpPr>
          <p:cNvPr id="30730" name="Rectangle 10"/>
          <p:cNvSpPr>
            <a:spLocks noChangeArrowheads="1"/>
          </p:cNvSpPr>
          <p:nvPr/>
        </p:nvSpPr>
        <p:spPr bwMode="auto">
          <a:xfrm>
            <a:off x="6084888" y="5373688"/>
            <a:ext cx="1944687" cy="503237"/>
          </a:xfrm>
          <a:prstGeom prst="rect">
            <a:avLst/>
          </a:prstGeom>
          <a:noFill/>
          <a:ln w="9525">
            <a:noFill/>
            <a:miter lim="800000"/>
            <a:headEnd/>
            <a:tailEnd/>
          </a:ln>
          <a:effectLst/>
        </p:spPr>
        <p:txBody>
          <a:bodyPr wrap="none" anchor="ctr"/>
          <a:lstStyle/>
          <a:p>
            <a:r>
              <a:rPr lang="fa-IR" sz="2400">
                <a:latin typeface="Arial" charset="0"/>
                <a:cs typeface="B Homa" pitchFamily="2" charset="-78"/>
              </a:rPr>
              <a:t>چشمه ساي چو </a:t>
            </a:r>
            <a:r>
              <a:rPr lang="fa-IR">
                <a:latin typeface="Arial" charset="0"/>
                <a:cs typeface="B Homa" pitchFamily="2" charset="-78"/>
              </a:rPr>
              <a:t>(</a:t>
            </a:r>
            <a:r>
              <a:rPr lang="fa-IR" sz="2000">
                <a:latin typeface="Arial" charset="0"/>
                <a:cs typeface="B Homa" pitchFamily="2" charset="-78"/>
              </a:rPr>
              <a:t>رودخانه ساي چو</a:t>
            </a:r>
            <a:r>
              <a:rPr lang="fa-IR">
                <a:latin typeface="Arial" charset="0"/>
                <a:cs typeface="B Homa" pitchFamily="2" charset="-78"/>
              </a:rPr>
              <a:t>)</a:t>
            </a:r>
            <a:endParaRPr lang="en-US">
              <a:latin typeface="Arial" charset="0"/>
              <a:cs typeface="B Homa" pitchFamily="2" charset="-78"/>
            </a:endParaRPr>
          </a:p>
        </p:txBody>
      </p:sp>
      <p:pic>
        <p:nvPicPr>
          <p:cNvPr id="30733" name="Picture 13" descr="2822"/>
          <p:cNvPicPr>
            <a:picLocks noChangeAspect="1" noChangeArrowheads="1"/>
          </p:cNvPicPr>
          <p:nvPr>
            <p:ph sz="half" idx="2"/>
          </p:nvPr>
        </p:nvPicPr>
        <p:blipFill>
          <a:blip r:embed="rId2"/>
          <a:srcRect/>
          <a:stretch>
            <a:fillRect/>
          </a:stretch>
        </p:blipFill>
        <p:spPr>
          <a:xfrm>
            <a:off x="5435600" y="1052513"/>
            <a:ext cx="3214688" cy="4032250"/>
          </a:xfrm>
          <a:noFill/>
          <a:ln/>
        </p:spPr>
      </p:pic>
      <p:pic>
        <p:nvPicPr>
          <p:cNvPr id="30737" name="Picture 17" descr="رودخامنه شيمانتو"/>
          <p:cNvPicPr>
            <a:picLocks noChangeAspect="1" noChangeArrowheads="1"/>
          </p:cNvPicPr>
          <p:nvPr>
            <p:ph sz="half" idx="1"/>
          </p:nvPr>
        </p:nvPicPr>
        <p:blipFill>
          <a:blip r:embed="rId3"/>
          <a:srcRect/>
          <a:stretch>
            <a:fillRect/>
          </a:stretch>
        </p:blipFill>
        <p:spPr>
          <a:xfrm>
            <a:off x="539750" y="1125538"/>
            <a:ext cx="3744913" cy="38163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37"/>
                                        </p:tgtEl>
                                        <p:attrNameLst>
                                          <p:attrName>style.visibility</p:attrName>
                                        </p:attrNameLst>
                                      </p:cBhvr>
                                      <p:to>
                                        <p:strVal val="visible"/>
                                      </p:to>
                                    </p:set>
                                    <p:animEffect transition="in" filter="wipe(down)">
                                      <p:cBhvr>
                                        <p:cTn id="7" dur="500"/>
                                        <p:tgtEl>
                                          <p:spTgt spid="3073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0733"/>
                                        </p:tgtEl>
                                        <p:attrNameLst>
                                          <p:attrName>style.visibility</p:attrName>
                                        </p:attrNameLst>
                                      </p:cBhvr>
                                      <p:to>
                                        <p:strVal val="visible"/>
                                      </p:to>
                                    </p:set>
                                    <p:anim calcmode="lin" valueType="num">
                                      <p:cBhvr>
                                        <p:cTn id="11" dur="500" fill="hold"/>
                                        <p:tgtEl>
                                          <p:spTgt spid="30733"/>
                                        </p:tgtEl>
                                        <p:attrNameLst>
                                          <p:attrName>ppt_w</p:attrName>
                                        </p:attrNameLst>
                                      </p:cBhvr>
                                      <p:tavLst>
                                        <p:tav tm="0">
                                          <p:val>
                                            <p:fltVal val="0"/>
                                          </p:val>
                                        </p:tav>
                                        <p:tav tm="100000">
                                          <p:val>
                                            <p:strVal val="#ppt_w"/>
                                          </p:val>
                                        </p:tav>
                                      </p:tavLst>
                                    </p:anim>
                                    <p:anim calcmode="lin" valueType="num">
                                      <p:cBhvr>
                                        <p:cTn id="12" dur="500" fill="hold"/>
                                        <p:tgtEl>
                                          <p:spTgt spid="30733"/>
                                        </p:tgtEl>
                                        <p:attrNameLst>
                                          <p:attrName>ppt_h</p:attrName>
                                        </p:attrNameLst>
                                      </p:cBhvr>
                                      <p:tavLst>
                                        <p:tav tm="0">
                                          <p:val>
                                            <p:fltVal val="0"/>
                                          </p:val>
                                        </p:tav>
                                        <p:tav tm="100000">
                                          <p:val>
                                            <p:strVal val="#ppt_h"/>
                                          </p:val>
                                        </p:tav>
                                      </p:tavLst>
                                    </p:anim>
                                    <p:animEffect transition="in" filter="fade">
                                      <p:cBhvr>
                                        <p:cTn id="13" dur="500"/>
                                        <p:tgtEl>
                                          <p:spTgt spid="30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Rectangle 11"/>
          <p:cNvSpPr>
            <a:spLocks noGrp="1" noChangeArrowheads="1"/>
          </p:cNvSpPr>
          <p:nvPr>
            <p:ph type="title"/>
          </p:nvPr>
        </p:nvSpPr>
        <p:spPr>
          <a:xfrm>
            <a:off x="4787900" y="274638"/>
            <a:ext cx="3898900" cy="5675312"/>
          </a:xfrm>
        </p:spPr>
        <p:txBody>
          <a:bodyPr/>
          <a:lstStyle/>
          <a:p>
            <a:r>
              <a:rPr lang="fa-IR" sz="2400">
                <a:cs typeface="B Homa" pitchFamily="2" charset="-78"/>
              </a:rPr>
              <a:t>دكتر ايموتوآزمايشهاي خود را به مكانهاي خاصي محدود نكرده  وآنها را با آب هاي مختلف ،در كشور هاي مختلف انجام دادند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اين عكس مربوط به رودخانه لوردز در فرانسه مي باشد.</a:t>
            </a:r>
            <a:endParaRPr lang="en-US" sz="2400">
              <a:cs typeface="B Homa" pitchFamily="2" charset="-78"/>
            </a:endParaRPr>
          </a:p>
        </p:txBody>
      </p:sp>
      <p:pic>
        <p:nvPicPr>
          <p:cNvPr id="26634" name="Picture 10" descr="008"/>
          <p:cNvPicPr>
            <a:picLocks noChangeAspect="1" noChangeArrowheads="1"/>
          </p:cNvPicPr>
          <p:nvPr>
            <p:ph idx="1"/>
          </p:nvPr>
        </p:nvPicPr>
        <p:blipFill>
          <a:blip r:embed="rId2"/>
          <a:srcRect/>
          <a:stretch>
            <a:fillRect/>
          </a:stretch>
        </p:blipFill>
        <p:spPr>
          <a:xfrm>
            <a:off x="0" y="260350"/>
            <a:ext cx="4065588" cy="5400675"/>
          </a:xfrm>
          <a:noFill/>
          <a:ln/>
        </p:spPr>
      </p:pic>
      <p:sp>
        <p:nvSpPr>
          <p:cNvPr id="26637" name="Rectangle 13"/>
          <p:cNvSpPr>
            <a:spLocks noChangeArrowheads="1"/>
          </p:cNvSpPr>
          <p:nvPr/>
        </p:nvSpPr>
        <p:spPr bwMode="auto">
          <a:xfrm>
            <a:off x="900113" y="5949950"/>
            <a:ext cx="2232025" cy="503238"/>
          </a:xfrm>
          <a:prstGeom prst="rect">
            <a:avLst/>
          </a:prstGeom>
          <a:noFill/>
          <a:ln w="9525">
            <a:noFill/>
            <a:miter lim="800000"/>
            <a:headEnd/>
            <a:tailEnd/>
          </a:ln>
          <a:effectLst/>
        </p:spPr>
        <p:txBody>
          <a:bodyPr wrap="none" anchor="ctr"/>
          <a:lstStyle/>
          <a:p>
            <a:r>
              <a:rPr lang="fa-IR" sz="2400">
                <a:latin typeface="Arial" charset="0"/>
                <a:cs typeface="B Homa" pitchFamily="2" charset="-78"/>
              </a:rPr>
              <a:t>چشمه لوردز (رودخانه لوردز)</a:t>
            </a:r>
            <a:endParaRPr lang="en-US" sz="2400">
              <a:latin typeface="Arial"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checkerboard(across)">
                                      <p:cBhvr>
                                        <p:cTn id="7"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Masaru_Emoto_hado_water_foto_No_8_small"/>
          <p:cNvPicPr>
            <a:picLocks noChangeAspect="1" noChangeArrowheads="1"/>
          </p:cNvPicPr>
          <p:nvPr/>
        </p:nvPicPr>
        <p:blipFill>
          <a:blip r:embed="rId2"/>
          <a:srcRect/>
          <a:stretch>
            <a:fillRect/>
          </a:stretch>
        </p:blipFill>
        <p:spPr bwMode="auto">
          <a:xfrm>
            <a:off x="179388" y="692150"/>
            <a:ext cx="4718050" cy="4967288"/>
          </a:xfrm>
          <a:prstGeom prst="rect">
            <a:avLst/>
          </a:prstGeom>
          <a:noFill/>
          <a:ln w="9525">
            <a:noFill/>
            <a:miter lim="800000"/>
            <a:headEnd/>
            <a:tailEnd/>
          </a:ln>
          <a:effectLst/>
        </p:spPr>
      </p:pic>
      <p:sp>
        <p:nvSpPr>
          <p:cNvPr id="102405" name="Rectangle 5"/>
          <p:cNvSpPr>
            <a:spLocks noChangeArrowheads="1"/>
          </p:cNvSpPr>
          <p:nvPr/>
        </p:nvSpPr>
        <p:spPr bwMode="auto">
          <a:xfrm>
            <a:off x="5724525" y="2492375"/>
            <a:ext cx="2374900" cy="720725"/>
          </a:xfrm>
          <a:prstGeom prst="rect">
            <a:avLst/>
          </a:prstGeom>
          <a:noFill/>
          <a:ln w="9525" algn="ctr">
            <a:noFill/>
            <a:miter lim="800000"/>
            <a:headEnd/>
            <a:tailEnd/>
          </a:ln>
          <a:effectLst/>
        </p:spPr>
        <p:txBody>
          <a:bodyPr wrap="none" anchor="ctr"/>
          <a:lstStyle/>
          <a:p>
            <a:r>
              <a:rPr lang="fa-IR" sz="2400">
                <a:cs typeface="B Homa" pitchFamily="2" charset="-78"/>
              </a:rPr>
              <a:t>كوهستان كوك گلاسير (نيوزيلند)</a:t>
            </a:r>
            <a:endParaRPr lang="en-US" sz="240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wedge">
                                      <p:cBhvr>
                                        <p:cTn id="7" dur="20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Rectangle 10"/>
          <p:cNvSpPr>
            <a:spLocks noChangeArrowheads="1"/>
          </p:cNvSpPr>
          <p:nvPr/>
        </p:nvSpPr>
        <p:spPr bwMode="auto">
          <a:xfrm>
            <a:off x="179388" y="0"/>
            <a:ext cx="3097212" cy="2781300"/>
          </a:xfrm>
          <a:prstGeom prst="rect">
            <a:avLst/>
          </a:prstGeom>
          <a:noFill/>
          <a:ln w="76200">
            <a:solidFill>
              <a:schemeClr val="tx1"/>
            </a:solidFill>
            <a:miter lim="800000"/>
            <a:headEnd/>
            <a:tailEnd/>
          </a:ln>
          <a:effectLst/>
        </p:spPr>
        <p:txBody>
          <a:bodyPr wrap="none" anchor="ctr"/>
          <a:lstStyle/>
          <a:p>
            <a:endParaRPr lang="en-US"/>
          </a:p>
        </p:txBody>
      </p:sp>
      <p:sp>
        <p:nvSpPr>
          <p:cNvPr id="33796" name="Rectangle 4"/>
          <p:cNvSpPr>
            <a:spLocks noGrp="1" noChangeArrowheads="1"/>
          </p:cNvSpPr>
          <p:nvPr>
            <p:ph type="title"/>
          </p:nvPr>
        </p:nvSpPr>
        <p:spPr>
          <a:xfrm>
            <a:off x="6037263" y="260350"/>
            <a:ext cx="3106737" cy="6323013"/>
          </a:xfrm>
        </p:spPr>
        <p:txBody>
          <a:bodyPr/>
          <a:lstStyle/>
          <a:p>
            <a:r>
              <a:rPr lang="fa-IR" sz="2400">
                <a:cs typeface="B Homa" pitchFamily="2" charset="-78"/>
              </a:rPr>
              <a:t>تاثير دعا:</a:t>
            </a:r>
            <a:br>
              <a:rPr lang="fa-IR" sz="2400">
                <a:cs typeface="B Homa" pitchFamily="2" charset="-78"/>
              </a:rPr>
            </a:br>
            <a:r>
              <a:rPr lang="fa-IR" sz="2400">
                <a:cs typeface="B Homa" pitchFamily="2" charset="-78"/>
              </a:rPr>
              <a:t>دكتر ايموتو از عده اي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خواستند كه در كنار سد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فوجي وارا بايستندودعا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بخوانند وآب را قبل وبعد از</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 دعا آزمايش كردند.</a:t>
            </a:r>
            <a:endParaRPr lang="en-US" sz="2400">
              <a:cs typeface="B Homa" pitchFamily="2" charset="-78"/>
            </a:endParaRPr>
          </a:p>
        </p:txBody>
      </p:sp>
      <p:pic>
        <p:nvPicPr>
          <p:cNvPr id="33797" name="Picture 5" descr="0010"/>
          <p:cNvPicPr>
            <a:picLocks noChangeAspect="1" noChangeArrowheads="1"/>
          </p:cNvPicPr>
          <p:nvPr/>
        </p:nvPicPr>
        <p:blipFill>
          <a:blip r:embed="rId2"/>
          <a:srcRect/>
          <a:stretch>
            <a:fillRect/>
          </a:stretch>
        </p:blipFill>
        <p:spPr bwMode="auto">
          <a:xfrm>
            <a:off x="250825" y="3141663"/>
            <a:ext cx="2981325" cy="3309937"/>
          </a:xfrm>
          <a:prstGeom prst="rect">
            <a:avLst/>
          </a:prstGeom>
          <a:noFill/>
        </p:spPr>
      </p:pic>
      <p:pic>
        <p:nvPicPr>
          <p:cNvPr id="33798" name="Picture 6" descr="002"/>
          <p:cNvPicPr>
            <a:picLocks noChangeAspect="1" noChangeArrowheads="1"/>
          </p:cNvPicPr>
          <p:nvPr/>
        </p:nvPicPr>
        <p:blipFill>
          <a:blip r:embed="rId3"/>
          <a:srcRect/>
          <a:stretch>
            <a:fillRect/>
          </a:stretch>
        </p:blipFill>
        <p:spPr bwMode="auto">
          <a:xfrm>
            <a:off x="250825" y="0"/>
            <a:ext cx="3024188" cy="2708275"/>
          </a:xfrm>
          <a:prstGeom prst="rect">
            <a:avLst/>
          </a:prstGeom>
          <a:noFill/>
        </p:spPr>
      </p:pic>
      <p:sp>
        <p:nvSpPr>
          <p:cNvPr id="33799" name="Rectangle 7"/>
          <p:cNvSpPr>
            <a:spLocks noChangeArrowheads="1"/>
          </p:cNvSpPr>
          <p:nvPr/>
        </p:nvSpPr>
        <p:spPr bwMode="auto">
          <a:xfrm>
            <a:off x="3276600" y="1557338"/>
            <a:ext cx="1584325" cy="360362"/>
          </a:xfrm>
          <a:prstGeom prst="rect">
            <a:avLst/>
          </a:prstGeom>
          <a:noFill/>
          <a:ln w="9525">
            <a:noFill/>
            <a:miter lim="800000"/>
            <a:headEnd/>
            <a:tailEnd/>
          </a:ln>
          <a:effectLst/>
        </p:spPr>
        <p:txBody>
          <a:bodyPr wrap="none" anchor="ctr"/>
          <a:lstStyle/>
          <a:p>
            <a:r>
              <a:rPr lang="fa-IR" sz="2000">
                <a:latin typeface="Arial" charset="0"/>
                <a:cs typeface="B Homa" pitchFamily="2" charset="-78"/>
              </a:rPr>
              <a:t>قبل از دعا</a:t>
            </a:r>
            <a:endParaRPr lang="en-US" sz="2000">
              <a:latin typeface="Arial" charset="0"/>
              <a:cs typeface="B Homa" pitchFamily="2" charset="-78"/>
            </a:endParaRPr>
          </a:p>
        </p:txBody>
      </p:sp>
      <p:sp>
        <p:nvSpPr>
          <p:cNvPr id="33800" name="Rectangle 8"/>
          <p:cNvSpPr>
            <a:spLocks noChangeArrowheads="1"/>
          </p:cNvSpPr>
          <p:nvPr/>
        </p:nvSpPr>
        <p:spPr bwMode="auto">
          <a:xfrm>
            <a:off x="3419475" y="5300663"/>
            <a:ext cx="1296988" cy="431800"/>
          </a:xfrm>
          <a:prstGeom prst="rect">
            <a:avLst/>
          </a:prstGeom>
          <a:noFill/>
          <a:ln w="9525">
            <a:noFill/>
            <a:miter lim="800000"/>
            <a:headEnd/>
            <a:tailEnd/>
          </a:ln>
          <a:effectLst/>
        </p:spPr>
        <p:txBody>
          <a:bodyPr wrap="none" anchor="ctr"/>
          <a:lstStyle/>
          <a:p>
            <a:r>
              <a:rPr lang="fa-IR" sz="2000">
                <a:latin typeface="Arial" charset="0"/>
                <a:cs typeface="B Homa" pitchFamily="2" charset="-78"/>
              </a:rPr>
              <a:t>بعد از دعا</a:t>
            </a:r>
            <a:r>
              <a:rPr lang="fa-IR">
                <a:latin typeface="Arial" charset="0"/>
              </a:rPr>
              <a:t> </a:t>
            </a:r>
            <a:endParaRPr lang="en-US">
              <a:latin typeface="Arial" charset="0"/>
            </a:endParaRPr>
          </a:p>
        </p:txBody>
      </p:sp>
      <p:sp>
        <p:nvSpPr>
          <p:cNvPr id="33801" name="Rectangle 9"/>
          <p:cNvSpPr>
            <a:spLocks noChangeArrowheads="1"/>
          </p:cNvSpPr>
          <p:nvPr/>
        </p:nvSpPr>
        <p:spPr bwMode="auto">
          <a:xfrm>
            <a:off x="3348038" y="981075"/>
            <a:ext cx="1655762" cy="360363"/>
          </a:xfrm>
          <a:prstGeom prst="rect">
            <a:avLst/>
          </a:prstGeom>
          <a:noFill/>
          <a:ln w="9525">
            <a:noFill/>
            <a:miter lim="800000"/>
            <a:headEnd/>
            <a:tailEnd/>
          </a:ln>
          <a:effectLst/>
        </p:spPr>
        <p:txBody>
          <a:bodyPr wrap="none" anchor="ctr"/>
          <a:lstStyle/>
          <a:p>
            <a:r>
              <a:rPr lang="fa-IR" sz="2000">
                <a:latin typeface="Arial" charset="0"/>
                <a:cs typeface="B Homa" pitchFamily="2" charset="-78"/>
              </a:rPr>
              <a:t>سد فوجي وارا</a:t>
            </a:r>
            <a:endParaRPr lang="en-US" sz="2000">
              <a:latin typeface="Arial"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ppt_w</p:attrName>
                                        </p:attrNameLst>
                                      </p:cBhvr>
                                      <p:tavLst>
                                        <p:tav tm="0">
                                          <p:val>
                                            <p:fltVal val="0"/>
                                          </p:val>
                                        </p:tav>
                                        <p:tav tm="100000">
                                          <p:val>
                                            <p:strVal val="#ppt_w"/>
                                          </p:val>
                                        </p:tav>
                                      </p:tavLst>
                                    </p:anim>
                                    <p:anim calcmode="lin" valueType="num">
                                      <p:cBhvr>
                                        <p:cTn id="8" dur="500" fill="hold"/>
                                        <p:tgtEl>
                                          <p:spTgt spid="33798"/>
                                        </p:tgtEl>
                                        <p:attrNameLst>
                                          <p:attrName>ppt_h</p:attrName>
                                        </p:attrNameLst>
                                      </p:cBhvr>
                                      <p:tavLst>
                                        <p:tav tm="0">
                                          <p:val>
                                            <p:fltVal val="0"/>
                                          </p:val>
                                        </p:tav>
                                        <p:tav tm="100000">
                                          <p:val>
                                            <p:strVal val="#ppt_h"/>
                                          </p:val>
                                        </p:tav>
                                      </p:tavLst>
                                    </p:anim>
                                    <p:animEffect transition="in" filter="fade">
                                      <p:cBhvr>
                                        <p:cTn id="9" dur="500"/>
                                        <p:tgtEl>
                                          <p:spTgt spid="33798"/>
                                        </p:tgtEl>
                                      </p:cBhvr>
                                    </p:animEffect>
                                  </p:childTnLst>
                                </p:cTn>
                              </p:par>
                            </p:childTnLst>
                          </p:cTn>
                        </p:par>
                        <p:par>
                          <p:cTn id="10" fill="hold">
                            <p:stCondLst>
                              <p:cond delay="500"/>
                            </p:stCondLst>
                            <p:childTnLst>
                              <p:par>
                                <p:cTn id="11" presetID="13" presetClass="entr" presetSubtype="16" fill="hold" nodeType="afterEffect">
                                  <p:stCondLst>
                                    <p:cond delay="0"/>
                                  </p:stCondLst>
                                  <p:childTnLst>
                                    <p:set>
                                      <p:cBhvr>
                                        <p:cTn id="12" dur="1" fill="hold">
                                          <p:stCondLst>
                                            <p:cond delay="0"/>
                                          </p:stCondLst>
                                        </p:cTn>
                                        <p:tgtEl>
                                          <p:spTgt spid="33797"/>
                                        </p:tgtEl>
                                        <p:attrNameLst>
                                          <p:attrName>style.visibility</p:attrName>
                                        </p:attrNameLst>
                                      </p:cBhvr>
                                      <p:to>
                                        <p:strVal val="visible"/>
                                      </p:to>
                                    </p:set>
                                    <p:animEffect transition="in" filter="plus(in)">
                                      <p:cBhvr>
                                        <p:cTn id="13"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p:cNvSpPr>
            <a:spLocks noGrp="1" noChangeArrowheads="1"/>
          </p:cNvSpPr>
          <p:nvPr>
            <p:ph type="title"/>
          </p:nvPr>
        </p:nvSpPr>
        <p:spPr>
          <a:xfrm>
            <a:off x="611188" y="4076700"/>
            <a:ext cx="8229600" cy="2295525"/>
          </a:xfrm>
        </p:spPr>
        <p:txBody>
          <a:bodyPr/>
          <a:lstStyle/>
          <a:p>
            <a:r>
              <a:rPr lang="fa-IR" sz="2000">
                <a:cs typeface="B Homa" pitchFamily="2" charset="-78"/>
              </a:rPr>
              <a:t>دكتر ايموتو معتقد است كه خلوص نيت در دعا بسيار مهم است مانند داستان حضرت موسي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زماني كه قومش براي بارش باران دعا مي كردند وبه موسي وحي شد كه در ميان شما گناهكاري است كه مانع از بارش باران مي شود</a:t>
            </a:r>
            <a:r>
              <a:rPr lang="fa-IR" sz="2000"/>
              <a:t> </a:t>
            </a:r>
            <a:r>
              <a:rPr lang="fa-IR"/>
              <a:t> </a:t>
            </a:r>
            <a:endParaRPr lang="en-US"/>
          </a:p>
        </p:txBody>
      </p:sp>
      <p:pic>
        <p:nvPicPr>
          <p:cNvPr id="37893" name="Picture 5" descr="0011"/>
          <p:cNvPicPr>
            <a:picLocks noChangeAspect="1" noChangeArrowheads="1"/>
          </p:cNvPicPr>
          <p:nvPr>
            <p:ph idx="1"/>
          </p:nvPr>
        </p:nvPicPr>
        <p:blipFill>
          <a:blip r:embed="rId2"/>
          <a:srcRect/>
          <a:stretch>
            <a:fillRect/>
          </a:stretch>
        </p:blipFill>
        <p:spPr>
          <a:xfrm>
            <a:off x="468313" y="404813"/>
            <a:ext cx="3238500" cy="2540000"/>
          </a:xfrm>
          <a:noFill/>
          <a:ln/>
        </p:spPr>
      </p:pic>
      <p:sp>
        <p:nvSpPr>
          <p:cNvPr id="37896" name="Rectangle 8"/>
          <p:cNvSpPr>
            <a:spLocks noChangeArrowheads="1"/>
          </p:cNvSpPr>
          <p:nvPr/>
        </p:nvSpPr>
        <p:spPr bwMode="auto">
          <a:xfrm>
            <a:off x="7127875" y="0"/>
            <a:ext cx="2016125" cy="504825"/>
          </a:xfrm>
          <a:prstGeom prst="rect">
            <a:avLst/>
          </a:prstGeom>
          <a:noFill/>
          <a:ln w="9525">
            <a:noFill/>
            <a:miter lim="800000"/>
            <a:headEnd/>
            <a:tailEnd/>
          </a:ln>
          <a:effectLst/>
        </p:spPr>
        <p:txBody>
          <a:bodyPr wrap="none" anchor="ctr"/>
          <a:lstStyle/>
          <a:p>
            <a:r>
              <a:rPr lang="fa-IR" sz="2400">
                <a:solidFill>
                  <a:schemeClr val="accent2"/>
                </a:solidFill>
                <a:latin typeface="Arial" charset="0"/>
                <a:cs typeface="B Homa" pitchFamily="2" charset="-78"/>
              </a:rPr>
              <a:t>درياچه برزيل</a:t>
            </a:r>
            <a:r>
              <a:rPr lang="fa-IR">
                <a:latin typeface="Arial" charset="0"/>
              </a:rPr>
              <a:t> </a:t>
            </a:r>
            <a:endParaRPr lang="en-US">
              <a:latin typeface="Arial" charset="0"/>
            </a:endParaRPr>
          </a:p>
        </p:txBody>
      </p:sp>
      <p:sp>
        <p:nvSpPr>
          <p:cNvPr id="37897" name="Rectangle 9"/>
          <p:cNvSpPr>
            <a:spLocks noChangeArrowheads="1"/>
          </p:cNvSpPr>
          <p:nvPr/>
        </p:nvSpPr>
        <p:spPr bwMode="auto">
          <a:xfrm>
            <a:off x="1403350" y="3141663"/>
            <a:ext cx="1944688" cy="431800"/>
          </a:xfrm>
          <a:prstGeom prst="rect">
            <a:avLst/>
          </a:prstGeom>
          <a:noFill/>
          <a:ln w="9525">
            <a:noFill/>
            <a:miter lim="800000"/>
            <a:headEnd/>
            <a:tailEnd/>
          </a:ln>
          <a:effectLst/>
        </p:spPr>
        <p:txBody>
          <a:bodyPr wrap="none" anchor="ctr"/>
          <a:lstStyle/>
          <a:p>
            <a:r>
              <a:rPr lang="fa-IR" sz="2000">
                <a:latin typeface="Arial" charset="0"/>
                <a:cs typeface="B Homa" pitchFamily="2" charset="-78"/>
              </a:rPr>
              <a:t>بعد از دعا</a:t>
            </a:r>
            <a:r>
              <a:rPr lang="fa-IR">
                <a:latin typeface="Arial" charset="0"/>
              </a:rPr>
              <a:t> </a:t>
            </a:r>
            <a:endParaRPr lang="en-US">
              <a:latin typeface="Arial" charset="0"/>
            </a:endParaRPr>
          </a:p>
        </p:txBody>
      </p:sp>
      <p:sp>
        <p:nvSpPr>
          <p:cNvPr id="37898" name="Rectangle 10"/>
          <p:cNvSpPr>
            <a:spLocks noChangeArrowheads="1"/>
          </p:cNvSpPr>
          <p:nvPr/>
        </p:nvSpPr>
        <p:spPr bwMode="auto">
          <a:xfrm>
            <a:off x="4932363" y="549275"/>
            <a:ext cx="2376487" cy="2303463"/>
          </a:xfrm>
          <a:prstGeom prst="rect">
            <a:avLst/>
          </a:prstGeom>
          <a:noFill/>
          <a:ln w="76200">
            <a:solidFill>
              <a:schemeClr val="tx1"/>
            </a:solidFill>
            <a:miter lim="800000"/>
            <a:headEnd/>
            <a:tailEnd/>
          </a:ln>
          <a:effectLst/>
        </p:spPr>
        <p:txBody>
          <a:bodyPr wrap="none" anchor="ctr"/>
          <a:lstStyle/>
          <a:p>
            <a:endParaRPr lang="en-US"/>
          </a:p>
        </p:txBody>
      </p:sp>
      <p:sp>
        <p:nvSpPr>
          <p:cNvPr id="37899" name="Rectangle 11"/>
          <p:cNvSpPr>
            <a:spLocks noChangeArrowheads="1"/>
          </p:cNvSpPr>
          <p:nvPr/>
        </p:nvSpPr>
        <p:spPr bwMode="auto">
          <a:xfrm>
            <a:off x="5219700" y="3141663"/>
            <a:ext cx="1800225" cy="358775"/>
          </a:xfrm>
          <a:prstGeom prst="rect">
            <a:avLst/>
          </a:prstGeom>
          <a:noFill/>
          <a:ln w="9525">
            <a:noFill/>
            <a:miter lim="800000"/>
            <a:headEnd/>
            <a:tailEnd/>
          </a:ln>
          <a:effectLst/>
        </p:spPr>
        <p:txBody>
          <a:bodyPr wrap="none" anchor="ctr"/>
          <a:lstStyle/>
          <a:p>
            <a:r>
              <a:rPr lang="fa-IR" sz="2000">
                <a:latin typeface="Arial" charset="0"/>
                <a:cs typeface="B Homa" pitchFamily="2" charset="-78"/>
              </a:rPr>
              <a:t>قبل از دعا</a:t>
            </a:r>
            <a:endParaRPr lang="en-US" sz="2000">
              <a:latin typeface="Arial" charset="0"/>
              <a:cs typeface="B Homa" pitchFamily="2" charset="-78"/>
            </a:endParaRPr>
          </a:p>
        </p:txBody>
      </p:sp>
      <p:sp>
        <p:nvSpPr>
          <p:cNvPr id="37900" name="AutoShape 12" descr="Water droplets">
            <a:hlinkClick r:id="" action="ppaction://noaction" highlightClick="1"/>
          </p:cNvPr>
          <p:cNvSpPr>
            <a:spLocks noChangeArrowheads="1"/>
          </p:cNvSpPr>
          <p:nvPr/>
        </p:nvSpPr>
        <p:spPr bwMode="auto">
          <a:xfrm>
            <a:off x="5076825" y="692150"/>
            <a:ext cx="2087563" cy="2016125"/>
          </a:xfrm>
          <a:prstGeom prst="actionButtonHelp">
            <a:avLst/>
          </a:prstGeom>
          <a:blipFill dpi="0" rotWithShape="1">
            <a:blip r:embed="rId3"/>
            <a:srcRect/>
            <a:tile tx="0" ty="0" sx="100000" sy="100000" flip="none" algn="tl"/>
          </a:blip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2000"/>
                                        <p:tgtEl>
                                          <p:spTgt spid="37893"/>
                                        </p:tgtEl>
                                      </p:cBhvr>
                                    </p:animEffect>
                                    <p:anim calcmode="lin" valueType="num">
                                      <p:cBhvr>
                                        <p:cTn id="8" dur="2000" fill="hold"/>
                                        <p:tgtEl>
                                          <p:spTgt spid="37893"/>
                                        </p:tgtEl>
                                        <p:attrNameLst>
                                          <p:attrName>style.rotation</p:attrName>
                                        </p:attrNameLst>
                                      </p:cBhvr>
                                      <p:tavLst>
                                        <p:tav tm="0">
                                          <p:val>
                                            <p:fltVal val="720"/>
                                          </p:val>
                                        </p:tav>
                                        <p:tav tm="100000">
                                          <p:val>
                                            <p:fltVal val="0"/>
                                          </p:val>
                                        </p:tav>
                                      </p:tavLst>
                                    </p:anim>
                                    <p:anim calcmode="lin" valueType="num">
                                      <p:cBhvr>
                                        <p:cTn id="9" dur="2000" fill="hold"/>
                                        <p:tgtEl>
                                          <p:spTgt spid="37893"/>
                                        </p:tgtEl>
                                        <p:attrNameLst>
                                          <p:attrName>ppt_h</p:attrName>
                                        </p:attrNameLst>
                                      </p:cBhvr>
                                      <p:tavLst>
                                        <p:tav tm="0">
                                          <p:val>
                                            <p:fltVal val="0"/>
                                          </p:val>
                                        </p:tav>
                                        <p:tav tm="100000">
                                          <p:val>
                                            <p:strVal val="#ppt_h"/>
                                          </p:val>
                                        </p:tav>
                                      </p:tavLst>
                                    </p:anim>
                                    <p:anim calcmode="lin" valueType="num">
                                      <p:cBhvr>
                                        <p:cTn id="10" dur="2000" fill="hold"/>
                                        <p:tgtEl>
                                          <p:spTgt spid="37893"/>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7900"/>
                                        </p:tgtEl>
                                        <p:attrNameLst>
                                          <p:attrName>style.visibility</p:attrName>
                                        </p:attrNameLst>
                                      </p:cBhvr>
                                      <p:to>
                                        <p:strVal val="visible"/>
                                      </p:to>
                                    </p:set>
                                    <p:animEffect transition="in" filter="fade">
                                      <p:cBhvr>
                                        <p:cTn id="13" dur="2000"/>
                                        <p:tgtEl>
                                          <p:spTgt spid="37900"/>
                                        </p:tgtEl>
                                      </p:cBhvr>
                                    </p:animEffect>
                                    <p:anim calcmode="lin" valueType="num">
                                      <p:cBhvr>
                                        <p:cTn id="14" dur="2000" fill="hold"/>
                                        <p:tgtEl>
                                          <p:spTgt spid="37900"/>
                                        </p:tgtEl>
                                        <p:attrNameLst>
                                          <p:attrName>style.rotation</p:attrName>
                                        </p:attrNameLst>
                                      </p:cBhvr>
                                      <p:tavLst>
                                        <p:tav tm="0">
                                          <p:val>
                                            <p:fltVal val="720"/>
                                          </p:val>
                                        </p:tav>
                                        <p:tav tm="100000">
                                          <p:val>
                                            <p:fltVal val="0"/>
                                          </p:val>
                                        </p:tav>
                                      </p:tavLst>
                                    </p:anim>
                                    <p:anim calcmode="lin" valueType="num">
                                      <p:cBhvr>
                                        <p:cTn id="15" dur="2000" fill="hold"/>
                                        <p:tgtEl>
                                          <p:spTgt spid="37900"/>
                                        </p:tgtEl>
                                        <p:attrNameLst>
                                          <p:attrName>ppt_h</p:attrName>
                                        </p:attrNameLst>
                                      </p:cBhvr>
                                      <p:tavLst>
                                        <p:tav tm="0">
                                          <p:val>
                                            <p:fltVal val="0"/>
                                          </p:val>
                                        </p:tav>
                                        <p:tav tm="100000">
                                          <p:val>
                                            <p:strVal val="#ppt_h"/>
                                          </p:val>
                                        </p:tav>
                                      </p:tavLst>
                                    </p:anim>
                                    <p:anim calcmode="lin" valueType="num">
                                      <p:cBhvr>
                                        <p:cTn id="16" dur="2000" fill="hold"/>
                                        <p:tgtEl>
                                          <p:spTgt spid="3790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4140200" y="274638"/>
            <a:ext cx="4546600" cy="4594225"/>
          </a:xfrm>
        </p:spPr>
        <p:txBody>
          <a:bodyPr/>
          <a:lstStyle/>
          <a:p>
            <a:r>
              <a:rPr lang="fa-IR" sz="2400">
                <a:cs typeface="B Homa" pitchFamily="2" charset="-78"/>
              </a:rPr>
              <a:t>آب مصرفي بشدت بي قواره وزشت است.</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 چون از ميان شهرها وروستا مي گذرد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ومردم مملو از فكر منفي هستند.</a:t>
            </a:r>
            <a:endParaRPr lang="en-US" sz="2400">
              <a:cs typeface="B Homa" pitchFamily="2" charset="-78"/>
            </a:endParaRPr>
          </a:p>
        </p:txBody>
      </p:sp>
      <p:sp>
        <p:nvSpPr>
          <p:cNvPr id="40967" name="Rectangle 7"/>
          <p:cNvSpPr>
            <a:spLocks noChangeArrowheads="1"/>
          </p:cNvSpPr>
          <p:nvPr/>
        </p:nvSpPr>
        <p:spPr bwMode="auto">
          <a:xfrm>
            <a:off x="1042988" y="4941888"/>
            <a:ext cx="2087562" cy="574675"/>
          </a:xfrm>
          <a:prstGeom prst="rect">
            <a:avLst/>
          </a:prstGeom>
          <a:noFill/>
          <a:ln w="9525">
            <a:noFill/>
            <a:miter lim="800000"/>
            <a:headEnd/>
            <a:tailEnd/>
          </a:ln>
          <a:effectLst/>
        </p:spPr>
        <p:txBody>
          <a:bodyPr wrap="none" anchor="ctr"/>
          <a:lstStyle/>
          <a:p>
            <a:r>
              <a:rPr lang="fa-IR" sz="2000">
                <a:latin typeface="Arial" charset="0"/>
                <a:cs typeface="B Homa" pitchFamily="2" charset="-78"/>
              </a:rPr>
              <a:t>آب لوله كشي شهر</a:t>
            </a:r>
            <a:r>
              <a:rPr lang="fa-IR">
                <a:latin typeface="Arial" charset="0"/>
              </a:rPr>
              <a:t> </a:t>
            </a:r>
            <a:endParaRPr lang="en-US">
              <a:latin typeface="Arial" charset="0"/>
            </a:endParaRPr>
          </a:p>
        </p:txBody>
      </p:sp>
      <p:pic>
        <p:nvPicPr>
          <p:cNvPr id="40968" name="Picture 8" descr="ab loolelh"/>
          <p:cNvPicPr>
            <a:picLocks noChangeAspect="1" noChangeArrowheads="1"/>
          </p:cNvPicPr>
          <p:nvPr>
            <p:ph idx="1"/>
          </p:nvPr>
        </p:nvPicPr>
        <p:blipFill>
          <a:blip r:embed="rId2"/>
          <a:srcRect/>
          <a:stretch>
            <a:fillRect/>
          </a:stretch>
        </p:blipFill>
        <p:spPr>
          <a:xfrm>
            <a:off x="468313" y="1268413"/>
            <a:ext cx="3106737" cy="33845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0968"/>
                                        </p:tgtEl>
                                        <p:attrNameLst>
                                          <p:attrName>style.visibility</p:attrName>
                                        </p:attrNameLst>
                                      </p:cBhvr>
                                      <p:to>
                                        <p:strVal val="visible"/>
                                      </p:to>
                                    </p:set>
                                    <p:anim calcmode="lin" valueType="num">
                                      <p:cBhvr>
                                        <p:cTn id="7" dur="1000" fill="hold"/>
                                        <p:tgtEl>
                                          <p:spTgt spid="40968"/>
                                        </p:tgtEl>
                                        <p:attrNameLst>
                                          <p:attrName>ppt_w</p:attrName>
                                        </p:attrNameLst>
                                      </p:cBhvr>
                                      <p:tavLst>
                                        <p:tav tm="0">
                                          <p:val>
                                            <p:fltVal val="0"/>
                                          </p:val>
                                        </p:tav>
                                        <p:tav tm="100000">
                                          <p:val>
                                            <p:strVal val="#ppt_w"/>
                                          </p:val>
                                        </p:tav>
                                      </p:tavLst>
                                    </p:anim>
                                    <p:anim calcmode="lin" valueType="num">
                                      <p:cBhvr>
                                        <p:cTn id="8" dur="1000" fill="hold"/>
                                        <p:tgtEl>
                                          <p:spTgt spid="40968"/>
                                        </p:tgtEl>
                                        <p:attrNameLst>
                                          <p:attrName>ppt_h</p:attrName>
                                        </p:attrNameLst>
                                      </p:cBhvr>
                                      <p:tavLst>
                                        <p:tav tm="0">
                                          <p:val>
                                            <p:fltVal val="0"/>
                                          </p:val>
                                        </p:tav>
                                        <p:tav tm="100000">
                                          <p:val>
                                            <p:strVal val="#ppt_h"/>
                                          </p:val>
                                        </p:tav>
                                      </p:tavLst>
                                    </p:anim>
                                    <p:anim calcmode="lin" valueType="num">
                                      <p:cBhvr>
                                        <p:cTn id="9" dur="1000" fill="hold"/>
                                        <p:tgtEl>
                                          <p:spTgt spid="40968"/>
                                        </p:tgtEl>
                                        <p:attrNameLst>
                                          <p:attrName>style.rotation</p:attrName>
                                        </p:attrNameLst>
                                      </p:cBhvr>
                                      <p:tavLst>
                                        <p:tav tm="0">
                                          <p:val>
                                            <p:fltVal val="90"/>
                                          </p:val>
                                        </p:tav>
                                        <p:tav tm="100000">
                                          <p:val>
                                            <p:fltVal val="0"/>
                                          </p:val>
                                        </p:tav>
                                      </p:tavLst>
                                    </p:anim>
                                    <p:animEffect transition="in" filter="fade">
                                      <p:cBhvr>
                                        <p:cTn id="10" dur="10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Grp="1" noChangeArrowheads="1"/>
          </p:cNvSpPr>
          <p:nvPr>
            <p:ph type="title"/>
          </p:nvPr>
        </p:nvSpPr>
        <p:spPr>
          <a:xfrm>
            <a:off x="4211638" y="274638"/>
            <a:ext cx="4475162" cy="5530850"/>
          </a:xfrm>
        </p:spPr>
        <p:txBody>
          <a:bodyPr/>
          <a:lstStyle/>
          <a:p>
            <a:r>
              <a:rPr lang="fa-IR" sz="2000">
                <a:cs typeface="B Homa" pitchFamily="2" charset="-78"/>
              </a:rPr>
              <a:t>ايموتو معتقد است كه دعا از راه دور هم موثر است . </a:t>
            </a:r>
            <a:br>
              <a:rPr lang="fa-IR" sz="2000">
                <a:cs typeface="B Homa" pitchFamily="2" charset="-78"/>
              </a:rPr>
            </a:br>
            <a:r>
              <a:rPr lang="fa-IR" sz="2000">
                <a:cs typeface="B Homa" pitchFamily="2" charset="-78"/>
              </a:rPr>
              <a:t>ايشان از 500 نفر از استاد مسائل معنوي خواستند كه در روز معين ودر ساعت مشخصي براي ليوان آبي كه روي ميزشان گذاشته اند دعا كنند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تصوير مقابل مربوط به اين ليوان  آب لوله كشي شهر بعد از دعا 500نفر از اين اساتيد مي باشد.</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
            </a:r>
            <a:br>
              <a:rPr lang="fa-IR" sz="2000">
                <a:cs typeface="B Homa" pitchFamily="2" charset="-78"/>
              </a:rPr>
            </a:br>
            <a:endParaRPr lang="en-US"/>
          </a:p>
        </p:txBody>
      </p:sp>
      <p:pic>
        <p:nvPicPr>
          <p:cNvPr id="43013" name="Picture 5" descr="0013"/>
          <p:cNvPicPr>
            <a:picLocks noChangeAspect="1" noChangeArrowheads="1"/>
          </p:cNvPicPr>
          <p:nvPr>
            <p:ph idx="1"/>
          </p:nvPr>
        </p:nvPicPr>
        <p:blipFill>
          <a:blip r:embed="rId2"/>
          <a:srcRect/>
          <a:stretch>
            <a:fillRect/>
          </a:stretch>
        </p:blipFill>
        <p:spPr>
          <a:xfrm>
            <a:off x="173038" y="188913"/>
            <a:ext cx="3786187" cy="5400675"/>
          </a:xfrm>
          <a:noFill/>
          <a:ln/>
        </p:spPr>
      </p:pic>
      <p:sp>
        <p:nvSpPr>
          <p:cNvPr id="43016" name="Rectangle 8"/>
          <p:cNvSpPr>
            <a:spLocks noChangeArrowheads="1"/>
          </p:cNvSpPr>
          <p:nvPr/>
        </p:nvSpPr>
        <p:spPr bwMode="auto">
          <a:xfrm>
            <a:off x="1187450" y="5734050"/>
            <a:ext cx="1657350" cy="574675"/>
          </a:xfrm>
          <a:prstGeom prst="rect">
            <a:avLst/>
          </a:prstGeom>
          <a:noFill/>
          <a:ln w="9525">
            <a:noFill/>
            <a:miter lim="800000"/>
            <a:headEnd/>
            <a:tailEnd/>
          </a:ln>
          <a:effectLst/>
        </p:spPr>
        <p:txBody>
          <a:bodyPr wrap="none" anchor="ctr"/>
          <a:lstStyle/>
          <a:p>
            <a:r>
              <a:rPr lang="fa-IR" sz="2000">
                <a:latin typeface="Arial" charset="0"/>
                <a:cs typeface="B Homa" pitchFamily="2" charset="-78"/>
              </a:rPr>
              <a:t>آب لوله كشي بعد از دعا</a:t>
            </a:r>
            <a:endParaRPr lang="en-US" sz="2000">
              <a:latin typeface="Arial"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3013"/>
                                        </p:tgtEl>
                                        <p:attrNameLst>
                                          <p:attrName>style.visibility</p:attrName>
                                        </p:attrNameLst>
                                      </p:cBhvr>
                                      <p:to>
                                        <p:strVal val="visible"/>
                                      </p:to>
                                    </p:set>
                                    <p:anim calcmode="lin" valueType="num">
                                      <p:cBhvr>
                                        <p:cTn id="7" dur="1000" fill="hold"/>
                                        <p:tgtEl>
                                          <p:spTgt spid="43013"/>
                                        </p:tgtEl>
                                        <p:attrNameLst>
                                          <p:attrName>ppt_w</p:attrName>
                                        </p:attrNameLst>
                                      </p:cBhvr>
                                      <p:tavLst>
                                        <p:tav tm="0">
                                          <p:val>
                                            <p:fltVal val="0"/>
                                          </p:val>
                                        </p:tav>
                                        <p:tav tm="100000">
                                          <p:val>
                                            <p:strVal val="#ppt_w"/>
                                          </p:val>
                                        </p:tav>
                                      </p:tavLst>
                                    </p:anim>
                                    <p:anim calcmode="lin" valueType="num">
                                      <p:cBhvr>
                                        <p:cTn id="8" dur="1000" fill="hold"/>
                                        <p:tgtEl>
                                          <p:spTgt spid="43013"/>
                                        </p:tgtEl>
                                        <p:attrNameLst>
                                          <p:attrName>ppt_h</p:attrName>
                                        </p:attrNameLst>
                                      </p:cBhvr>
                                      <p:tavLst>
                                        <p:tav tm="0">
                                          <p:val>
                                            <p:fltVal val="0"/>
                                          </p:val>
                                        </p:tav>
                                        <p:tav tm="100000">
                                          <p:val>
                                            <p:strVal val="#ppt_h"/>
                                          </p:val>
                                        </p:tav>
                                      </p:tavLst>
                                    </p:anim>
                                    <p:anim calcmode="lin" valueType="num">
                                      <p:cBhvr>
                                        <p:cTn id="9" dur="1000" fill="hold"/>
                                        <p:tgtEl>
                                          <p:spTgt spid="43013"/>
                                        </p:tgtEl>
                                        <p:attrNameLst>
                                          <p:attrName>style.rotation</p:attrName>
                                        </p:attrNameLst>
                                      </p:cBhvr>
                                      <p:tavLst>
                                        <p:tav tm="0">
                                          <p:val>
                                            <p:fltVal val="90"/>
                                          </p:val>
                                        </p:tav>
                                        <p:tav tm="100000">
                                          <p:val>
                                            <p:fltVal val="0"/>
                                          </p:val>
                                        </p:tav>
                                      </p:tavLst>
                                    </p:anim>
                                    <p:animEffect transition="in" filter="fade">
                                      <p:cBhvr>
                                        <p:cTn id="10" dur="10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booda"/>
          <p:cNvPicPr>
            <a:picLocks noChangeAspect="1" noChangeArrowheads="1"/>
          </p:cNvPicPr>
          <p:nvPr/>
        </p:nvPicPr>
        <p:blipFill>
          <a:blip r:embed="rId2"/>
          <a:srcRect/>
          <a:stretch>
            <a:fillRect/>
          </a:stretch>
        </p:blipFill>
        <p:spPr bwMode="auto">
          <a:xfrm>
            <a:off x="395288" y="620713"/>
            <a:ext cx="3443287" cy="3529012"/>
          </a:xfrm>
          <a:prstGeom prst="rect">
            <a:avLst/>
          </a:prstGeom>
          <a:noFill/>
        </p:spPr>
      </p:pic>
      <p:sp>
        <p:nvSpPr>
          <p:cNvPr id="74757" name="Rectangle 5"/>
          <p:cNvSpPr>
            <a:spLocks noChangeArrowheads="1"/>
          </p:cNvSpPr>
          <p:nvPr/>
        </p:nvSpPr>
        <p:spPr bwMode="auto">
          <a:xfrm>
            <a:off x="1476375" y="4508500"/>
            <a:ext cx="1582738" cy="504825"/>
          </a:xfrm>
          <a:prstGeom prst="rect">
            <a:avLst/>
          </a:prstGeom>
          <a:noFill/>
          <a:ln w="9525">
            <a:noFill/>
            <a:miter lim="800000"/>
            <a:headEnd/>
            <a:tailEnd/>
          </a:ln>
          <a:effectLst/>
        </p:spPr>
        <p:txBody>
          <a:bodyPr wrap="none" anchor="ctr"/>
          <a:lstStyle/>
          <a:p>
            <a:r>
              <a:rPr lang="fa-IR" sz="2400">
                <a:latin typeface="Arial" charset="0"/>
                <a:cs typeface="B Homa" pitchFamily="2" charset="-78"/>
              </a:rPr>
              <a:t>دعايي از بودا</a:t>
            </a:r>
            <a:endParaRPr lang="en-US" sz="2400">
              <a:latin typeface="Arial" charset="0"/>
              <a:cs typeface="B Homa" pitchFamily="2" charset="-78"/>
            </a:endParaRPr>
          </a:p>
        </p:txBody>
      </p:sp>
      <p:pic>
        <p:nvPicPr>
          <p:cNvPr id="74759" name="Picture 7" descr="gallery_r17_c17">
            <a:hlinkClick r:id="rId3"/>
          </p:cNvPr>
          <p:cNvPicPr>
            <a:picLocks noChangeAspect="1" noChangeArrowheads="1"/>
          </p:cNvPicPr>
          <p:nvPr/>
        </p:nvPicPr>
        <p:blipFill>
          <a:blip r:embed="rId4"/>
          <a:srcRect/>
          <a:stretch>
            <a:fillRect/>
          </a:stretch>
        </p:blipFill>
        <p:spPr bwMode="auto">
          <a:xfrm>
            <a:off x="4643438" y="836613"/>
            <a:ext cx="3600450" cy="3455987"/>
          </a:xfrm>
          <a:prstGeom prst="rect">
            <a:avLst/>
          </a:prstGeom>
          <a:noFill/>
        </p:spPr>
      </p:pic>
      <p:sp>
        <p:nvSpPr>
          <p:cNvPr id="74760" name="Rectangle 8"/>
          <p:cNvSpPr>
            <a:spLocks noChangeArrowheads="1"/>
          </p:cNvSpPr>
          <p:nvPr/>
        </p:nvSpPr>
        <p:spPr bwMode="auto">
          <a:xfrm>
            <a:off x="5508625" y="4797425"/>
            <a:ext cx="2016125" cy="504825"/>
          </a:xfrm>
          <a:prstGeom prst="rect">
            <a:avLst/>
          </a:prstGeom>
          <a:noFill/>
          <a:ln w="9525">
            <a:noFill/>
            <a:miter lim="800000"/>
            <a:headEnd/>
            <a:tailEnd/>
          </a:ln>
          <a:effectLst/>
        </p:spPr>
        <p:txBody>
          <a:bodyPr wrap="none" anchor="ctr"/>
          <a:lstStyle/>
          <a:p>
            <a:r>
              <a:rPr lang="fa-IR" sz="2000">
                <a:latin typeface="Arial" charset="0"/>
                <a:cs typeface="B Homa" pitchFamily="2" charset="-78"/>
              </a:rPr>
              <a:t>كلمات دعاكننده سانسكريتي</a:t>
            </a:r>
            <a:endParaRPr lang="en-US" sz="2000">
              <a:latin typeface="Arial"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randombar(horizontal)">
                                      <p:cBhvr>
                                        <p:cTn id="7" dur="500"/>
                                        <p:tgtEl>
                                          <p:spTgt spid="7475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4759"/>
                                        </p:tgtEl>
                                        <p:attrNameLst>
                                          <p:attrName>style.visibility</p:attrName>
                                        </p:attrNameLst>
                                      </p:cBhvr>
                                      <p:to>
                                        <p:strVal val="visible"/>
                                      </p:to>
                                    </p:set>
                                    <p:animEffect transition="in" filter="blinds(horizontal)">
                                      <p:cBhvr>
                                        <p:cTn id="11"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5076825" y="274638"/>
            <a:ext cx="4067175" cy="6249987"/>
          </a:xfrm>
        </p:spPr>
        <p:txBody>
          <a:bodyPr/>
          <a:lstStyle/>
          <a:p>
            <a:r>
              <a:rPr lang="fa-IR" sz="2400">
                <a:cs typeface="B Homa" pitchFamily="2" charset="-78"/>
              </a:rPr>
              <a:t>آقاي ايموتو بر روي تاثير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موسيقي روي آب </a:t>
            </a:r>
            <a:br>
              <a:rPr lang="fa-IR" sz="2400">
                <a:cs typeface="B Homa" pitchFamily="2" charset="-78"/>
              </a:rPr>
            </a:br>
            <a:r>
              <a:rPr lang="fa-IR" sz="2400">
                <a:cs typeface="B Homa" pitchFamily="2" charset="-78"/>
              </a:rPr>
              <a:t> هم كار كردند.</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براي آب موسيقي هاي مختلفي پخش مي كردند و واكنش مولكولي آب را بررسي مي كردند.</a:t>
            </a:r>
            <a:br>
              <a:rPr lang="fa-IR" sz="2400">
                <a:cs typeface="B Homa" pitchFamily="2" charset="-78"/>
              </a:rPr>
            </a:br>
            <a:endParaRPr lang="en-US" sz="2400">
              <a:cs typeface="B Homa" pitchFamily="2" charset="-78"/>
            </a:endParaRPr>
          </a:p>
        </p:txBody>
      </p:sp>
      <p:pic>
        <p:nvPicPr>
          <p:cNvPr id="46085" name="Picture 5" descr="0015"/>
          <p:cNvPicPr>
            <a:picLocks noChangeAspect="1" noChangeArrowheads="1"/>
          </p:cNvPicPr>
          <p:nvPr/>
        </p:nvPicPr>
        <p:blipFill>
          <a:blip r:embed="rId2"/>
          <a:srcRect/>
          <a:stretch>
            <a:fillRect/>
          </a:stretch>
        </p:blipFill>
        <p:spPr bwMode="auto">
          <a:xfrm>
            <a:off x="179388" y="3716338"/>
            <a:ext cx="3455987" cy="2924175"/>
          </a:xfrm>
          <a:prstGeom prst="rect">
            <a:avLst/>
          </a:prstGeom>
          <a:noFill/>
        </p:spPr>
      </p:pic>
      <p:pic>
        <p:nvPicPr>
          <p:cNvPr id="46086" name="Picture 6" descr="0014"/>
          <p:cNvPicPr>
            <a:picLocks noChangeAspect="1" noChangeArrowheads="1"/>
          </p:cNvPicPr>
          <p:nvPr/>
        </p:nvPicPr>
        <p:blipFill>
          <a:blip r:embed="rId3"/>
          <a:srcRect/>
          <a:stretch>
            <a:fillRect/>
          </a:stretch>
        </p:blipFill>
        <p:spPr bwMode="auto">
          <a:xfrm>
            <a:off x="179388" y="188913"/>
            <a:ext cx="3455987" cy="3240087"/>
          </a:xfrm>
          <a:prstGeom prst="rect">
            <a:avLst/>
          </a:prstGeom>
          <a:noFill/>
        </p:spPr>
      </p:pic>
      <p:sp>
        <p:nvSpPr>
          <p:cNvPr id="46087" name="Rectangle 7"/>
          <p:cNvSpPr>
            <a:spLocks noChangeArrowheads="1"/>
          </p:cNvSpPr>
          <p:nvPr/>
        </p:nvSpPr>
        <p:spPr bwMode="auto">
          <a:xfrm>
            <a:off x="3563938" y="2924175"/>
            <a:ext cx="1152525" cy="360363"/>
          </a:xfrm>
          <a:prstGeom prst="rect">
            <a:avLst/>
          </a:prstGeom>
          <a:noFill/>
          <a:ln w="9525">
            <a:noFill/>
            <a:miter lim="800000"/>
            <a:headEnd/>
            <a:tailEnd/>
          </a:ln>
          <a:effectLst/>
        </p:spPr>
        <p:txBody>
          <a:bodyPr wrap="none" anchor="ctr"/>
          <a:lstStyle/>
          <a:p>
            <a:r>
              <a:rPr lang="fa-IR" sz="2000">
                <a:latin typeface="Arial" charset="0"/>
                <a:cs typeface="B Homa" pitchFamily="2" charset="-78"/>
              </a:rPr>
              <a:t>هوي متال</a:t>
            </a:r>
            <a:r>
              <a:rPr lang="fa-IR">
                <a:latin typeface="Arial" charset="0"/>
              </a:rPr>
              <a:t> </a:t>
            </a:r>
            <a:endParaRPr lang="en-US">
              <a:latin typeface="Arial" charset="0"/>
            </a:endParaRPr>
          </a:p>
        </p:txBody>
      </p:sp>
      <p:sp>
        <p:nvSpPr>
          <p:cNvPr id="46088" name="Rectangle 8"/>
          <p:cNvSpPr>
            <a:spLocks noChangeArrowheads="1"/>
          </p:cNvSpPr>
          <p:nvPr/>
        </p:nvSpPr>
        <p:spPr bwMode="auto">
          <a:xfrm>
            <a:off x="3851275" y="5516563"/>
            <a:ext cx="936625" cy="935037"/>
          </a:xfrm>
          <a:prstGeom prst="rect">
            <a:avLst/>
          </a:prstGeom>
          <a:noFill/>
          <a:ln w="9525">
            <a:noFill/>
            <a:miter lim="800000"/>
            <a:headEnd/>
            <a:tailEnd/>
          </a:ln>
          <a:effectLst/>
        </p:spPr>
        <p:txBody>
          <a:bodyPr wrap="none" anchor="ctr"/>
          <a:lstStyle/>
          <a:p>
            <a:r>
              <a:rPr lang="fa-IR" sz="2000">
                <a:latin typeface="Arial" charset="0"/>
                <a:cs typeface="B Homa" pitchFamily="2" charset="-78"/>
              </a:rPr>
              <a:t>آهنگ پاستورال</a:t>
            </a:r>
          </a:p>
          <a:p>
            <a:r>
              <a:rPr lang="fa-IR" sz="2000">
                <a:latin typeface="Arial" charset="0"/>
                <a:cs typeface="B Homa" pitchFamily="2" charset="-78"/>
              </a:rPr>
              <a:t> بتهوون</a:t>
            </a:r>
            <a:endParaRPr lang="en-US" sz="2000">
              <a:latin typeface="Arial"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6086"/>
                                        </p:tgtEl>
                                        <p:attrNameLst>
                                          <p:attrName>style.visibility</p:attrName>
                                        </p:attrNameLst>
                                      </p:cBhvr>
                                      <p:to>
                                        <p:strVal val="visible"/>
                                      </p:to>
                                    </p:set>
                                    <p:anim calcmode="lin" valueType="num">
                                      <p:cBhvr>
                                        <p:cTn id="7" dur="500" fill="hold"/>
                                        <p:tgtEl>
                                          <p:spTgt spid="46086"/>
                                        </p:tgtEl>
                                        <p:attrNameLst>
                                          <p:attrName>ppt_w</p:attrName>
                                        </p:attrNameLst>
                                      </p:cBhvr>
                                      <p:tavLst>
                                        <p:tav tm="0">
                                          <p:val>
                                            <p:fltVal val="0"/>
                                          </p:val>
                                        </p:tav>
                                        <p:tav tm="100000">
                                          <p:val>
                                            <p:strVal val="#ppt_w"/>
                                          </p:val>
                                        </p:tav>
                                      </p:tavLst>
                                    </p:anim>
                                    <p:anim calcmode="lin" valueType="num">
                                      <p:cBhvr>
                                        <p:cTn id="8" dur="500" fill="hold"/>
                                        <p:tgtEl>
                                          <p:spTgt spid="46086"/>
                                        </p:tgtEl>
                                        <p:attrNameLst>
                                          <p:attrName>ppt_h</p:attrName>
                                        </p:attrNameLst>
                                      </p:cBhvr>
                                      <p:tavLst>
                                        <p:tav tm="0">
                                          <p:val>
                                            <p:fltVal val="0"/>
                                          </p:val>
                                        </p:tav>
                                        <p:tav tm="100000">
                                          <p:val>
                                            <p:strVal val="#ppt_h"/>
                                          </p:val>
                                        </p:tav>
                                      </p:tavLst>
                                    </p:anim>
                                    <p:anim calcmode="lin" valueType="num">
                                      <p:cBhvr>
                                        <p:cTn id="9" dur="500" fill="hold"/>
                                        <p:tgtEl>
                                          <p:spTgt spid="46086"/>
                                        </p:tgtEl>
                                        <p:attrNameLst>
                                          <p:attrName>style.rotation</p:attrName>
                                        </p:attrNameLst>
                                      </p:cBhvr>
                                      <p:tavLst>
                                        <p:tav tm="0">
                                          <p:val>
                                            <p:fltVal val="360"/>
                                          </p:val>
                                        </p:tav>
                                        <p:tav tm="100000">
                                          <p:val>
                                            <p:fltVal val="0"/>
                                          </p:val>
                                        </p:tav>
                                      </p:tavLst>
                                    </p:anim>
                                    <p:animEffect transition="in" filter="fade">
                                      <p:cBhvr>
                                        <p:cTn id="10" dur="500"/>
                                        <p:tgtEl>
                                          <p:spTgt spid="46086"/>
                                        </p:tgtEl>
                                      </p:cBhvr>
                                    </p:animEffect>
                                  </p:childTnLst>
                                </p:cTn>
                              </p:par>
                            </p:childTnLst>
                          </p:cTn>
                        </p:par>
                        <p:par>
                          <p:cTn id="11" fill="hold">
                            <p:stCondLst>
                              <p:cond delay="500"/>
                            </p:stCondLst>
                            <p:childTnLst>
                              <p:par>
                                <p:cTn id="12" presetID="25" presetClass="entr" presetSubtype="0" fill="hold" nodeType="afterEffect">
                                  <p:stCondLst>
                                    <p:cond delay="0"/>
                                  </p:stCondLst>
                                  <p:childTnLst>
                                    <p:set>
                                      <p:cBhvr>
                                        <p:cTn id="13" dur="1" fill="hold">
                                          <p:stCondLst>
                                            <p:cond delay="0"/>
                                          </p:stCondLst>
                                        </p:cTn>
                                        <p:tgtEl>
                                          <p:spTgt spid="46085"/>
                                        </p:tgtEl>
                                        <p:attrNameLst>
                                          <p:attrName>style.visibility</p:attrName>
                                        </p:attrNameLst>
                                      </p:cBhvr>
                                      <p:to>
                                        <p:strVal val="visible"/>
                                      </p:to>
                                    </p:set>
                                    <p:anim calcmode="lin" valueType="num">
                                      <p:cBhvr>
                                        <p:cTn id="14" dur="500" decel="50000" fill="hold">
                                          <p:stCondLst>
                                            <p:cond delay="0"/>
                                          </p:stCondLst>
                                        </p:cTn>
                                        <p:tgtEl>
                                          <p:spTgt spid="4608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608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6085"/>
                                        </p:tgtEl>
                                        <p:attrNameLst>
                                          <p:attrName>ppt_w</p:attrName>
                                        </p:attrNameLst>
                                      </p:cBhvr>
                                      <p:tavLst>
                                        <p:tav tm="0">
                                          <p:val>
                                            <p:strVal val="#ppt_w*.05"/>
                                          </p:val>
                                        </p:tav>
                                        <p:tav tm="100000">
                                          <p:val>
                                            <p:strVal val="#ppt_w"/>
                                          </p:val>
                                        </p:tav>
                                      </p:tavLst>
                                    </p:anim>
                                    <p:anim calcmode="lin" valueType="num">
                                      <p:cBhvr>
                                        <p:cTn id="17" dur="1000" fill="hold"/>
                                        <p:tgtEl>
                                          <p:spTgt spid="4608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608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608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608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0016"/>
          <p:cNvPicPr>
            <a:picLocks noChangeAspect="1" noChangeArrowheads="1"/>
          </p:cNvPicPr>
          <p:nvPr/>
        </p:nvPicPr>
        <p:blipFill>
          <a:blip r:embed="rId2"/>
          <a:srcRect/>
          <a:stretch>
            <a:fillRect/>
          </a:stretch>
        </p:blipFill>
        <p:spPr bwMode="auto">
          <a:xfrm>
            <a:off x="179388" y="333375"/>
            <a:ext cx="2771775" cy="2984500"/>
          </a:xfrm>
          <a:prstGeom prst="rect">
            <a:avLst/>
          </a:prstGeom>
          <a:noFill/>
        </p:spPr>
      </p:pic>
      <p:pic>
        <p:nvPicPr>
          <p:cNvPr id="48134" name="Picture 6" descr="0017"/>
          <p:cNvPicPr>
            <a:picLocks noChangeAspect="1" noChangeArrowheads="1"/>
          </p:cNvPicPr>
          <p:nvPr/>
        </p:nvPicPr>
        <p:blipFill>
          <a:blip r:embed="rId3"/>
          <a:srcRect/>
          <a:stretch>
            <a:fillRect/>
          </a:stretch>
        </p:blipFill>
        <p:spPr bwMode="auto">
          <a:xfrm>
            <a:off x="5076825" y="188913"/>
            <a:ext cx="2873375" cy="3024187"/>
          </a:xfrm>
          <a:prstGeom prst="rect">
            <a:avLst/>
          </a:prstGeom>
          <a:noFill/>
        </p:spPr>
      </p:pic>
      <p:sp>
        <p:nvSpPr>
          <p:cNvPr id="48135" name="Rectangle 7"/>
          <p:cNvSpPr>
            <a:spLocks noChangeArrowheads="1"/>
          </p:cNvSpPr>
          <p:nvPr/>
        </p:nvSpPr>
        <p:spPr bwMode="auto">
          <a:xfrm>
            <a:off x="3276600" y="1052513"/>
            <a:ext cx="1008063" cy="1584325"/>
          </a:xfrm>
          <a:prstGeom prst="rect">
            <a:avLst/>
          </a:prstGeom>
          <a:noFill/>
          <a:ln w="9525">
            <a:noFill/>
            <a:miter lim="800000"/>
            <a:headEnd/>
            <a:tailEnd/>
          </a:ln>
          <a:effectLst/>
        </p:spPr>
        <p:txBody>
          <a:bodyPr wrap="none" anchor="ctr"/>
          <a:lstStyle/>
          <a:p>
            <a:r>
              <a:rPr lang="fa-IR" sz="2000">
                <a:latin typeface="Arial" charset="0"/>
                <a:cs typeface="B Homa" pitchFamily="2" charset="-78"/>
              </a:rPr>
              <a:t>آهنگ هوا براي </a:t>
            </a:r>
          </a:p>
          <a:p>
            <a:r>
              <a:rPr lang="fa-IR" sz="2000">
                <a:latin typeface="Arial" charset="0"/>
                <a:cs typeface="B Homa" pitchFamily="2" charset="-78"/>
              </a:rPr>
              <a:t>رديف جي </a:t>
            </a:r>
          </a:p>
          <a:p>
            <a:r>
              <a:rPr lang="fa-IR" sz="2000">
                <a:latin typeface="Arial" charset="0"/>
                <a:cs typeface="B Homa" pitchFamily="2" charset="-78"/>
              </a:rPr>
              <a:t>از باخ</a:t>
            </a:r>
            <a:endParaRPr lang="en-US" sz="2000">
              <a:latin typeface="Arial" charset="0"/>
              <a:cs typeface="B Homa" pitchFamily="2" charset="-78"/>
            </a:endParaRPr>
          </a:p>
        </p:txBody>
      </p:sp>
      <p:sp>
        <p:nvSpPr>
          <p:cNvPr id="48136" name="Rectangle 8"/>
          <p:cNvSpPr>
            <a:spLocks noChangeArrowheads="1"/>
          </p:cNvSpPr>
          <p:nvPr/>
        </p:nvSpPr>
        <p:spPr bwMode="auto">
          <a:xfrm>
            <a:off x="7956550" y="1628775"/>
            <a:ext cx="1042988" cy="647700"/>
          </a:xfrm>
          <a:prstGeom prst="rect">
            <a:avLst/>
          </a:prstGeom>
          <a:noFill/>
          <a:ln w="9525">
            <a:noFill/>
            <a:miter lim="800000"/>
            <a:headEnd/>
            <a:tailEnd/>
          </a:ln>
          <a:effectLst/>
        </p:spPr>
        <p:txBody>
          <a:bodyPr wrap="none" anchor="ctr"/>
          <a:lstStyle/>
          <a:p>
            <a:r>
              <a:rPr lang="fa-IR" sz="2000">
                <a:latin typeface="Arial" charset="0"/>
                <a:cs typeface="B Homa" pitchFamily="2" charset="-78"/>
              </a:rPr>
              <a:t>موسيقي از </a:t>
            </a:r>
          </a:p>
          <a:p>
            <a:r>
              <a:rPr lang="fa-IR" sz="2000">
                <a:latin typeface="Arial" charset="0"/>
                <a:cs typeface="B Homa" pitchFamily="2" charset="-78"/>
              </a:rPr>
              <a:t>موزارت</a:t>
            </a:r>
            <a:endParaRPr lang="en-US" sz="2000">
              <a:latin typeface="Arial" charset="0"/>
              <a:cs typeface="B Homa" pitchFamily="2" charset="-78"/>
            </a:endParaRPr>
          </a:p>
        </p:txBody>
      </p:sp>
      <p:pic>
        <p:nvPicPr>
          <p:cNvPr id="48139" name="Picture 11" descr="Masaru_Emoto_hado_water_foto_No_12_small">
            <a:hlinkClick r:id="rId4"/>
          </p:cNvPr>
          <p:cNvPicPr>
            <a:picLocks noChangeAspect="1" noChangeArrowheads="1"/>
          </p:cNvPicPr>
          <p:nvPr/>
        </p:nvPicPr>
        <p:blipFill>
          <a:blip r:embed="rId5"/>
          <a:srcRect/>
          <a:stretch>
            <a:fillRect/>
          </a:stretch>
        </p:blipFill>
        <p:spPr bwMode="auto">
          <a:xfrm>
            <a:off x="2916238" y="3644900"/>
            <a:ext cx="2854325" cy="2763838"/>
          </a:xfrm>
          <a:prstGeom prst="rect">
            <a:avLst/>
          </a:prstGeom>
          <a:noFill/>
        </p:spPr>
      </p:pic>
      <p:sp>
        <p:nvSpPr>
          <p:cNvPr id="48140" name="Rectangle 12"/>
          <p:cNvSpPr>
            <a:spLocks noChangeArrowheads="1"/>
          </p:cNvSpPr>
          <p:nvPr/>
        </p:nvSpPr>
        <p:spPr bwMode="auto">
          <a:xfrm>
            <a:off x="6516688" y="4652963"/>
            <a:ext cx="971550" cy="1728787"/>
          </a:xfrm>
          <a:prstGeom prst="rect">
            <a:avLst/>
          </a:prstGeom>
          <a:noFill/>
          <a:ln w="9525">
            <a:noFill/>
            <a:miter lim="800000"/>
            <a:headEnd/>
            <a:tailEnd/>
          </a:ln>
          <a:effectLst/>
        </p:spPr>
        <p:txBody>
          <a:bodyPr wrap="none" anchor="ctr"/>
          <a:lstStyle/>
          <a:p>
            <a:r>
              <a:rPr lang="fa-IR" sz="2000">
                <a:latin typeface="Arial" charset="0"/>
                <a:cs typeface="B Homa" pitchFamily="2" charset="-78"/>
              </a:rPr>
              <a:t>آهنگي از</a:t>
            </a:r>
          </a:p>
          <a:p>
            <a:r>
              <a:rPr lang="fa-IR" sz="2000">
                <a:latin typeface="Arial" charset="0"/>
                <a:cs typeface="B Homa" pitchFamily="2" charset="-78"/>
              </a:rPr>
              <a:t> شوپن</a:t>
            </a:r>
            <a:endParaRPr lang="en-US" sz="2000">
              <a:latin typeface="Arial"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checkerboard(across)">
                                      <p:cBhvr>
                                        <p:cTn id="7" dur="500"/>
                                        <p:tgtEl>
                                          <p:spTgt spid="4813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checkerboard(across)">
                                      <p:cBhvr>
                                        <p:cTn id="11" dur="500"/>
                                        <p:tgtEl>
                                          <p:spTgt spid="48134"/>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8139"/>
                                        </p:tgtEl>
                                        <p:attrNameLst>
                                          <p:attrName>style.visibility</p:attrName>
                                        </p:attrNameLst>
                                      </p:cBhvr>
                                      <p:to>
                                        <p:strVal val="visible"/>
                                      </p:to>
                                    </p:set>
                                    <p:animEffect transition="in" filter="checkerboard(across)">
                                      <p:cBhvr>
                                        <p:cTn id="15" dur="500"/>
                                        <p:tgtEl>
                                          <p:spTgt spid="48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a:xfrm>
            <a:off x="4787900" y="476250"/>
            <a:ext cx="3898900" cy="5891213"/>
          </a:xfrm>
        </p:spPr>
        <p:txBody>
          <a:bodyPr/>
          <a:lstStyle/>
          <a:p>
            <a:r>
              <a:rPr lang="ar-SA" sz="2400">
                <a:cs typeface="B Homa" pitchFamily="2" charset="-78"/>
              </a:rPr>
              <a:t>محقق ژاپني با انتشار يافته‌هاي تحقيقات خود مدعي شد كه مولكول‌هاي آب نسبت به مفاهيم انساني تأثيرپذيرند.</a:t>
            </a:r>
            <a:r>
              <a:rPr lang="en-US" sz="2400">
                <a:cs typeface="B Homa" pitchFamily="2" charset="-78"/>
              </a:rPr>
              <a:t/>
            </a:r>
            <a:br>
              <a:rPr lang="en-US" sz="2400">
                <a:cs typeface="B Homa" pitchFamily="2" charset="-78"/>
              </a:rPr>
            </a:br>
            <a:r>
              <a:rPr lang="ar-SA" sz="2400">
                <a:cs typeface="B Homa" pitchFamily="2" charset="-78"/>
              </a:rPr>
              <a:t>نظريه اين محقق ژاپني كه تاكنون از سوي مؤسسات علمي فيزيكي و زيست‌شناسي مورد تأييد قرار گرفته است، مبتني بر بررسي نمونه‌هاي فراواني از كريستال‌هاي منجمدشده آب و مقايسه آن با يكديگر است.</a:t>
            </a:r>
            <a:r>
              <a:rPr lang="en-US" sz="2400">
                <a:cs typeface="B Homa" pitchFamily="2" charset="-78"/>
              </a:rPr>
              <a:t/>
            </a:r>
            <a:br>
              <a:rPr lang="en-US" sz="2400">
                <a:cs typeface="B Homa" pitchFamily="2" charset="-78"/>
              </a:rPr>
            </a:br>
            <a:r>
              <a:rPr lang="en-US"/>
              <a:t>  </a:t>
            </a:r>
          </a:p>
        </p:txBody>
      </p:sp>
      <p:pic>
        <p:nvPicPr>
          <p:cNvPr id="2053" name="Picture 5" descr="000"/>
          <p:cNvPicPr>
            <a:picLocks noChangeAspect="1" noChangeArrowheads="1"/>
          </p:cNvPicPr>
          <p:nvPr>
            <p:ph idx="1"/>
          </p:nvPr>
        </p:nvPicPr>
        <p:blipFill>
          <a:blip r:embed="rId2"/>
          <a:srcRect/>
          <a:stretch>
            <a:fillRect/>
          </a:stretch>
        </p:blipFill>
        <p:spPr>
          <a:xfrm>
            <a:off x="179388" y="260350"/>
            <a:ext cx="3455987" cy="5749925"/>
          </a:xfrm>
          <a:noFill/>
          <a:ln/>
        </p:spPr>
      </p:pic>
      <p:sp>
        <p:nvSpPr>
          <p:cNvPr id="2056" name="Rectangle 8"/>
          <p:cNvSpPr>
            <a:spLocks noChangeArrowheads="1"/>
          </p:cNvSpPr>
          <p:nvPr/>
        </p:nvSpPr>
        <p:spPr bwMode="auto">
          <a:xfrm>
            <a:off x="5867400" y="333375"/>
            <a:ext cx="2881313" cy="503238"/>
          </a:xfrm>
          <a:prstGeom prst="rect">
            <a:avLst/>
          </a:prstGeom>
          <a:noFill/>
          <a:ln w="9525">
            <a:noFill/>
            <a:miter lim="800000"/>
            <a:headEnd/>
            <a:tailEnd/>
          </a:ln>
          <a:effectLst/>
        </p:spPr>
        <p:txBody>
          <a:bodyPr wrap="none" anchor="ctr"/>
          <a:lstStyle/>
          <a:p>
            <a:r>
              <a:rPr lang="fa-IR" sz="2400">
                <a:latin typeface="Arial" charset="0"/>
                <a:cs typeface="B Farnaz" pitchFamily="2" charset="-78"/>
              </a:rPr>
              <a:t>دكتر ماسارو ايموتو</a:t>
            </a:r>
            <a:endParaRPr lang="en-US" sz="2400">
              <a:latin typeface="Arial" charset="0"/>
              <a:cs typeface="B Farnaz" pitchFamily="2" charset="-78"/>
            </a:endParaRPr>
          </a:p>
        </p:txBody>
      </p:sp>
      <p:sp>
        <p:nvSpPr>
          <p:cNvPr id="2057" name="Rectangle 9"/>
          <p:cNvSpPr>
            <a:spLocks noChangeArrowheads="1"/>
          </p:cNvSpPr>
          <p:nvPr/>
        </p:nvSpPr>
        <p:spPr bwMode="auto">
          <a:xfrm>
            <a:off x="539750" y="6165850"/>
            <a:ext cx="2735263" cy="358775"/>
          </a:xfrm>
          <a:prstGeom prst="rect">
            <a:avLst/>
          </a:prstGeom>
          <a:noFill/>
          <a:ln w="9525">
            <a:noFill/>
            <a:miter lim="800000"/>
            <a:headEnd/>
            <a:tailEnd/>
          </a:ln>
          <a:effectLst/>
        </p:spPr>
        <p:txBody>
          <a:bodyPr wrap="none" anchor="ctr"/>
          <a:lstStyle/>
          <a:p>
            <a:r>
              <a:rPr lang="en-US" sz="2400">
                <a:cs typeface="AngsanaUPC" pitchFamily="18" charset="-34"/>
              </a:rPr>
              <a:t>Masaru imoto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linds(horizontal)">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Masaru%20Emoto%20Bach%20Goldberg%20Variations"/>
          <p:cNvPicPr>
            <a:picLocks noChangeAspect="1" noChangeArrowheads="1"/>
          </p:cNvPicPr>
          <p:nvPr/>
        </p:nvPicPr>
        <p:blipFill>
          <a:blip r:embed="rId2"/>
          <a:srcRect/>
          <a:stretch>
            <a:fillRect/>
          </a:stretch>
        </p:blipFill>
        <p:spPr bwMode="auto">
          <a:xfrm>
            <a:off x="323850" y="404813"/>
            <a:ext cx="3743325" cy="3622675"/>
          </a:xfrm>
          <a:prstGeom prst="rect">
            <a:avLst/>
          </a:prstGeom>
          <a:noFill/>
        </p:spPr>
      </p:pic>
      <p:sp>
        <p:nvSpPr>
          <p:cNvPr id="93189" name="Rectangle 5"/>
          <p:cNvSpPr>
            <a:spLocks noChangeArrowheads="1"/>
          </p:cNvSpPr>
          <p:nvPr/>
        </p:nvSpPr>
        <p:spPr bwMode="auto">
          <a:xfrm>
            <a:off x="1116013" y="4868863"/>
            <a:ext cx="2232025" cy="647700"/>
          </a:xfrm>
          <a:prstGeom prst="rect">
            <a:avLst/>
          </a:prstGeom>
          <a:noFill/>
          <a:ln w="9525" algn="ctr">
            <a:noFill/>
            <a:miter lim="800000"/>
            <a:headEnd/>
            <a:tailEnd/>
          </a:ln>
          <a:effectLst/>
        </p:spPr>
        <p:txBody>
          <a:bodyPr wrap="none" anchor="ctr"/>
          <a:lstStyle/>
          <a:p>
            <a:r>
              <a:rPr lang="fa-IR" sz="2400">
                <a:cs typeface="B Homa" pitchFamily="2" charset="-78"/>
              </a:rPr>
              <a:t>آهنگ                       </a:t>
            </a:r>
          </a:p>
          <a:p>
            <a:r>
              <a:rPr lang="fa-IR" sz="2400">
                <a:cs typeface="B Homa" pitchFamily="2" charset="-78"/>
              </a:rPr>
              <a:t>باخ</a:t>
            </a:r>
            <a:endParaRPr lang="en-US" sz="2400">
              <a:cs typeface="B Homa" pitchFamily="2" charset="-78"/>
            </a:endParaRPr>
          </a:p>
        </p:txBody>
      </p:sp>
      <p:sp>
        <p:nvSpPr>
          <p:cNvPr id="93190" name="Rectangle 6"/>
          <p:cNvSpPr>
            <a:spLocks noChangeArrowheads="1"/>
          </p:cNvSpPr>
          <p:nvPr/>
        </p:nvSpPr>
        <p:spPr bwMode="auto">
          <a:xfrm>
            <a:off x="6156325" y="4724400"/>
            <a:ext cx="1584325" cy="503238"/>
          </a:xfrm>
          <a:prstGeom prst="rect">
            <a:avLst/>
          </a:prstGeom>
          <a:noFill/>
          <a:ln w="9525">
            <a:noFill/>
            <a:miter lim="800000"/>
            <a:headEnd/>
            <a:tailEnd/>
          </a:ln>
          <a:effectLst/>
        </p:spPr>
        <p:txBody>
          <a:bodyPr wrap="none" anchor="ctr"/>
          <a:lstStyle/>
          <a:p>
            <a:r>
              <a:rPr lang="fa-IR" sz="2000">
                <a:latin typeface="Arial" charset="0"/>
                <a:cs typeface="B Homa" pitchFamily="2" charset="-78"/>
              </a:rPr>
              <a:t>رقص سنتي ژاپني </a:t>
            </a:r>
          </a:p>
          <a:p>
            <a:endParaRPr lang="fa-IR" sz="2000">
              <a:latin typeface="Arial" charset="0"/>
              <a:cs typeface="B Homa" pitchFamily="2" charset="-78"/>
            </a:endParaRPr>
          </a:p>
          <a:p>
            <a:r>
              <a:rPr lang="fa-IR" sz="2000">
                <a:latin typeface="Arial" charset="0"/>
                <a:cs typeface="B Homa" pitchFamily="2" charset="-78"/>
              </a:rPr>
              <a:t>(كاواچي )</a:t>
            </a:r>
            <a:endParaRPr lang="en-US" sz="2000">
              <a:latin typeface="Arial" charset="0"/>
              <a:cs typeface="B Homa" pitchFamily="2" charset="-78"/>
            </a:endParaRPr>
          </a:p>
        </p:txBody>
      </p:sp>
      <p:pic>
        <p:nvPicPr>
          <p:cNvPr id="93192" name="Picture 8" descr="0018"/>
          <p:cNvPicPr>
            <a:picLocks noChangeAspect="1" noChangeArrowheads="1"/>
          </p:cNvPicPr>
          <p:nvPr/>
        </p:nvPicPr>
        <p:blipFill>
          <a:blip r:embed="rId3"/>
          <a:srcRect/>
          <a:stretch>
            <a:fillRect/>
          </a:stretch>
        </p:blipFill>
        <p:spPr bwMode="auto">
          <a:xfrm>
            <a:off x="4787900" y="404813"/>
            <a:ext cx="3744913" cy="3668712"/>
          </a:xfrm>
          <a:prstGeom prst="rect">
            <a:avLst/>
          </a:prstGeom>
          <a:noFill/>
        </p:spPr>
      </p:pic>
      <p:sp>
        <p:nvSpPr>
          <p:cNvPr id="93193" name="Rectangle 9"/>
          <p:cNvSpPr>
            <a:spLocks noChangeArrowheads="1"/>
          </p:cNvSpPr>
          <p:nvPr/>
        </p:nvSpPr>
        <p:spPr bwMode="auto">
          <a:xfrm>
            <a:off x="468313" y="4797425"/>
            <a:ext cx="2257425" cy="396875"/>
          </a:xfrm>
          <a:prstGeom prst="rect">
            <a:avLst/>
          </a:prstGeom>
          <a:noFill/>
          <a:ln w="9525" algn="ctr">
            <a:noFill/>
            <a:miter lim="800000"/>
            <a:headEnd/>
            <a:tailEnd/>
          </a:ln>
          <a:effectLst/>
        </p:spPr>
        <p:txBody>
          <a:bodyPr wrap="none">
            <a:spAutoFit/>
          </a:bodyPr>
          <a:lstStyle/>
          <a:p>
            <a:r>
              <a:rPr lang="en-US" sz="2000" b="1"/>
              <a:t>Goldberg Variations"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93192"/>
                                        </p:tgtEl>
                                        <p:attrNameLst>
                                          <p:attrName>style.visibility</p:attrName>
                                        </p:attrNameLst>
                                      </p:cBhvr>
                                      <p:to>
                                        <p:strVal val="visible"/>
                                      </p:to>
                                    </p:set>
                                    <p:anim calcmode="lin" valueType="num">
                                      <p:cBhvr>
                                        <p:cTn id="7" dur="1000" fill="hold"/>
                                        <p:tgtEl>
                                          <p:spTgt spid="93192"/>
                                        </p:tgtEl>
                                        <p:attrNameLst>
                                          <p:attrName>ppt_x</p:attrName>
                                        </p:attrNameLst>
                                      </p:cBhvr>
                                      <p:tavLst>
                                        <p:tav tm="0">
                                          <p:val>
                                            <p:strVal val="#ppt_x-.2"/>
                                          </p:val>
                                        </p:tav>
                                        <p:tav tm="100000">
                                          <p:val>
                                            <p:strVal val="#ppt_x"/>
                                          </p:val>
                                        </p:tav>
                                      </p:tavLst>
                                    </p:anim>
                                    <p:anim calcmode="lin" valueType="num">
                                      <p:cBhvr>
                                        <p:cTn id="8" dur="1000" fill="hold"/>
                                        <p:tgtEl>
                                          <p:spTgt spid="93192"/>
                                        </p:tgtEl>
                                        <p:attrNameLst>
                                          <p:attrName>ppt_y</p:attrName>
                                        </p:attrNameLst>
                                      </p:cBhvr>
                                      <p:tavLst>
                                        <p:tav tm="0">
                                          <p:val>
                                            <p:strVal val="#ppt_y"/>
                                          </p:val>
                                        </p:tav>
                                        <p:tav tm="100000">
                                          <p:val>
                                            <p:strVal val="#ppt_y"/>
                                          </p:val>
                                        </p:tav>
                                      </p:tavLst>
                                    </p:anim>
                                    <p:animEffect transition="in" filter="wipe(right)" prLst="gradientSize: 0.1">
                                      <p:cBhvr>
                                        <p:cTn id="9" dur="1000"/>
                                        <p:tgtEl>
                                          <p:spTgt spid="93192"/>
                                        </p:tgtEl>
                                      </p:cBhvr>
                                    </p:animEffect>
                                  </p:childTnLst>
                                </p:cTn>
                              </p:par>
                              <p:par>
                                <p:cTn id="10" presetID="29" presetClass="entr" presetSubtype="0" fill="hold" nodeType="withEffect">
                                  <p:stCondLst>
                                    <p:cond delay="0"/>
                                  </p:stCondLst>
                                  <p:childTnLst>
                                    <p:set>
                                      <p:cBhvr>
                                        <p:cTn id="11" dur="1" fill="hold">
                                          <p:stCondLst>
                                            <p:cond delay="0"/>
                                          </p:stCondLst>
                                        </p:cTn>
                                        <p:tgtEl>
                                          <p:spTgt spid="93188"/>
                                        </p:tgtEl>
                                        <p:attrNameLst>
                                          <p:attrName>style.visibility</p:attrName>
                                        </p:attrNameLst>
                                      </p:cBhvr>
                                      <p:to>
                                        <p:strVal val="visible"/>
                                      </p:to>
                                    </p:set>
                                    <p:anim calcmode="lin" valueType="num">
                                      <p:cBhvr>
                                        <p:cTn id="12" dur="1000" fill="hold"/>
                                        <p:tgtEl>
                                          <p:spTgt spid="93188"/>
                                        </p:tgtEl>
                                        <p:attrNameLst>
                                          <p:attrName>ppt_x</p:attrName>
                                        </p:attrNameLst>
                                      </p:cBhvr>
                                      <p:tavLst>
                                        <p:tav tm="0">
                                          <p:val>
                                            <p:strVal val="#ppt_x-.2"/>
                                          </p:val>
                                        </p:tav>
                                        <p:tav tm="100000">
                                          <p:val>
                                            <p:strVal val="#ppt_x"/>
                                          </p:val>
                                        </p:tav>
                                      </p:tavLst>
                                    </p:anim>
                                    <p:anim calcmode="lin" valueType="num">
                                      <p:cBhvr>
                                        <p:cTn id="13" dur="1000" fill="hold"/>
                                        <p:tgtEl>
                                          <p:spTgt spid="9318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9" name="Picture 5" descr="Masaru_Emoto_hado_water_foto_No_13_small"/>
          <p:cNvPicPr>
            <a:picLocks noChangeAspect="1" noChangeArrowheads="1"/>
          </p:cNvPicPr>
          <p:nvPr/>
        </p:nvPicPr>
        <p:blipFill>
          <a:blip r:embed="rId2"/>
          <a:srcRect/>
          <a:stretch>
            <a:fillRect/>
          </a:stretch>
        </p:blipFill>
        <p:spPr bwMode="auto">
          <a:xfrm>
            <a:off x="323850" y="765175"/>
            <a:ext cx="4248150" cy="4076700"/>
          </a:xfrm>
          <a:prstGeom prst="rect">
            <a:avLst/>
          </a:prstGeom>
          <a:noFill/>
          <a:ln w="9525">
            <a:noFill/>
            <a:miter lim="800000"/>
            <a:headEnd/>
            <a:tailEnd/>
          </a:ln>
          <a:effectLst/>
        </p:spPr>
      </p:pic>
      <p:sp>
        <p:nvSpPr>
          <p:cNvPr id="103430" name="Rectangle 6"/>
          <p:cNvSpPr>
            <a:spLocks noChangeArrowheads="1"/>
          </p:cNvSpPr>
          <p:nvPr/>
        </p:nvSpPr>
        <p:spPr bwMode="auto">
          <a:xfrm>
            <a:off x="5148263" y="2133600"/>
            <a:ext cx="3563937" cy="1552575"/>
          </a:xfrm>
          <a:prstGeom prst="rect">
            <a:avLst/>
          </a:prstGeom>
          <a:noFill/>
          <a:ln w="9525" algn="ctr">
            <a:noFill/>
            <a:miter lim="800000"/>
            <a:headEnd/>
            <a:tailEnd/>
          </a:ln>
          <a:effectLst/>
        </p:spPr>
        <p:txBody>
          <a:bodyPr>
            <a:spAutoFit/>
          </a:bodyPr>
          <a:lstStyle/>
          <a:p>
            <a:r>
              <a:rPr lang="fa-IR" sz="2400" b="1">
                <a:cs typeface="B Homa" pitchFamily="2" charset="-78"/>
              </a:rPr>
              <a:t>بلور آبي كه در معرض موسيقي شفابخش</a:t>
            </a:r>
          </a:p>
          <a:p>
            <a:r>
              <a:rPr lang="en-US" sz="2400" b="1">
                <a:cs typeface="B Homa" pitchFamily="2" charset="-78"/>
              </a:rPr>
              <a:t>"Hado"</a:t>
            </a:r>
            <a:endParaRPr lang="fa-IR" sz="2400" b="1">
              <a:cs typeface="B Homa" pitchFamily="2" charset="-78"/>
            </a:endParaRPr>
          </a:p>
          <a:p>
            <a:r>
              <a:rPr lang="fa-IR" sz="2400" b="1">
                <a:cs typeface="B Homa" pitchFamily="2" charset="-78"/>
              </a:rPr>
              <a:t>قرار گرفته است.</a:t>
            </a:r>
            <a:endParaRPr lang="en-US" sz="2400" b="1">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randombar(horizontal)">
                                      <p:cBhvr>
                                        <p:cTn id="7" dur="500"/>
                                        <p:tgtEl>
                                          <p:spTgt spid="10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6"/>
          <p:cNvSpPr>
            <a:spLocks noGrp="1" noChangeArrowheads="1"/>
          </p:cNvSpPr>
          <p:nvPr>
            <p:ph type="title"/>
          </p:nvPr>
        </p:nvSpPr>
        <p:spPr>
          <a:xfrm>
            <a:off x="4067175" y="274638"/>
            <a:ext cx="4619625" cy="5314950"/>
          </a:xfrm>
        </p:spPr>
        <p:txBody>
          <a:bodyPr/>
          <a:lstStyle/>
          <a:p>
            <a:r>
              <a:rPr lang="fa-IR" sz="2000">
                <a:cs typeface="B Homa" pitchFamily="2" charset="-78"/>
              </a:rPr>
              <a:t>آب نه تنها از رفتار وافكار ما تاثير مي پذيرد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بلكه نسبت به نوشته هانيز واكنش نشان مي </a:t>
            </a:r>
            <a:br>
              <a:rPr lang="fa-IR" sz="2000">
                <a:cs typeface="B Homa" pitchFamily="2" charset="-78"/>
              </a:rPr>
            </a:br>
            <a:r>
              <a:rPr lang="fa-IR" sz="2000">
                <a:cs typeface="B Homa" pitchFamily="2" charset="-78"/>
              </a:rPr>
              <a:t>دهد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ايموتو با چسباندن برچسب هايي روي بطري ها ي</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 آب واكنش آب را بررسي مي كرد</a:t>
            </a:r>
            <a:endParaRPr lang="en-US" sz="2000">
              <a:cs typeface="B Homa" pitchFamily="2" charset="-78"/>
            </a:endParaRPr>
          </a:p>
        </p:txBody>
      </p:sp>
      <p:pic>
        <p:nvPicPr>
          <p:cNvPr id="49157" name="Picture 5" descr="آدولف هيتلر"/>
          <p:cNvPicPr>
            <a:picLocks noChangeAspect="1" noChangeArrowheads="1"/>
          </p:cNvPicPr>
          <p:nvPr>
            <p:ph idx="1"/>
          </p:nvPr>
        </p:nvPicPr>
        <p:blipFill>
          <a:blip r:embed="rId2"/>
          <a:srcRect/>
          <a:stretch>
            <a:fillRect/>
          </a:stretch>
        </p:blipFill>
        <p:spPr>
          <a:xfrm>
            <a:off x="323850" y="836613"/>
            <a:ext cx="3311525" cy="4321175"/>
          </a:xfrm>
          <a:noFill/>
          <a:ln/>
        </p:spPr>
      </p:pic>
      <p:sp>
        <p:nvSpPr>
          <p:cNvPr id="49160" name="Rectangle 8"/>
          <p:cNvSpPr>
            <a:spLocks noChangeArrowheads="1"/>
          </p:cNvSpPr>
          <p:nvPr/>
        </p:nvSpPr>
        <p:spPr bwMode="auto">
          <a:xfrm>
            <a:off x="827088" y="5157788"/>
            <a:ext cx="2160587" cy="1123950"/>
          </a:xfrm>
          <a:prstGeom prst="rect">
            <a:avLst/>
          </a:prstGeom>
          <a:noFill/>
          <a:ln w="9525">
            <a:noFill/>
            <a:miter lim="800000"/>
            <a:headEnd/>
            <a:tailEnd/>
          </a:ln>
          <a:effectLst/>
        </p:spPr>
        <p:txBody>
          <a:bodyPr wrap="none" anchor="ctr"/>
          <a:lstStyle/>
          <a:p>
            <a:r>
              <a:rPr lang="fa-IR" sz="2000">
                <a:latin typeface="Arial" charset="0"/>
                <a:cs typeface="B Homa" pitchFamily="2" charset="-78"/>
              </a:rPr>
              <a:t>روي بطري نوشت آدولف هيتلر</a:t>
            </a:r>
            <a:endParaRPr lang="en-US" sz="2000">
              <a:latin typeface="Arial"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p:cTn id="7" dur="500" fill="hold"/>
                                        <p:tgtEl>
                                          <p:spTgt spid="49157"/>
                                        </p:tgtEl>
                                        <p:attrNameLst>
                                          <p:attrName>ppt_w</p:attrName>
                                        </p:attrNameLst>
                                      </p:cBhvr>
                                      <p:tavLst>
                                        <p:tav tm="0">
                                          <p:val>
                                            <p:fltVal val="0"/>
                                          </p:val>
                                        </p:tav>
                                        <p:tav tm="100000">
                                          <p:val>
                                            <p:strVal val="#ppt_w"/>
                                          </p:val>
                                        </p:tav>
                                      </p:tavLst>
                                    </p:anim>
                                    <p:anim calcmode="lin" valueType="num">
                                      <p:cBhvr>
                                        <p:cTn id="8" dur="500" fill="hold"/>
                                        <p:tgtEl>
                                          <p:spTgt spid="49157"/>
                                        </p:tgtEl>
                                        <p:attrNameLst>
                                          <p:attrName>ppt_h</p:attrName>
                                        </p:attrNameLst>
                                      </p:cBhvr>
                                      <p:tavLst>
                                        <p:tav tm="0">
                                          <p:val>
                                            <p:fltVal val="0"/>
                                          </p:val>
                                        </p:tav>
                                        <p:tav tm="100000">
                                          <p:val>
                                            <p:strVal val="#ppt_h"/>
                                          </p:val>
                                        </p:tav>
                                      </p:tavLst>
                                    </p:anim>
                                    <p:anim calcmode="lin" valueType="num">
                                      <p:cBhvr>
                                        <p:cTn id="9" dur="500" fill="hold"/>
                                        <p:tgtEl>
                                          <p:spTgt spid="49157"/>
                                        </p:tgtEl>
                                        <p:attrNameLst>
                                          <p:attrName>style.rotation</p:attrName>
                                        </p:attrNameLst>
                                      </p:cBhvr>
                                      <p:tavLst>
                                        <p:tav tm="0">
                                          <p:val>
                                            <p:fltVal val="360"/>
                                          </p:val>
                                        </p:tav>
                                        <p:tav tm="100000">
                                          <p:val>
                                            <p:fltVal val="0"/>
                                          </p:val>
                                        </p:tav>
                                      </p:tavLst>
                                    </p:anim>
                                    <p:animEffect transition="in" filter="fade">
                                      <p:cBhvr>
                                        <p:cTn id="10"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0020"/>
          <p:cNvPicPr>
            <a:picLocks noChangeAspect="1" noChangeArrowheads="1"/>
          </p:cNvPicPr>
          <p:nvPr/>
        </p:nvPicPr>
        <p:blipFill>
          <a:blip r:embed="rId2"/>
          <a:srcRect/>
          <a:stretch>
            <a:fillRect/>
          </a:stretch>
        </p:blipFill>
        <p:spPr bwMode="auto">
          <a:xfrm>
            <a:off x="323850" y="404813"/>
            <a:ext cx="3810000" cy="3800475"/>
          </a:xfrm>
          <a:prstGeom prst="rect">
            <a:avLst/>
          </a:prstGeom>
          <a:noFill/>
        </p:spPr>
      </p:pic>
      <p:sp>
        <p:nvSpPr>
          <p:cNvPr id="55301" name="Rectangle 5"/>
          <p:cNvSpPr>
            <a:spLocks noChangeArrowheads="1"/>
          </p:cNvSpPr>
          <p:nvPr/>
        </p:nvSpPr>
        <p:spPr bwMode="auto">
          <a:xfrm>
            <a:off x="1042988" y="4437063"/>
            <a:ext cx="1727200" cy="360362"/>
          </a:xfrm>
          <a:prstGeom prst="rect">
            <a:avLst/>
          </a:prstGeom>
          <a:noFill/>
          <a:ln w="9525">
            <a:noFill/>
            <a:miter lim="800000"/>
            <a:headEnd/>
            <a:tailEnd/>
          </a:ln>
          <a:effectLst/>
        </p:spPr>
        <p:txBody>
          <a:bodyPr wrap="none" anchor="ctr"/>
          <a:lstStyle/>
          <a:p>
            <a:r>
              <a:rPr lang="fa-IR" sz="2000">
                <a:latin typeface="AlMutanabi" pitchFamily="2" charset="2"/>
                <a:cs typeface="B Homa" pitchFamily="2" charset="-78"/>
              </a:rPr>
              <a:t>آب با برچسب </a:t>
            </a:r>
            <a:r>
              <a:rPr lang="fa-IR" sz="2000">
                <a:latin typeface="Arial"/>
                <a:cs typeface="B Homa" pitchFamily="2" charset="-78"/>
              </a:rPr>
              <a:t>“مادر</a:t>
            </a:r>
            <a:r>
              <a:rPr lang="fa-IR" sz="2000">
                <a:latin typeface="AlMutanabi" pitchFamily="2" charset="2"/>
                <a:cs typeface="B Homa" pitchFamily="2" charset="-78"/>
              </a:rPr>
              <a:t> “</a:t>
            </a:r>
            <a:endParaRPr lang="en-US" sz="2000">
              <a:latin typeface="AlMutanabi" pitchFamily="2" charset="2"/>
              <a:cs typeface="B Homa" pitchFamily="2" charset="-78"/>
            </a:endParaRPr>
          </a:p>
        </p:txBody>
      </p:sp>
      <p:pic>
        <p:nvPicPr>
          <p:cNvPr id="55302" name="Picture 6" descr="0021"/>
          <p:cNvPicPr>
            <a:picLocks noChangeAspect="1" noChangeArrowheads="1"/>
          </p:cNvPicPr>
          <p:nvPr/>
        </p:nvPicPr>
        <p:blipFill>
          <a:blip r:embed="rId3"/>
          <a:srcRect/>
          <a:stretch>
            <a:fillRect/>
          </a:stretch>
        </p:blipFill>
        <p:spPr bwMode="auto">
          <a:xfrm>
            <a:off x="4932363" y="476250"/>
            <a:ext cx="3246437" cy="3744913"/>
          </a:xfrm>
          <a:prstGeom prst="rect">
            <a:avLst/>
          </a:prstGeom>
          <a:noFill/>
        </p:spPr>
      </p:pic>
      <p:sp>
        <p:nvSpPr>
          <p:cNvPr id="55303" name="Rectangle 7"/>
          <p:cNvSpPr>
            <a:spLocks noChangeArrowheads="1"/>
          </p:cNvSpPr>
          <p:nvPr/>
        </p:nvSpPr>
        <p:spPr bwMode="auto">
          <a:xfrm>
            <a:off x="5867400" y="4581525"/>
            <a:ext cx="1512888" cy="647700"/>
          </a:xfrm>
          <a:prstGeom prst="rect">
            <a:avLst/>
          </a:prstGeom>
          <a:noFill/>
          <a:ln w="9525">
            <a:noFill/>
            <a:miter lim="800000"/>
            <a:headEnd/>
            <a:tailEnd/>
          </a:ln>
          <a:effectLst/>
        </p:spPr>
        <p:txBody>
          <a:bodyPr wrap="none" anchor="ctr"/>
          <a:lstStyle/>
          <a:p>
            <a:r>
              <a:rPr lang="fa-IR" sz="2000">
                <a:latin typeface="Arial" charset="0"/>
                <a:cs typeface="B Homa" pitchFamily="2" charset="-78"/>
              </a:rPr>
              <a:t>برچسب “مادر ترزا”</a:t>
            </a:r>
            <a:endParaRPr lang="en-US" sz="2000">
              <a:latin typeface="Arial"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500" decel="50000" fill="hold">
                                          <p:stCondLst>
                                            <p:cond delay="0"/>
                                          </p:stCondLst>
                                        </p:cTn>
                                        <p:tgtEl>
                                          <p:spTgt spid="5530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530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5300"/>
                                        </p:tgtEl>
                                        <p:attrNameLst>
                                          <p:attrName>ppt_w</p:attrName>
                                        </p:attrNameLst>
                                      </p:cBhvr>
                                      <p:tavLst>
                                        <p:tav tm="0">
                                          <p:val>
                                            <p:strVal val="#ppt_w*.05"/>
                                          </p:val>
                                        </p:tav>
                                        <p:tav tm="100000">
                                          <p:val>
                                            <p:strVal val="#ppt_w"/>
                                          </p:val>
                                        </p:tav>
                                      </p:tavLst>
                                    </p:anim>
                                    <p:anim calcmode="lin" valueType="num">
                                      <p:cBhvr>
                                        <p:cTn id="10" dur="1000" fill="hold"/>
                                        <p:tgtEl>
                                          <p:spTgt spid="5530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530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530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530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5300"/>
                                        </p:tgtEl>
                                      </p:cBhvr>
                                    </p:animEffect>
                                  </p:childTnLst>
                                </p:cTn>
                              </p:par>
                            </p:childTnLst>
                          </p:cTn>
                        </p:par>
                        <p:par>
                          <p:cTn id="15" fill="hold">
                            <p:stCondLst>
                              <p:cond delay="1000"/>
                            </p:stCondLst>
                            <p:childTnLst>
                              <p:par>
                                <p:cTn id="16" presetID="30" presetClass="entr" presetSubtype="0" fill="hold" nodeType="afterEffect">
                                  <p:stCondLst>
                                    <p:cond delay="0"/>
                                  </p:stCondLst>
                                  <p:childTnLst>
                                    <p:set>
                                      <p:cBhvr>
                                        <p:cTn id="17" dur="1" fill="hold">
                                          <p:stCondLst>
                                            <p:cond delay="0"/>
                                          </p:stCondLst>
                                        </p:cTn>
                                        <p:tgtEl>
                                          <p:spTgt spid="55302"/>
                                        </p:tgtEl>
                                        <p:attrNameLst>
                                          <p:attrName>style.visibility</p:attrName>
                                        </p:attrNameLst>
                                      </p:cBhvr>
                                      <p:to>
                                        <p:strVal val="visible"/>
                                      </p:to>
                                    </p:set>
                                    <p:animEffect transition="in" filter="fade">
                                      <p:cBhvr>
                                        <p:cTn id="18" dur="800" decel="100000"/>
                                        <p:tgtEl>
                                          <p:spTgt spid="55302"/>
                                        </p:tgtEl>
                                      </p:cBhvr>
                                    </p:animEffect>
                                    <p:anim calcmode="lin" valueType="num">
                                      <p:cBhvr>
                                        <p:cTn id="19" dur="800" decel="100000" fill="hold"/>
                                        <p:tgtEl>
                                          <p:spTgt spid="55302"/>
                                        </p:tgtEl>
                                        <p:attrNameLst>
                                          <p:attrName>style.rotation</p:attrName>
                                        </p:attrNameLst>
                                      </p:cBhvr>
                                      <p:tavLst>
                                        <p:tav tm="0">
                                          <p:val>
                                            <p:fltVal val="-90"/>
                                          </p:val>
                                        </p:tav>
                                        <p:tav tm="100000">
                                          <p:val>
                                            <p:fltVal val="0"/>
                                          </p:val>
                                        </p:tav>
                                      </p:tavLst>
                                    </p:anim>
                                    <p:anim calcmode="lin" valueType="num">
                                      <p:cBhvr>
                                        <p:cTn id="20" dur="800" decel="100000" fill="hold"/>
                                        <p:tgtEl>
                                          <p:spTgt spid="55302"/>
                                        </p:tgtEl>
                                        <p:attrNameLst>
                                          <p:attrName>ppt_x</p:attrName>
                                        </p:attrNameLst>
                                      </p:cBhvr>
                                      <p:tavLst>
                                        <p:tav tm="0">
                                          <p:val>
                                            <p:strVal val="#ppt_x+0.4"/>
                                          </p:val>
                                        </p:tav>
                                        <p:tav tm="100000">
                                          <p:val>
                                            <p:strVal val="#ppt_x-0.05"/>
                                          </p:val>
                                        </p:tav>
                                      </p:tavLst>
                                    </p:anim>
                                    <p:anim calcmode="lin" valueType="num">
                                      <p:cBhvr>
                                        <p:cTn id="21" dur="800" decel="100000" fill="hold"/>
                                        <p:tgtEl>
                                          <p:spTgt spid="55302"/>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55302"/>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553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7" name="Picture 7" descr="0022"/>
          <p:cNvPicPr>
            <a:picLocks noChangeAspect="1" noChangeArrowheads="1"/>
          </p:cNvPicPr>
          <p:nvPr/>
        </p:nvPicPr>
        <p:blipFill>
          <a:blip r:embed="rId2"/>
          <a:srcRect/>
          <a:stretch>
            <a:fillRect/>
          </a:stretch>
        </p:blipFill>
        <p:spPr bwMode="auto">
          <a:xfrm>
            <a:off x="2555875" y="3573463"/>
            <a:ext cx="2663825" cy="2736850"/>
          </a:xfrm>
          <a:prstGeom prst="rect">
            <a:avLst/>
          </a:prstGeom>
          <a:noFill/>
        </p:spPr>
      </p:pic>
      <p:sp>
        <p:nvSpPr>
          <p:cNvPr id="56328" name="Rectangle 8"/>
          <p:cNvSpPr>
            <a:spLocks noChangeArrowheads="1"/>
          </p:cNvSpPr>
          <p:nvPr/>
        </p:nvSpPr>
        <p:spPr bwMode="auto">
          <a:xfrm>
            <a:off x="5292725" y="4724400"/>
            <a:ext cx="1008063" cy="503238"/>
          </a:xfrm>
          <a:prstGeom prst="rect">
            <a:avLst/>
          </a:prstGeom>
          <a:noFill/>
          <a:ln w="9525">
            <a:noFill/>
            <a:miter lim="800000"/>
            <a:headEnd/>
            <a:tailEnd/>
          </a:ln>
          <a:effectLst/>
        </p:spPr>
        <p:txBody>
          <a:bodyPr wrap="none" anchor="ctr"/>
          <a:lstStyle/>
          <a:p>
            <a:r>
              <a:rPr lang="fa-IR" sz="2400">
                <a:latin typeface="Arial" charset="0"/>
                <a:cs typeface="B Homa" pitchFamily="2" charset="-78"/>
              </a:rPr>
              <a:t>روح </a:t>
            </a:r>
            <a:endParaRPr lang="en-US" sz="2400">
              <a:latin typeface="Arial" charset="0"/>
              <a:cs typeface="B Homa" pitchFamily="2" charset="-78"/>
            </a:endParaRPr>
          </a:p>
        </p:txBody>
      </p:sp>
      <p:pic>
        <p:nvPicPr>
          <p:cNvPr id="56331" name="Picture 11" descr="انجام بده 2"/>
          <p:cNvPicPr>
            <a:picLocks noChangeAspect="1" noChangeArrowheads="1"/>
          </p:cNvPicPr>
          <p:nvPr/>
        </p:nvPicPr>
        <p:blipFill>
          <a:blip r:embed="rId3"/>
          <a:srcRect/>
          <a:stretch>
            <a:fillRect/>
          </a:stretch>
        </p:blipFill>
        <p:spPr bwMode="auto">
          <a:xfrm>
            <a:off x="1547813" y="260350"/>
            <a:ext cx="5400675" cy="2941638"/>
          </a:xfrm>
          <a:prstGeom prst="rect">
            <a:avLst/>
          </a:prstGeom>
          <a:noFill/>
        </p:spPr>
      </p:pic>
      <p:sp>
        <p:nvSpPr>
          <p:cNvPr id="56332" name="Rectangle 12"/>
          <p:cNvSpPr>
            <a:spLocks noChangeArrowheads="1"/>
          </p:cNvSpPr>
          <p:nvPr/>
        </p:nvSpPr>
        <p:spPr bwMode="auto">
          <a:xfrm>
            <a:off x="323850" y="1341438"/>
            <a:ext cx="1152525" cy="503237"/>
          </a:xfrm>
          <a:prstGeom prst="rect">
            <a:avLst/>
          </a:prstGeom>
          <a:noFill/>
          <a:ln w="9525">
            <a:noFill/>
            <a:miter lim="800000"/>
            <a:headEnd/>
            <a:tailEnd/>
          </a:ln>
          <a:effectLst/>
        </p:spPr>
        <p:txBody>
          <a:bodyPr wrap="none" anchor="ctr"/>
          <a:lstStyle/>
          <a:p>
            <a:r>
              <a:rPr lang="fa-IR" sz="2000">
                <a:latin typeface="Arial" charset="0"/>
                <a:cs typeface="B Homa" pitchFamily="2" charset="-78"/>
              </a:rPr>
              <a:t>فرشته</a:t>
            </a:r>
            <a:endParaRPr lang="en-US" sz="2000">
              <a:latin typeface="Arial" charset="0"/>
              <a:cs typeface="B Homa" pitchFamily="2" charset="-78"/>
            </a:endParaRPr>
          </a:p>
        </p:txBody>
      </p:sp>
      <p:sp>
        <p:nvSpPr>
          <p:cNvPr id="56333" name="Rectangle 13"/>
          <p:cNvSpPr>
            <a:spLocks noChangeArrowheads="1"/>
          </p:cNvSpPr>
          <p:nvPr/>
        </p:nvSpPr>
        <p:spPr bwMode="auto">
          <a:xfrm>
            <a:off x="7380288" y="1341438"/>
            <a:ext cx="865187" cy="431800"/>
          </a:xfrm>
          <a:prstGeom prst="rect">
            <a:avLst/>
          </a:prstGeom>
          <a:noFill/>
          <a:ln w="9525">
            <a:noFill/>
            <a:miter lim="800000"/>
            <a:headEnd/>
            <a:tailEnd/>
          </a:ln>
          <a:effectLst/>
        </p:spPr>
        <p:txBody>
          <a:bodyPr wrap="none" anchor="ctr"/>
          <a:lstStyle/>
          <a:p>
            <a:r>
              <a:rPr lang="fa-IR" sz="2000">
                <a:latin typeface="Arial" charset="0"/>
                <a:cs typeface="B Homa" pitchFamily="2" charset="-78"/>
              </a:rPr>
              <a:t>شيطان</a:t>
            </a:r>
            <a:endParaRPr lang="en-US" sz="2000">
              <a:latin typeface="Arial"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6327"/>
                                        </p:tgtEl>
                                        <p:attrNameLst>
                                          <p:attrName>style.visibility</p:attrName>
                                        </p:attrNameLst>
                                      </p:cBhvr>
                                      <p:to>
                                        <p:strVal val="visible"/>
                                      </p:to>
                                    </p:set>
                                    <p:anim calcmode="lin" valueType="num">
                                      <p:cBhvr>
                                        <p:cTn id="7" dur="500" fill="hold"/>
                                        <p:tgtEl>
                                          <p:spTgt spid="56327"/>
                                        </p:tgtEl>
                                        <p:attrNameLst>
                                          <p:attrName>ppt_w</p:attrName>
                                        </p:attrNameLst>
                                      </p:cBhvr>
                                      <p:tavLst>
                                        <p:tav tm="0">
                                          <p:val>
                                            <p:fltVal val="0"/>
                                          </p:val>
                                        </p:tav>
                                        <p:tav tm="100000">
                                          <p:val>
                                            <p:strVal val="#ppt_w"/>
                                          </p:val>
                                        </p:tav>
                                      </p:tavLst>
                                    </p:anim>
                                    <p:anim calcmode="lin" valueType="num">
                                      <p:cBhvr>
                                        <p:cTn id="8" dur="500" fill="hold"/>
                                        <p:tgtEl>
                                          <p:spTgt spid="56327"/>
                                        </p:tgtEl>
                                        <p:attrNameLst>
                                          <p:attrName>ppt_h</p:attrName>
                                        </p:attrNameLst>
                                      </p:cBhvr>
                                      <p:tavLst>
                                        <p:tav tm="0">
                                          <p:val>
                                            <p:strVal val="#ppt_h"/>
                                          </p:val>
                                        </p:tav>
                                        <p:tav tm="100000">
                                          <p:val>
                                            <p:strVal val="#ppt_h"/>
                                          </p:val>
                                        </p:tav>
                                      </p:tavLst>
                                    </p:anim>
                                  </p:childTnLst>
                                </p:cTn>
                              </p:par>
                              <p:par>
                                <p:cTn id="9" presetID="17" presetClass="entr" presetSubtype="4" fill="hold" nodeType="withEffect">
                                  <p:stCondLst>
                                    <p:cond delay="0"/>
                                  </p:stCondLst>
                                  <p:childTnLst>
                                    <p:set>
                                      <p:cBhvr>
                                        <p:cTn id="10" dur="1" fill="hold">
                                          <p:stCondLst>
                                            <p:cond delay="0"/>
                                          </p:stCondLst>
                                        </p:cTn>
                                        <p:tgtEl>
                                          <p:spTgt spid="56331"/>
                                        </p:tgtEl>
                                        <p:attrNameLst>
                                          <p:attrName>style.visibility</p:attrName>
                                        </p:attrNameLst>
                                      </p:cBhvr>
                                      <p:to>
                                        <p:strVal val="visible"/>
                                      </p:to>
                                    </p:set>
                                    <p:anim calcmode="lin" valueType="num">
                                      <p:cBhvr>
                                        <p:cTn id="11" dur="500" fill="hold"/>
                                        <p:tgtEl>
                                          <p:spTgt spid="56331"/>
                                        </p:tgtEl>
                                        <p:attrNameLst>
                                          <p:attrName>ppt_x</p:attrName>
                                        </p:attrNameLst>
                                      </p:cBhvr>
                                      <p:tavLst>
                                        <p:tav tm="0">
                                          <p:val>
                                            <p:strVal val="#ppt_x"/>
                                          </p:val>
                                        </p:tav>
                                        <p:tav tm="100000">
                                          <p:val>
                                            <p:strVal val="#ppt_x"/>
                                          </p:val>
                                        </p:tav>
                                      </p:tavLst>
                                    </p:anim>
                                    <p:anim calcmode="lin" valueType="num">
                                      <p:cBhvr>
                                        <p:cTn id="12" dur="500" fill="hold"/>
                                        <p:tgtEl>
                                          <p:spTgt spid="56331"/>
                                        </p:tgtEl>
                                        <p:attrNameLst>
                                          <p:attrName>ppt_y</p:attrName>
                                        </p:attrNameLst>
                                      </p:cBhvr>
                                      <p:tavLst>
                                        <p:tav tm="0">
                                          <p:val>
                                            <p:strVal val="#ppt_y+#ppt_h/2"/>
                                          </p:val>
                                        </p:tav>
                                        <p:tav tm="100000">
                                          <p:val>
                                            <p:strVal val="#ppt_y"/>
                                          </p:val>
                                        </p:tav>
                                      </p:tavLst>
                                    </p:anim>
                                    <p:anim calcmode="lin" valueType="num">
                                      <p:cBhvr>
                                        <p:cTn id="13" dur="500" fill="hold"/>
                                        <p:tgtEl>
                                          <p:spTgt spid="56331"/>
                                        </p:tgtEl>
                                        <p:attrNameLst>
                                          <p:attrName>ppt_w</p:attrName>
                                        </p:attrNameLst>
                                      </p:cBhvr>
                                      <p:tavLst>
                                        <p:tav tm="0">
                                          <p:val>
                                            <p:strVal val="#ppt_w"/>
                                          </p:val>
                                        </p:tav>
                                        <p:tav tm="100000">
                                          <p:val>
                                            <p:strVal val="#ppt_w"/>
                                          </p:val>
                                        </p:tav>
                                      </p:tavLst>
                                    </p:anim>
                                    <p:anim calcmode="lin" valueType="num">
                                      <p:cBhvr>
                                        <p:cTn id="14" dur="500" fill="hold"/>
                                        <p:tgtEl>
                                          <p:spTgt spid="563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0030"/>
          <p:cNvPicPr>
            <a:picLocks noChangeAspect="1" noChangeArrowheads="1"/>
          </p:cNvPicPr>
          <p:nvPr/>
        </p:nvPicPr>
        <p:blipFill>
          <a:blip r:embed="rId2"/>
          <a:srcRect/>
          <a:stretch>
            <a:fillRect/>
          </a:stretch>
        </p:blipFill>
        <p:spPr bwMode="auto">
          <a:xfrm>
            <a:off x="0" y="0"/>
            <a:ext cx="3203575" cy="2924175"/>
          </a:xfrm>
          <a:prstGeom prst="rect">
            <a:avLst/>
          </a:prstGeom>
          <a:noFill/>
        </p:spPr>
      </p:pic>
      <p:pic>
        <p:nvPicPr>
          <p:cNvPr id="75783" name="Picture 7" descr="gallery_r15_c10">
            <a:hlinkClick r:id="rId3"/>
          </p:cNvPr>
          <p:cNvPicPr>
            <a:picLocks noChangeAspect="1" noChangeArrowheads="1"/>
          </p:cNvPicPr>
          <p:nvPr/>
        </p:nvPicPr>
        <p:blipFill>
          <a:blip r:embed="rId4"/>
          <a:srcRect/>
          <a:stretch>
            <a:fillRect/>
          </a:stretch>
        </p:blipFill>
        <p:spPr bwMode="auto">
          <a:xfrm>
            <a:off x="0" y="3760788"/>
            <a:ext cx="3455988" cy="3097212"/>
          </a:xfrm>
          <a:prstGeom prst="rect">
            <a:avLst/>
          </a:prstGeom>
          <a:noFill/>
        </p:spPr>
      </p:pic>
      <p:pic>
        <p:nvPicPr>
          <p:cNvPr id="75785" name="Picture 9" descr="Happiness">
            <a:hlinkClick r:id="rId5"/>
          </p:cNvPr>
          <p:cNvPicPr>
            <a:picLocks noChangeAspect="1" noChangeArrowheads="1"/>
          </p:cNvPicPr>
          <p:nvPr/>
        </p:nvPicPr>
        <p:blipFill>
          <a:blip r:embed="rId6"/>
          <a:srcRect/>
          <a:stretch>
            <a:fillRect/>
          </a:stretch>
        </p:blipFill>
        <p:spPr bwMode="auto">
          <a:xfrm>
            <a:off x="5724525" y="981075"/>
            <a:ext cx="2840038" cy="4103688"/>
          </a:xfrm>
          <a:prstGeom prst="rect">
            <a:avLst/>
          </a:prstGeom>
          <a:noFill/>
        </p:spPr>
      </p:pic>
      <p:sp>
        <p:nvSpPr>
          <p:cNvPr id="75786" name="Rectangle 10"/>
          <p:cNvSpPr>
            <a:spLocks noChangeArrowheads="1"/>
          </p:cNvSpPr>
          <p:nvPr/>
        </p:nvSpPr>
        <p:spPr bwMode="auto">
          <a:xfrm>
            <a:off x="3348038" y="1268413"/>
            <a:ext cx="1008062" cy="360362"/>
          </a:xfrm>
          <a:prstGeom prst="rect">
            <a:avLst/>
          </a:prstGeom>
          <a:noFill/>
          <a:ln w="9525">
            <a:noFill/>
            <a:miter lim="800000"/>
            <a:headEnd/>
            <a:tailEnd/>
          </a:ln>
          <a:effectLst/>
        </p:spPr>
        <p:txBody>
          <a:bodyPr wrap="none" anchor="ctr"/>
          <a:lstStyle/>
          <a:p>
            <a:r>
              <a:rPr lang="fa-IR" sz="2400">
                <a:latin typeface="Arial" charset="0"/>
                <a:cs typeface="B Homa" pitchFamily="2" charset="-78"/>
              </a:rPr>
              <a:t>سلام</a:t>
            </a:r>
            <a:r>
              <a:rPr lang="fa-IR">
                <a:latin typeface="Arial" charset="0"/>
              </a:rPr>
              <a:t> </a:t>
            </a:r>
            <a:endParaRPr lang="en-US">
              <a:latin typeface="Arial" charset="0"/>
            </a:endParaRPr>
          </a:p>
        </p:txBody>
      </p:sp>
      <p:sp>
        <p:nvSpPr>
          <p:cNvPr id="75787" name="Rectangle 11"/>
          <p:cNvSpPr>
            <a:spLocks noChangeArrowheads="1"/>
          </p:cNvSpPr>
          <p:nvPr/>
        </p:nvSpPr>
        <p:spPr bwMode="auto">
          <a:xfrm>
            <a:off x="3635375" y="5445125"/>
            <a:ext cx="1368425" cy="865188"/>
          </a:xfrm>
          <a:prstGeom prst="rect">
            <a:avLst/>
          </a:prstGeom>
          <a:noFill/>
          <a:ln w="9525">
            <a:noFill/>
            <a:miter lim="800000"/>
            <a:headEnd/>
            <a:tailEnd/>
          </a:ln>
          <a:effectLst/>
        </p:spPr>
        <p:txBody>
          <a:bodyPr wrap="none" anchor="ctr"/>
          <a:lstStyle/>
          <a:p>
            <a:r>
              <a:rPr lang="fa-IR" sz="2400">
                <a:latin typeface="Arial" charset="0"/>
                <a:cs typeface="B Homa" pitchFamily="2" charset="-78"/>
              </a:rPr>
              <a:t>عشق زن وشوهر</a:t>
            </a:r>
            <a:r>
              <a:rPr lang="fa-IR">
                <a:latin typeface="Arial" charset="0"/>
              </a:rPr>
              <a:t> </a:t>
            </a:r>
            <a:endParaRPr lang="en-US">
              <a:latin typeface="Arial" charset="0"/>
            </a:endParaRPr>
          </a:p>
        </p:txBody>
      </p:sp>
      <p:sp>
        <p:nvSpPr>
          <p:cNvPr id="75788" name="Rectangle 12"/>
          <p:cNvSpPr>
            <a:spLocks noChangeArrowheads="1"/>
          </p:cNvSpPr>
          <p:nvPr/>
        </p:nvSpPr>
        <p:spPr bwMode="auto">
          <a:xfrm>
            <a:off x="6804025" y="5300663"/>
            <a:ext cx="1368425" cy="576262"/>
          </a:xfrm>
          <a:prstGeom prst="rect">
            <a:avLst/>
          </a:prstGeom>
          <a:noFill/>
          <a:ln w="9525">
            <a:noFill/>
            <a:miter lim="800000"/>
            <a:headEnd/>
            <a:tailEnd/>
          </a:ln>
          <a:effectLst/>
        </p:spPr>
        <p:txBody>
          <a:bodyPr wrap="none" anchor="ctr"/>
          <a:lstStyle/>
          <a:p>
            <a:r>
              <a:rPr lang="fa-IR" sz="2400">
                <a:latin typeface="Arial" charset="0"/>
                <a:cs typeface="B Homa" pitchFamily="2" charset="-78"/>
              </a:rPr>
              <a:t>شادي </a:t>
            </a:r>
            <a:endParaRPr lang="en-US" sz="2400">
              <a:latin typeface="Arial"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slide(fromBottom)">
                                      <p:cBhvr>
                                        <p:cTn id="7" dur="500"/>
                                        <p:tgtEl>
                                          <p:spTgt spid="7578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5783"/>
                                        </p:tgtEl>
                                        <p:attrNameLst>
                                          <p:attrName>style.visibility</p:attrName>
                                        </p:attrNameLst>
                                      </p:cBhvr>
                                      <p:to>
                                        <p:strVal val="visible"/>
                                      </p:to>
                                    </p:set>
                                    <p:animEffect transition="in" filter="slide(fromBottom)">
                                      <p:cBhvr>
                                        <p:cTn id="11" dur="500"/>
                                        <p:tgtEl>
                                          <p:spTgt spid="75783"/>
                                        </p:tgtEl>
                                      </p:cBhvr>
                                    </p:animEffect>
                                  </p:childTnLst>
                                </p:cTn>
                              </p:par>
                            </p:childTnLst>
                          </p:cTn>
                        </p:par>
                        <p:par>
                          <p:cTn id="12" fill="hold">
                            <p:stCondLst>
                              <p:cond delay="1000"/>
                            </p:stCondLst>
                            <p:childTnLst>
                              <p:par>
                                <p:cTn id="13" presetID="21" presetClass="entr" presetSubtype="4" fill="hold" nodeType="afterEffect">
                                  <p:stCondLst>
                                    <p:cond delay="0"/>
                                  </p:stCondLst>
                                  <p:childTnLst>
                                    <p:set>
                                      <p:cBhvr>
                                        <p:cTn id="14" dur="1" fill="hold">
                                          <p:stCondLst>
                                            <p:cond delay="0"/>
                                          </p:stCondLst>
                                        </p:cTn>
                                        <p:tgtEl>
                                          <p:spTgt spid="75785"/>
                                        </p:tgtEl>
                                        <p:attrNameLst>
                                          <p:attrName>style.visibility</p:attrName>
                                        </p:attrNameLst>
                                      </p:cBhvr>
                                      <p:to>
                                        <p:strVal val="visible"/>
                                      </p:to>
                                    </p:set>
                                    <p:animEffect transition="in" filter="wheel(4)">
                                      <p:cBhvr>
                                        <p:cTn id="15" dur="2000"/>
                                        <p:tgtEl>
                                          <p:spTgt spid="75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4716463" y="274638"/>
            <a:ext cx="3970337" cy="5459412"/>
          </a:xfrm>
        </p:spPr>
        <p:txBody>
          <a:bodyPr/>
          <a:lstStyle/>
          <a:p>
            <a:r>
              <a:rPr lang="fa-IR" sz="2400">
                <a:cs typeface="B Homa" pitchFamily="2" charset="-78"/>
              </a:rPr>
              <a:t>ايموتو معتقد است كه اگر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باآب با زبانهاي مختلف برخورد</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 كنيم در مقابل همه كلمه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هاي مثبت واكنش آب زيباودر</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 مقابل همه كلمه هاي منفي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واكنش آب زشت خواهد بود</a:t>
            </a:r>
            <a:endParaRPr lang="en-US" sz="2400">
              <a:cs typeface="B Homa" pitchFamily="2" charset="-78"/>
            </a:endParaRPr>
          </a:p>
        </p:txBody>
      </p:sp>
      <p:pic>
        <p:nvPicPr>
          <p:cNvPr id="57349" name="Picture 5" descr="0024"/>
          <p:cNvPicPr>
            <a:picLocks noChangeAspect="1" noChangeArrowheads="1"/>
          </p:cNvPicPr>
          <p:nvPr>
            <p:ph idx="1"/>
          </p:nvPr>
        </p:nvPicPr>
        <p:blipFill>
          <a:blip r:embed="rId2"/>
          <a:srcRect/>
          <a:stretch>
            <a:fillRect/>
          </a:stretch>
        </p:blipFill>
        <p:spPr>
          <a:xfrm>
            <a:off x="395288" y="476250"/>
            <a:ext cx="2898775" cy="4032250"/>
          </a:xfrm>
          <a:noFill/>
          <a:ln/>
        </p:spPr>
      </p:pic>
      <p:sp>
        <p:nvSpPr>
          <p:cNvPr id="57351" name="Rectangle 7"/>
          <p:cNvSpPr>
            <a:spLocks noChangeArrowheads="1"/>
          </p:cNvSpPr>
          <p:nvPr/>
        </p:nvSpPr>
        <p:spPr bwMode="auto">
          <a:xfrm>
            <a:off x="1042988" y="5013325"/>
            <a:ext cx="2160587" cy="1439863"/>
          </a:xfrm>
          <a:prstGeom prst="rect">
            <a:avLst/>
          </a:prstGeom>
          <a:noFill/>
          <a:ln w="9525">
            <a:noFill/>
            <a:miter lim="800000"/>
            <a:headEnd/>
            <a:tailEnd/>
          </a:ln>
          <a:effectLst/>
        </p:spPr>
        <p:txBody>
          <a:bodyPr wrap="none" anchor="ctr"/>
          <a:lstStyle/>
          <a:p>
            <a:r>
              <a:rPr lang="fa-IR" sz="2000">
                <a:latin typeface="Arial" charset="0"/>
                <a:cs typeface="B Homa" pitchFamily="2" charset="-78"/>
              </a:rPr>
              <a:t>متشكرم به زبان ژاپني</a:t>
            </a:r>
          </a:p>
          <a:p>
            <a:r>
              <a:rPr lang="fa-IR" sz="2000">
                <a:latin typeface="Arial" charset="0"/>
                <a:cs typeface="B Homa" pitchFamily="2" charset="-78"/>
              </a:rPr>
              <a:t> </a:t>
            </a:r>
          </a:p>
          <a:p>
            <a:r>
              <a:rPr lang="fa-IR" sz="2000">
                <a:latin typeface="Arial" charset="0"/>
                <a:cs typeface="B Homa" pitchFamily="2" charset="-78"/>
              </a:rPr>
              <a:t>“هاري گاتو”</a:t>
            </a:r>
            <a:r>
              <a:rPr lang="fa-IR">
                <a:latin typeface="Arial" charset="0"/>
              </a:rPr>
              <a:t> </a:t>
            </a: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plus(in)">
                                      <p:cBhvr>
                                        <p:cTn id="7" dur="2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ChangeArrowheads="1"/>
          </p:cNvSpPr>
          <p:nvPr/>
        </p:nvSpPr>
        <p:spPr bwMode="auto">
          <a:xfrm>
            <a:off x="323850" y="3644900"/>
            <a:ext cx="1873250" cy="647700"/>
          </a:xfrm>
          <a:prstGeom prst="rect">
            <a:avLst/>
          </a:prstGeom>
          <a:noFill/>
          <a:ln w="9525">
            <a:noFill/>
            <a:miter lim="800000"/>
            <a:headEnd/>
            <a:tailEnd/>
          </a:ln>
          <a:effectLst/>
        </p:spPr>
        <p:txBody>
          <a:bodyPr wrap="none" anchor="ctr"/>
          <a:lstStyle/>
          <a:p>
            <a:r>
              <a:rPr lang="fa-IR" sz="2000">
                <a:latin typeface="Arial" charset="0"/>
                <a:cs typeface="B Homa" pitchFamily="2" charset="-78"/>
              </a:rPr>
              <a:t>عشق وقدرداني</a:t>
            </a:r>
            <a:r>
              <a:rPr lang="fa-IR">
                <a:latin typeface="Arial" charset="0"/>
              </a:rPr>
              <a:t> </a:t>
            </a:r>
            <a:endParaRPr lang="en-US">
              <a:latin typeface="Arial" charset="0"/>
            </a:endParaRPr>
          </a:p>
        </p:txBody>
      </p:sp>
      <p:pic>
        <p:nvPicPr>
          <p:cNvPr id="60422" name="Picture 6" descr="MERCI"/>
          <p:cNvPicPr>
            <a:picLocks noChangeAspect="1" noChangeArrowheads="1"/>
          </p:cNvPicPr>
          <p:nvPr/>
        </p:nvPicPr>
        <p:blipFill>
          <a:blip r:embed="rId2"/>
          <a:srcRect/>
          <a:stretch>
            <a:fillRect/>
          </a:stretch>
        </p:blipFill>
        <p:spPr bwMode="auto">
          <a:xfrm>
            <a:off x="5364163" y="188913"/>
            <a:ext cx="3384550" cy="3519487"/>
          </a:xfrm>
          <a:prstGeom prst="rect">
            <a:avLst/>
          </a:prstGeom>
          <a:noFill/>
        </p:spPr>
      </p:pic>
      <p:sp>
        <p:nvSpPr>
          <p:cNvPr id="60423" name="Rectangle 7"/>
          <p:cNvSpPr>
            <a:spLocks noChangeArrowheads="1"/>
          </p:cNvSpPr>
          <p:nvPr/>
        </p:nvSpPr>
        <p:spPr bwMode="auto">
          <a:xfrm>
            <a:off x="6877050" y="3789363"/>
            <a:ext cx="1511300" cy="360362"/>
          </a:xfrm>
          <a:prstGeom prst="rect">
            <a:avLst/>
          </a:prstGeom>
          <a:noFill/>
          <a:ln w="9525">
            <a:noFill/>
            <a:miter lim="800000"/>
            <a:headEnd/>
            <a:tailEnd/>
          </a:ln>
          <a:effectLst/>
        </p:spPr>
        <p:txBody>
          <a:bodyPr wrap="none" anchor="ctr"/>
          <a:lstStyle/>
          <a:p>
            <a:r>
              <a:rPr lang="fa-IR" sz="2400">
                <a:latin typeface="Arial" charset="0"/>
                <a:cs typeface="B Homa" pitchFamily="2" charset="-78"/>
              </a:rPr>
              <a:t>مرسي (فرانسوي)</a:t>
            </a:r>
            <a:endParaRPr lang="en-US" sz="2400">
              <a:latin typeface="Arial" charset="0"/>
              <a:cs typeface="B Homa" pitchFamily="2" charset="-78"/>
            </a:endParaRPr>
          </a:p>
        </p:txBody>
      </p:sp>
      <p:sp>
        <p:nvSpPr>
          <p:cNvPr id="60424" name="Rectangle 8"/>
          <p:cNvSpPr>
            <a:spLocks noChangeArrowheads="1"/>
          </p:cNvSpPr>
          <p:nvPr/>
        </p:nvSpPr>
        <p:spPr bwMode="auto">
          <a:xfrm>
            <a:off x="1692275" y="5084763"/>
            <a:ext cx="1511300" cy="649287"/>
          </a:xfrm>
          <a:prstGeom prst="rect">
            <a:avLst/>
          </a:prstGeom>
          <a:noFill/>
          <a:ln w="9525" algn="ctr">
            <a:noFill/>
            <a:miter lim="800000"/>
            <a:headEnd/>
            <a:tailEnd/>
          </a:ln>
          <a:effectLst/>
        </p:spPr>
        <p:txBody>
          <a:bodyPr wrap="none" anchor="ctr"/>
          <a:lstStyle/>
          <a:p>
            <a:endParaRPr lang="en-US"/>
          </a:p>
        </p:txBody>
      </p:sp>
      <p:pic>
        <p:nvPicPr>
          <p:cNvPr id="60426" name="Picture 10" descr="love"/>
          <p:cNvPicPr>
            <a:picLocks noChangeAspect="1" noChangeArrowheads="1"/>
          </p:cNvPicPr>
          <p:nvPr/>
        </p:nvPicPr>
        <p:blipFill>
          <a:blip r:embed="rId3"/>
          <a:srcRect/>
          <a:stretch>
            <a:fillRect/>
          </a:stretch>
        </p:blipFill>
        <p:spPr bwMode="auto">
          <a:xfrm>
            <a:off x="250825" y="188913"/>
            <a:ext cx="3048000" cy="3429000"/>
          </a:xfrm>
          <a:prstGeom prst="rect">
            <a:avLst/>
          </a:prstGeom>
          <a:noFill/>
        </p:spPr>
      </p:pic>
      <p:pic>
        <p:nvPicPr>
          <p:cNvPr id="60427" name="Picture 11" descr="loveandthanks"/>
          <p:cNvPicPr>
            <a:picLocks noChangeAspect="1" noChangeArrowheads="1"/>
          </p:cNvPicPr>
          <p:nvPr/>
        </p:nvPicPr>
        <p:blipFill>
          <a:blip r:embed="rId4"/>
          <a:srcRect/>
          <a:stretch>
            <a:fillRect/>
          </a:stretch>
        </p:blipFill>
        <p:spPr bwMode="auto">
          <a:xfrm>
            <a:off x="2627313" y="3630613"/>
            <a:ext cx="3529012" cy="2606675"/>
          </a:xfrm>
          <a:prstGeom prst="rect">
            <a:avLst/>
          </a:prstGeom>
          <a:noFill/>
        </p:spPr>
      </p:pic>
      <p:sp>
        <p:nvSpPr>
          <p:cNvPr id="60428" name="Rectangle 12"/>
          <p:cNvSpPr>
            <a:spLocks noChangeArrowheads="1"/>
          </p:cNvSpPr>
          <p:nvPr/>
        </p:nvSpPr>
        <p:spPr bwMode="auto">
          <a:xfrm>
            <a:off x="3419475" y="6308725"/>
            <a:ext cx="1495425" cy="396875"/>
          </a:xfrm>
          <a:prstGeom prst="rect">
            <a:avLst/>
          </a:prstGeom>
          <a:noFill/>
          <a:ln w="9525" algn="ctr">
            <a:noFill/>
            <a:miter lim="800000"/>
            <a:headEnd/>
            <a:tailEnd/>
          </a:ln>
          <a:effectLst/>
        </p:spPr>
        <p:txBody>
          <a:bodyPr wrap="none">
            <a:spAutoFit/>
          </a:bodyPr>
          <a:lstStyle/>
          <a:p>
            <a:r>
              <a:rPr lang="en-US" sz="2000"/>
              <a:t>Thanks&amp;love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0422"/>
                                        </p:tgtEl>
                                        <p:attrNameLst>
                                          <p:attrName>style.visibility</p:attrName>
                                        </p:attrNameLst>
                                      </p:cBhvr>
                                      <p:to>
                                        <p:strVal val="visible"/>
                                      </p:to>
                                    </p:set>
                                    <p:anim from="(-#ppt_w/2)" to="(#ppt_x)" calcmode="lin" valueType="num">
                                      <p:cBhvr>
                                        <p:cTn id="7" dur="600" fill="hold">
                                          <p:stCondLst>
                                            <p:cond delay="0"/>
                                          </p:stCondLst>
                                        </p:cTn>
                                        <p:tgtEl>
                                          <p:spTgt spid="60422"/>
                                        </p:tgtEl>
                                        <p:attrNameLst>
                                          <p:attrName>ppt_x</p:attrName>
                                        </p:attrNameLst>
                                      </p:cBhvr>
                                    </p:anim>
                                    <p:anim from="0" to="-1.0" calcmode="lin" valueType="num">
                                      <p:cBhvr>
                                        <p:cTn id="8" dur="200" decel="50000" autoRev="1" fill="hold">
                                          <p:stCondLst>
                                            <p:cond delay="600"/>
                                          </p:stCondLst>
                                        </p:cTn>
                                        <p:tgtEl>
                                          <p:spTgt spid="60422"/>
                                        </p:tgtEl>
                                        <p:attrNameLst>
                                          <p:attrName>xshear</p:attrName>
                                        </p:attrNameLst>
                                      </p:cBhvr>
                                    </p:anim>
                                    <p:animScale>
                                      <p:cBhvr>
                                        <p:cTn id="9" dur="200" decel="100000" autoRev="1" fill="hold">
                                          <p:stCondLst>
                                            <p:cond delay="600"/>
                                          </p:stCondLst>
                                        </p:cTn>
                                        <p:tgtEl>
                                          <p:spTgt spid="60422"/>
                                        </p:tgtEl>
                                      </p:cBhvr>
                                      <p:from x="100000" y="100000"/>
                                      <p:to x="80000" y="100000"/>
                                    </p:animScale>
                                    <p:anim by="(#ppt_h/3+#ppt_w*0.1)" calcmode="lin" valueType="num">
                                      <p:cBhvr additive="sum">
                                        <p:cTn id="10" dur="200" decel="100000" autoRev="1" fill="hold">
                                          <p:stCondLst>
                                            <p:cond delay="600"/>
                                          </p:stCondLst>
                                        </p:cTn>
                                        <p:tgtEl>
                                          <p:spTgt spid="60422"/>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60426"/>
                                        </p:tgtEl>
                                        <p:attrNameLst>
                                          <p:attrName>style.visibility</p:attrName>
                                        </p:attrNameLst>
                                      </p:cBhvr>
                                      <p:to>
                                        <p:strVal val="visible"/>
                                      </p:to>
                                    </p:set>
                                    <p:anim from="(-#ppt_w/2)" to="(#ppt_x)" calcmode="lin" valueType="num">
                                      <p:cBhvr>
                                        <p:cTn id="14" dur="600" fill="hold">
                                          <p:stCondLst>
                                            <p:cond delay="0"/>
                                          </p:stCondLst>
                                        </p:cTn>
                                        <p:tgtEl>
                                          <p:spTgt spid="60426"/>
                                        </p:tgtEl>
                                        <p:attrNameLst>
                                          <p:attrName>ppt_x</p:attrName>
                                        </p:attrNameLst>
                                      </p:cBhvr>
                                    </p:anim>
                                    <p:anim from="0" to="-1.0" calcmode="lin" valueType="num">
                                      <p:cBhvr>
                                        <p:cTn id="15" dur="200" decel="50000" autoRev="1" fill="hold">
                                          <p:stCondLst>
                                            <p:cond delay="600"/>
                                          </p:stCondLst>
                                        </p:cTn>
                                        <p:tgtEl>
                                          <p:spTgt spid="60426"/>
                                        </p:tgtEl>
                                        <p:attrNameLst>
                                          <p:attrName>xshear</p:attrName>
                                        </p:attrNameLst>
                                      </p:cBhvr>
                                    </p:anim>
                                    <p:animScale>
                                      <p:cBhvr>
                                        <p:cTn id="16" dur="200" decel="100000" autoRev="1" fill="hold">
                                          <p:stCondLst>
                                            <p:cond delay="600"/>
                                          </p:stCondLst>
                                        </p:cTn>
                                        <p:tgtEl>
                                          <p:spTgt spid="60426"/>
                                        </p:tgtEl>
                                      </p:cBhvr>
                                      <p:from x="100000" y="100000"/>
                                      <p:to x="80000" y="100000"/>
                                    </p:animScale>
                                    <p:anim by="(#ppt_h/3+#ppt_w*0.1)" calcmode="lin" valueType="num">
                                      <p:cBhvr additive="sum">
                                        <p:cTn id="17" dur="200" decel="100000" autoRev="1" fill="hold">
                                          <p:stCondLst>
                                            <p:cond delay="600"/>
                                          </p:stCondLst>
                                        </p:cTn>
                                        <p:tgtEl>
                                          <p:spTgt spid="60426"/>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60427"/>
                                        </p:tgtEl>
                                        <p:attrNameLst>
                                          <p:attrName>style.visibility</p:attrName>
                                        </p:attrNameLst>
                                      </p:cBhvr>
                                      <p:to>
                                        <p:strVal val="visible"/>
                                      </p:to>
                                    </p:set>
                                    <p:anim from="(-#ppt_w/2)" to="(#ppt_x)" calcmode="lin" valueType="num">
                                      <p:cBhvr>
                                        <p:cTn id="21" dur="600" fill="hold">
                                          <p:stCondLst>
                                            <p:cond delay="0"/>
                                          </p:stCondLst>
                                        </p:cTn>
                                        <p:tgtEl>
                                          <p:spTgt spid="60427"/>
                                        </p:tgtEl>
                                        <p:attrNameLst>
                                          <p:attrName>ppt_x</p:attrName>
                                        </p:attrNameLst>
                                      </p:cBhvr>
                                    </p:anim>
                                    <p:anim from="0" to="-1.0" calcmode="lin" valueType="num">
                                      <p:cBhvr>
                                        <p:cTn id="22" dur="200" decel="50000" autoRev="1" fill="hold">
                                          <p:stCondLst>
                                            <p:cond delay="600"/>
                                          </p:stCondLst>
                                        </p:cTn>
                                        <p:tgtEl>
                                          <p:spTgt spid="60427"/>
                                        </p:tgtEl>
                                        <p:attrNameLst>
                                          <p:attrName>xshear</p:attrName>
                                        </p:attrNameLst>
                                      </p:cBhvr>
                                    </p:anim>
                                    <p:animScale>
                                      <p:cBhvr>
                                        <p:cTn id="23" dur="200" decel="100000" autoRev="1" fill="hold">
                                          <p:stCondLst>
                                            <p:cond delay="600"/>
                                          </p:stCondLst>
                                        </p:cTn>
                                        <p:tgtEl>
                                          <p:spTgt spid="60427"/>
                                        </p:tgtEl>
                                      </p:cBhvr>
                                      <p:from x="100000" y="100000"/>
                                      <p:to x="80000" y="100000"/>
                                    </p:animScale>
                                    <p:anim by="(#ppt_h/3+#ppt_w*0.1)" calcmode="lin" valueType="num">
                                      <p:cBhvr additive="sum">
                                        <p:cTn id="24" dur="200" decel="100000" autoRev="1" fill="hold">
                                          <p:stCondLst>
                                            <p:cond delay="600"/>
                                          </p:stCondLst>
                                        </p:cTn>
                                        <p:tgtEl>
                                          <p:spTgt spid="6042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Rectangle 6"/>
          <p:cNvSpPr>
            <a:spLocks noGrp="1" noChangeArrowheads="1"/>
          </p:cNvSpPr>
          <p:nvPr>
            <p:ph type="title"/>
          </p:nvPr>
        </p:nvSpPr>
        <p:spPr/>
        <p:txBody>
          <a:bodyPr/>
          <a:lstStyle/>
          <a:p>
            <a:r>
              <a:rPr lang="fa-IR" sz="2400">
                <a:cs typeface="B Homa" pitchFamily="2" charset="-78"/>
              </a:rPr>
              <a:t>واكنش اب نسبت به جملات دستوري خوب نيست.</a:t>
            </a:r>
            <a:endParaRPr lang="en-US" sz="2400">
              <a:cs typeface="B Homa" pitchFamily="2" charset="-78"/>
            </a:endParaRPr>
          </a:p>
        </p:txBody>
      </p:sp>
      <p:pic>
        <p:nvPicPr>
          <p:cNvPr id="61449" name="Picture 9" descr="doit"/>
          <p:cNvPicPr>
            <a:picLocks noChangeAspect="1" noChangeArrowheads="1"/>
          </p:cNvPicPr>
          <p:nvPr>
            <p:ph sz="half" idx="2"/>
          </p:nvPr>
        </p:nvPicPr>
        <p:blipFill>
          <a:blip r:embed="rId2"/>
          <a:srcRect/>
          <a:stretch>
            <a:fillRect/>
          </a:stretch>
        </p:blipFill>
        <p:spPr>
          <a:xfrm>
            <a:off x="395288" y="1557338"/>
            <a:ext cx="3455987" cy="3378200"/>
          </a:xfrm>
          <a:noFill/>
          <a:ln/>
        </p:spPr>
      </p:pic>
      <p:sp>
        <p:nvSpPr>
          <p:cNvPr id="61448" name="Rectangle 8"/>
          <p:cNvSpPr>
            <a:spLocks noChangeArrowheads="1"/>
          </p:cNvSpPr>
          <p:nvPr/>
        </p:nvSpPr>
        <p:spPr bwMode="auto">
          <a:xfrm>
            <a:off x="1187450" y="5300663"/>
            <a:ext cx="1728788" cy="574675"/>
          </a:xfrm>
          <a:prstGeom prst="rect">
            <a:avLst/>
          </a:prstGeom>
          <a:noFill/>
          <a:ln w="9525">
            <a:noFill/>
            <a:miter lim="800000"/>
            <a:headEnd/>
            <a:tailEnd/>
          </a:ln>
          <a:effectLst/>
        </p:spPr>
        <p:txBody>
          <a:bodyPr wrap="none" anchor="ctr"/>
          <a:lstStyle/>
          <a:p>
            <a:r>
              <a:rPr lang="fa-IR" sz="2000">
                <a:latin typeface="Arial" charset="0"/>
                <a:cs typeface="B Homa" pitchFamily="2" charset="-78"/>
              </a:rPr>
              <a:t>انجام بده</a:t>
            </a:r>
            <a:r>
              <a:rPr lang="fa-IR">
                <a:latin typeface="Arial" charset="0"/>
              </a:rPr>
              <a:t> </a:t>
            </a:r>
            <a:endParaRPr lang="en-US">
              <a:latin typeface="Arial" charset="0"/>
            </a:endParaRPr>
          </a:p>
        </p:txBody>
      </p:sp>
      <p:pic>
        <p:nvPicPr>
          <p:cNvPr id="61452" name="Picture 12" descr="lets"/>
          <p:cNvPicPr>
            <a:picLocks noChangeAspect="1" noChangeArrowheads="1"/>
          </p:cNvPicPr>
          <p:nvPr>
            <p:ph sz="half" idx="1"/>
          </p:nvPr>
        </p:nvPicPr>
        <p:blipFill>
          <a:blip r:embed="rId3"/>
          <a:srcRect/>
          <a:stretch>
            <a:fillRect/>
          </a:stretch>
        </p:blipFill>
        <p:spPr>
          <a:xfrm>
            <a:off x="4716463" y="1557338"/>
            <a:ext cx="3384550" cy="3384550"/>
          </a:xfrm>
          <a:noFill/>
          <a:ln/>
        </p:spPr>
      </p:pic>
      <p:sp>
        <p:nvSpPr>
          <p:cNvPr id="61454" name="Rectangle 14"/>
          <p:cNvSpPr>
            <a:spLocks noChangeArrowheads="1"/>
          </p:cNvSpPr>
          <p:nvPr/>
        </p:nvSpPr>
        <p:spPr bwMode="auto">
          <a:xfrm>
            <a:off x="5580063" y="5229225"/>
            <a:ext cx="1584325" cy="719138"/>
          </a:xfrm>
          <a:prstGeom prst="rect">
            <a:avLst/>
          </a:prstGeom>
          <a:noFill/>
          <a:ln w="9525">
            <a:noFill/>
            <a:miter lim="800000"/>
            <a:headEnd/>
            <a:tailEnd/>
          </a:ln>
          <a:effectLst/>
        </p:spPr>
        <p:txBody>
          <a:bodyPr wrap="none" anchor="ctr"/>
          <a:lstStyle/>
          <a:p>
            <a:r>
              <a:rPr lang="fa-IR" sz="2000">
                <a:latin typeface="Arial" charset="0"/>
                <a:cs typeface="B Homa" pitchFamily="2" charset="-78"/>
              </a:rPr>
              <a:t>با هم انجام دهيم</a:t>
            </a:r>
            <a:r>
              <a:rPr lang="fa-IR">
                <a:latin typeface="Arial" charset="0"/>
              </a:rPr>
              <a:t> </a:t>
            </a:r>
            <a:endParaRPr lang="en-US">
              <a:latin typeface="Arial" charset="0"/>
            </a:endParaRPr>
          </a:p>
        </p:txBody>
      </p:sp>
      <p:sp>
        <p:nvSpPr>
          <p:cNvPr id="61455" name="Rectangle 15"/>
          <p:cNvSpPr>
            <a:spLocks noChangeArrowheads="1"/>
          </p:cNvSpPr>
          <p:nvPr/>
        </p:nvSpPr>
        <p:spPr bwMode="auto">
          <a:xfrm>
            <a:off x="1547813" y="6021388"/>
            <a:ext cx="1008062" cy="431800"/>
          </a:xfrm>
          <a:prstGeom prst="rect">
            <a:avLst/>
          </a:prstGeom>
          <a:noFill/>
          <a:ln w="9525">
            <a:noFill/>
            <a:miter lim="800000"/>
            <a:headEnd/>
            <a:tailEnd/>
          </a:ln>
          <a:effectLst/>
        </p:spPr>
        <p:txBody>
          <a:bodyPr wrap="none" anchor="ctr"/>
          <a:lstStyle/>
          <a:p>
            <a:r>
              <a:rPr lang="en-US" sz="2000"/>
              <a:t>Do it</a:t>
            </a:r>
          </a:p>
        </p:txBody>
      </p:sp>
      <p:sp>
        <p:nvSpPr>
          <p:cNvPr id="61456" name="Rectangle 16"/>
          <p:cNvSpPr>
            <a:spLocks noChangeArrowheads="1"/>
          </p:cNvSpPr>
          <p:nvPr/>
        </p:nvSpPr>
        <p:spPr bwMode="auto">
          <a:xfrm>
            <a:off x="5724525" y="5949950"/>
            <a:ext cx="1008063" cy="431800"/>
          </a:xfrm>
          <a:prstGeom prst="rect">
            <a:avLst/>
          </a:prstGeom>
          <a:noFill/>
          <a:ln w="9525">
            <a:noFill/>
            <a:miter lim="800000"/>
            <a:headEnd/>
            <a:tailEnd/>
          </a:ln>
          <a:effectLst/>
        </p:spPr>
        <p:txBody>
          <a:bodyPr wrap="none" anchor="ctr"/>
          <a:lstStyle/>
          <a:p>
            <a:r>
              <a:rPr lang="en-US" sz="2000"/>
              <a:t>Lets do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61449"/>
                                        </p:tgtEl>
                                        <p:attrNameLst>
                                          <p:attrName>style.visibility</p:attrName>
                                        </p:attrNameLst>
                                      </p:cBhvr>
                                      <p:to>
                                        <p:strVal val="visible"/>
                                      </p:to>
                                    </p:set>
                                    <p:anim calcmode="lin" valueType="num">
                                      <p:cBhvr>
                                        <p:cTn id="7" dur="1000" fill="hold"/>
                                        <p:tgtEl>
                                          <p:spTgt spid="61449"/>
                                        </p:tgtEl>
                                        <p:attrNameLst>
                                          <p:attrName>ppt_w</p:attrName>
                                        </p:attrNameLst>
                                      </p:cBhvr>
                                      <p:tavLst>
                                        <p:tav tm="0">
                                          <p:val>
                                            <p:fltVal val="0"/>
                                          </p:val>
                                        </p:tav>
                                        <p:tav tm="100000">
                                          <p:val>
                                            <p:strVal val="#ppt_w"/>
                                          </p:val>
                                        </p:tav>
                                      </p:tavLst>
                                    </p:anim>
                                    <p:anim calcmode="lin" valueType="num">
                                      <p:cBhvr>
                                        <p:cTn id="8" dur="1000" fill="hold"/>
                                        <p:tgtEl>
                                          <p:spTgt spid="61449"/>
                                        </p:tgtEl>
                                        <p:attrNameLst>
                                          <p:attrName>ppt_h</p:attrName>
                                        </p:attrNameLst>
                                      </p:cBhvr>
                                      <p:tavLst>
                                        <p:tav tm="0">
                                          <p:val>
                                            <p:fltVal val="0"/>
                                          </p:val>
                                        </p:tav>
                                        <p:tav tm="100000">
                                          <p:val>
                                            <p:strVal val="#ppt_h"/>
                                          </p:val>
                                        </p:tav>
                                      </p:tavLst>
                                    </p:anim>
                                    <p:anim calcmode="lin" valueType="num">
                                      <p:cBhvr>
                                        <p:cTn id="9" dur="1000" fill="hold"/>
                                        <p:tgtEl>
                                          <p:spTgt spid="61449"/>
                                        </p:tgtEl>
                                        <p:attrNameLst>
                                          <p:attrName>style.rotation</p:attrName>
                                        </p:attrNameLst>
                                      </p:cBhvr>
                                      <p:tavLst>
                                        <p:tav tm="0">
                                          <p:val>
                                            <p:fltVal val="90"/>
                                          </p:val>
                                        </p:tav>
                                        <p:tav tm="100000">
                                          <p:val>
                                            <p:fltVal val="0"/>
                                          </p:val>
                                        </p:tav>
                                      </p:tavLst>
                                    </p:anim>
                                    <p:animEffect transition="in" filter="fade">
                                      <p:cBhvr>
                                        <p:cTn id="10" dur="1000"/>
                                        <p:tgtEl>
                                          <p:spTgt spid="61449"/>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61452"/>
                                        </p:tgtEl>
                                        <p:attrNameLst>
                                          <p:attrName>style.visibility</p:attrName>
                                        </p:attrNameLst>
                                      </p:cBhvr>
                                      <p:to>
                                        <p:strVal val="visible"/>
                                      </p:to>
                                    </p:set>
                                    <p:anim calcmode="lin" valueType="num">
                                      <p:cBhvr>
                                        <p:cTn id="13" dur="1000" fill="hold"/>
                                        <p:tgtEl>
                                          <p:spTgt spid="61452"/>
                                        </p:tgtEl>
                                        <p:attrNameLst>
                                          <p:attrName>ppt_w</p:attrName>
                                        </p:attrNameLst>
                                      </p:cBhvr>
                                      <p:tavLst>
                                        <p:tav tm="0">
                                          <p:val>
                                            <p:fltVal val="0"/>
                                          </p:val>
                                        </p:tav>
                                        <p:tav tm="100000">
                                          <p:val>
                                            <p:strVal val="#ppt_w"/>
                                          </p:val>
                                        </p:tav>
                                      </p:tavLst>
                                    </p:anim>
                                    <p:anim calcmode="lin" valueType="num">
                                      <p:cBhvr>
                                        <p:cTn id="14" dur="1000" fill="hold"/>
                                        <p:tgtEl>
                                          <p:spTgt spid="61452"/>
                                        </p:tgtEl>
                                        <p:attrNameLst>
                                          <p:attrName>ppt_h</p:attrName>
                                        </p:attrNameLst>
                                      </p:cBhvr>
                                      <p:tavLst>
                                        <p:tav tm="0">
                                          <p:val>
                                            <p:fltVal val="0"/>
                                          </p:val>
                                        </p:tav>
                                        <p:tav tm="100000">
                                          <p:val>
                                            <p:strVal val="#ppt_h"/>
                                          </p:val>
                                        </p:tav>
                                      </p:tavLst>
                                    </p:anim>
                                    <p:anim calcmode="lin" valueType="num">
                                      <p:cBhvr>
                                        <p:cTn id="15" dur="1000" fill="hold"/>
                                        <p:tgtEl>
                                          <p:spTgt spid="61452"/>
                                        </p:tgtEl>
                                        <p:attrNameLst>
                                          <p:attrName>style.rotation</p:attrName>
                                        </p:attrNameLst>
                                      </p:cBhvr>
                                      <p:tavLst>
                                        <p:tav tm="0">
                                          <p:val>
                                            <p:fltVal val="90"/>
                                          </p:val>
                                        </p:tav>
                                        <p:tav tm="100000">
                                          <p:val>
                                            <p:fltVal val="0"/>
                                          </p:val>
                                        </p:tav>
                                      </p:tavLst>
                                    </p:anim>
                                    <p:animEffect transition="in" filter="fade">
                                      <p:cBhvr>
                                        <p:cTn id="16" dur="1000"/>
                                        <p:tgtEl>
                                          <p:spTgt spid="61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3" name="Picture 5" descr="0028"/>
          <p:cNvPicPr>
            <a:picLocks noChangeAspect="1" noChangeArrowheads="1"/>
          </p:cNvPicPr>
          <p:nvPr>
            <p:ph sz="half" idx="1"/>
          </p:nvPr>
        </p:nvPicPr>
        <p:blipFill>
          <a:blip r:embed="rId2"/>
          <a:srcRect/>
          <a:stretch>
            <a:fillRect/>
          </a:stretch>
        </p:blipFill>
        <p:spPr>
          <a:xfrm>
            <a:off x="947738" y="2276475"/>
            <a:ext cx="3057525" cy="2633663"/>
          </a:xfrm>
          <a:noFill/>
          <a:ln/>
        </p:spPr>
      </p:pic>
      <p:pic>
        <p:nvPicPr>
          <p:cNvPr id="68618" name="Picture 10" descr="0029"/>
          <p:cNvPicPr>
            <a:picLocks noChangeAspect="1" noChangeArrowheads="1"/>
          </p:cNvPicPr>
          <p:nvPr>
            <p:ph sz="quarter" idx="2"/>
          </p:nvPr>
        </p:nvPicPr>
        <p:blipFill>
          <a:blip r:embed="rId3"/>
          <a:srcRect/>
          <a:stretch>
            <a:fillRect/>
          </a:stretch>
        </p:blipFill>
        <p:spPr>
          <a:xfrm>
            <a:off x="4572000" y="2276475"/>
            <a:ext cx="3478213" cy="2790825"/>
          </a:xfrm>
          <a:noFill/>
          <a:ln/>
        </p:spPr>
      </p:pic>
      <p:sp>
        <p:nvSpPr>
          <p:cNvPr id="68616" name="Rectangle 8"/>
          <p:cNvSpPr>
            <a:spLocks noChangeArrowheads="1"/>
          </p:cNvSpPr>
          <p:nvPr/>
        </p:nvSpPr>
        <p:spPr bwMode="auto">
          <a:xfrm>
            <a:off x="1403350" y="5300663"/>
            <a:ext cx="1728788" cy="504825"/>
          </a:xfrm>
          <a:prstGeom prst="rect">
            <a:avLst/>
          </a:prstGeom>
          <a:noFill/>
          <a:ln w="9525">
            <a:noFill/>
            <a:miter lim="800000"/>
            <a:headEnd/>
            <a:tailEnd/>
          </a:ln>
          <a:effectLst/>
        </p:spPr>
        <p:txBody>
          <a:bodyPr wrap="none" anchor="ctr"/>
          <a:lstStyle/>
          <a:p>
            <a:r>
              <a:rPr lang="fa-IR" sz="2000">
                <a:latin typeface="Arial" charset="0"/>
                <a:cs typeface="B Homa" pitchFamily="2" charset="-78"/>
              </a:rPr>
              <a:t>حالم را بهم مي زني، مي كشمت</a:t>
            </a:r>
            <a:r>
              <a:rPr lang="fa-IR">
                <a:latin typeface="Arial" charset="0"/>
              </a:rPr>
              <a:t> </a:t>
            </a:r>
            <a:endParaRPr lang="en-US">
              <a:latin typeface="Arial" charset="0"/>
            </a:endParaRPr>
          </a:p>
        </p:txBody>
      </p:sp>
      <p:sp>
        <p:nvSpPr>
          <p:cNvPr id="68617" name="Rectangle 9"/>
          <p:cNvSpPr>
            <a:spLocks noChangeArrowheads="1"/>
          </p:cNvSpPr>
          <p:nvPr/>
        </p:nvSpPr>
        <p:spPr bwMode="auto">
          <a:xfrm>
            <a:off x="5219700" y="5373688"/>
            <a:ext cx="1728788" cy="503237"/>
          </a:xfrm>
          <a:prstGeom prst="rect">
            <a:avLst/>
          </a:prstGeom>
          <a:noFill/>
          <a:ln w="9525">
            <a:noFill/>
            <a:miter lim="800000"/>
            <a:headEnd/>
            <a:tailEnd/>
          </a:ln>
          <a:effectLst/>
        </p:spPr>
        <p:txBody>
          <a:bodyPr wrap="none" anchor="ctr"/>
          <a:lstStyle/>
          <a:p>
            <a:r>
              <a:rPr lang="fa-IR" sz="2000">
                <a:latin typeface="Arial" charset="0"/>
                <a:cs typeface="B Homa" pitchFamily="2" charset="-78"/>
              </a:rPr>
              <a:t>خودت رو دوست داشته باش</a:t>
            </a:r>
            <a:r>
              <a:rPr lang="fa-IR">
                <a:latin typeface="Arial" charset="0"/>
              </a:rPr>
              <a:t> </a:t>
            </a: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fade">
                                      <p:cBhvr>
                                        <p:cTn id="7" dur="1000"/>
                                        <p:tgtEl>
                                          <p:spTgt spid="68613"/>
                                        </p:tgtEl>
                                      </p:cBhvr>
                                    </p:animEffect>
                                    <p:anim calcmode="lin" valueType="num">
                                      <p:cBhvr>
                                        <p:cTn id="8" dur="1000" fill="hold"/>
                                        <p:tgtEl>
                                          <p:spTgt spid="68613"/>
                                        </p:tgtEl>
                                        <p:attrNameLst>
                                          <p:attrName>ppt_x</p:attrName>
                                        </p:attrNameLst>
                                      </p:cBhvr>
                                      <p:tavLst>
                                        <p:tav tm="0">
                                          <p:val>
                                            <p:strVal val="#ppt_x"/>
                                          </p:val>
                                        </p:tav>
                                        <p:tav tm="100000">
                                          <p:val>
                                            <p:strVal val="#ppt_x"/>
                                          </p:val>
                                        </p:tav>
                                      </p:tavLst>
                                    </p:anim>
                                    <p:anim calcmode="lin" valueType="num">
                                      <p:cBhvr>
                                        <p:cTn id="9" dur="900" decel="100000" fill="hold"/>
                                        <p:tgtEl>
                                          <p:spTgt spid="686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861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8618"/>
                                        </p:tgtEl>
                                        <p:attrNameLst>
                                          <p:attrName>style.visibility</p:attrName>
                                        </p:attrNameLst>
                                      </p:cBhvr>
                                      <p:to>
                                        <p:strVal val="visible"/>
                                      </p:to>
                                    </p:set>
                                    <p:animEffect transition="in" filter="fade">
                                      <p:cBhvr>
                                        <p:cTn id="13" dur="1000"/>
                                        <p:tgtEl>
                                          <p:spTgt spid="68618"/>
                                        </p:tgtEl>
                                      </p:cBhvr>
                                    </p:animEffect>
                                    <p:anim calcmode="lin" valueType="num">
                                      <p:cBhvr>
                                        <p:cTn id="14" dur="1000" fill="hold"/>
                                        <p:tgtEl>
                                          <p:spTgt spid="68618"/>
                                        </p:tgtEl>
                                        <p:attrNameLst>
                                          <p:attrName>ppt_x</p:attrName>
                                        </p:attrNameLst>
                                      </p:cBhvr>
                                      <p:tavLst>
                                        <p:tav tm="0">
                                          <p:val>
                                            <p:strVal val="#ppt_x"/>
                                          </p:val>
                                        </p:tav>
                                        <p:tav tm="100000">
                                          <p:val>
                                            <p:strVal val="#ppt_x"/>
                                          </p:val>
                                        </p:tav>
                                      </p:tavLst>
                                    </p:anim>
                                    <p:anim calcmode="lin" valueType="num">
                                      <p:cBhvr>
                                        <p:cTn id="15" dur="900" decel="100000" fill="hold"/>
                                        <p:tgtEl>
                                          <p:spTgt spid="686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86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07" name="Picture 15" descr="3929512203"/>
          <p:cNvPicPr>
            <a:picLocks noChangeAspect="1" noChangeArrowheads="1"/>
          </p:cNvPicPr>
          <p:nvPr>
            <p:ph sz="quarter" idx="4"/>
          </p:nvPr>
        </p:nvPicPr>
        <p:blipFill>
          <a:blip r:embed="rId2"/>
          <a:srcRect/>
          <a:stretch>
            <a:fillRect/>
          </a:stretch>
        </p:blipFill>
        <p:spPr>
          <a:xfrm>
            <a:off x="0" y="692150"/>
            <a:ext cx="2176463" cy="3384550"/>
          </a:xfrm>
          <a:noFill/>
          <a:ln/>
        </p:spPr>
      </p:pic>
      <p:sp>
        <p:nvSpPr>
          <p:cNvPr id="8196" name="Rectangle 4"/>
          <p:cNvSpPr>
            <a:spLocks noGrp="1" noChangeArrowheads="1"/>
          </p:cNvSpPr>
          <p:nvPr>
            <p:ph type="title" sz="quarter"/>
          </p:nvPr>
        </p:nvSpPr>
        <p:spPr>
          <a:xfrm>
            <a:off x="4741863" y="765175"/>
            <a:ext cx="4402137" cy="5891213"/>
          </a:xfrm>
        </p:spPr>
        <p:txBody>
          <a:bodyPr/>
          <a:lstStyle/>
          <a:p>
            <a:r>
              <a:rPr lang="fa-IR" sz="2000">
                <a:cs typeface="B Homa" pitchFamily="2" charset="-78"/>
              </a:rPr>
              <a:t>كتاب ايشان  با عنوان هاي مختلفي چون </a:t>
            </a:r>
            <a:br>
              <a:rPr lang="fa-IR" sz="2000">
                <a:cs typeface="B Homa" pitchFamily="2" charset="-78"/>
              </a:rPr>
            </a:br>
            <a:r>
              <a:rPr lang="fa-IR" sz="2000">
                <a:cs typeface="B Homa" pitchFamily="2" charset="-78"/>
              </a:rPr>
              <a:t>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در چندين جلد منتشر شده است.</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
            </a:r>
            <a:br>
              <a:rPr lang="fa-IR" sz="2000">
                <a:cs typeface="B Homa" pitchFamily="2" charset="-78"/>
              </a:rPr>
            </a:br>
            <a:r>
              <a:rPr lang="en-US" sz="2000">
                <a:cs typeface="B Homa" pitchFamily="2" charset="-78"/>
              </a:rPr>
              <a:t/>
            </a:r>
            <a:br>
              <a:rPr lang="en-US" sz="2000">
                <a:cs typeface="B Homa" pitchFamily="2" charset="-78"/>
              </a:rPr>
            </a:br>
            <a:r>
              <a:rPr lang="en-US" sz="2000">
                <a:cs typeface="B Homa" pitchFamily="2" charset="-78"/>
              </a:rPr>
              <a:t/>
            </a:r>
            <a:br>
              <a:rPr lang="en-US" sz="2000">
                <a:cs typeface="B Homa" pitchFamily="2" charset="-78"/>
              </a:rPr>
            </a:br>
            <a:r>
              <a:rPr lang="en-US" sz="2000">
                <a:cs typeface="B Homa" pitchFamily="2" charset="-78"/>
              </a:rPr>
              <a:t/>
            </a:r>
            <a:br>
              <a:rPr lang="en-US"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 </a:t>
            </a:r>
            <a:br>
              <a:rPr lang="fa-IR" sz="2000">
                <a:cs typeface="B Homa" pitchFamily="2" charset="-78"/>
              </a:rPr>
            </a:br>
            <a:r>
              <a:rPr lang="fa-IR" sz="2000">
                <a:cs typeface="B Homa" pitchFamily="2" charset="-78"/>
              </a:rPr>
              <a:t>ايشان در اغلب كشور هاي دنيا سمينار ها</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وكنفرانس هايي با اين پيام داشته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ودارند.</a:t>
            </a:r>
            <a:endParaRPr lang="en-US" sz="2000">
              <a:cs typeface="B Homa" pitchFamily="2" charset="-78"/>
            </a:endParaRPr>
          </a:p>
        </p:txBody>
      </p:sp>
      <p:pic>
        <p:nvPicPr>
          <p:cNvPr id="8198" name="Picture 6" descr="New%20Image"/>
          <p:cNvPicPr>
            <a:picLocks noChangeAspect="1" noChangeArrowheads="1"/>
          </p:cNvPicPr>
          <p:nvPr>
            <p:ph sz="quarter" idx="1"/>
          </p:nvPr>
        </p:nvPicPr>
        <p:blipFill>
          <a:blip r:embed="rId3"/>
          <a:srcRect/>
          <a:stretch>
            <a:fillRect/>
          </a:stretch>
        </p:blipFill>
        <p:spPr>
          <a:xfrm>
            <a:off x="468313" y="4437063"/>
            <a:ext cx="2914650" cy="2185987"/>
          </a:xfrm>
          <a:noFill/>
          <a:ln/>
        </p:spPr>
      </p:pic>
      <p:sp>
        <p:nvSpPr>
          <p:cNvPr id="8197" name="Rectangle 5"/>
          <p:cNvSpPr>
            <a:spLocks noChangeArrowheads="1"/>
          </p:cNvSpPr>
          <p:nvPr/>
        </p:nvSpPr>
        <p:spPr bwMode="auto">
          <a:xfrm>
            <a:off x="5580063" y="1700213"/>
            <a:ext cx="2736850" cy="431800"/>
          </a:xfrm>
          <a:prstGeom prst="rect">
            <a:avLst/>
          </a:prstGeom>
          <a:noFill/>
          <a:ln w="9525">
            <a:noFill/>
            <a:miter lim="800000"/>
            <a:headEnd/>
            <a:tailEnd/>
          </a:ln>
          <a:effectLst/>
        </p:spPr>
        <p:txBody>
          <a:bodyPr wrap="none" anchor="ctr"/>
          <a:lstStyle/>
          <a:p>
            <a:r>
              <a:rPr lang="en-US" sz="2400">
                <a:cs typeface="B Homa" pitchFamily="2" charset="-78"/>
              </a:rPr>
              <a:t>The messages from water</a:t>
            </a:r>
          </a:p>
        </p:txBody>
      </p:sp>
      <p:pic>
        <p:nvPicPr>
          <p:cNvPr id="8202" name="Picture 10" descr="0966531248"/>
          <p:cNvPicPr>
            <a:picLocks noChangeAspect="1" noChangeArrowheads="1"/>
          </p:cNvPicPr>
          <p:nvPr>
            <p:ph sz="quarter" idx="3"/>
          </p:nvPr>
        </p:nvPicPr>
        <p:blipFill>
          <a:blip r:embed="rId4"/>
          <a:srcRect/>
          <a:stretch>
            <a:fillRect/>
          </a:stretch>
        </p:blipFill>
        <p:spPr>
          <a:xfrm>
            <a:off x="1331913" y="0"/>
            <a:ext cx="1990725" cy="2879725"/>
          </a:xfrm>
          <a:noFill/>
          <a:ln/>
        </p:spPr>
      </p:pic>
      <p:pic>
        <p:nvPicPr>
          <p:cNvPr id="8200" name="Picture 8" descr="M2"/>
          <p:cNvPicPr>
            <a:picLocks noChangeAspect="1" noChangeArrowheads="1"/>
          </p:cNvPicPr>
          <p:nvPr>
            <p:ph sz="quarter" idx="2"/>
          </p:nvPr>
        </p:nvPicPr>
        <p:blipFill>
          <a:blip r:embed="rId5"/>
          <a:srcRect/>
          <a:stretch>
            <a:fillRect/>
          </a:stretch>
        </p:blipFill>
        <p:spPr>
          <a:xfrm>
            <a:off x="2484438" y="1052513"/>
            <a:ext cx="2546350" cy="30241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207"/>
                                        </p:tgtEl>
                                        <p:attrNameLst>
                                          <p:attrName>style.visibility</p:attrName>
                                        </p:attrNameLst>
                                      </p:cBhvr>
                                      <p:to>
                                        <p:strVal val="visible"/>
                                      </p:to>
                                    </p:set>
                                    <p:anim calcmode="lin" valueType="num">
                                      <p:cBhvr>
                                        <p:cTn id="7" dur="1000" fill="hold"/>
                                        <p:tgtEl>
                                          <p:spTgt spid="8207"/>
                                        </p:tgtEl>
                                        <p:attrNameLst>
                                          <p:attrName>ppt_w</p:attrName>
                                        </p:attrNameLst>
                                      </p:cBhvr>
                                      <p:tavLst>
                                        <p:tav tm="0">
                                          <p:val>
                                            <p:fltVal val="0"/>
                                          </p:val>
                                        </p:tav>
                                        <p:tav tm="100000">
                                          <p:val>
                                            <p:strVal val="#ppt_w"/>
                                          </p:val>
                                        </p:tav>
                                      </p:tavLst>
                                    </p:anim>
                                    <p:anim calcmode="lin" valueType="num">
                                      <p:cBhvr>
                                        <p:cTn id="8" dur="1000" fill="hold"/>
                                        <p:tgtEl>
                                          <p:spTgt spid="8207"/>
                                        </p:tgtEl>
                                        <p:attrNameLst>
                                          <p:attrName>ppt_h</p:attrName>
                                        </p:attrNameLst>
                                      </p:cBhvr>
                                      <p:tavLst>
                                        <p:tav tm="0">
                                          <p:val>
                                            <p:fltVal val="0"/>
                                          </p:val>
                                        </p:tav>
                                        <p:tav tm="100000">
                                          <p:val>
                                            <p:strVal val="#ppt_h"/>
                                          </p:val>
                                        </p:tav>
                                      </p:tavLst>
                                    </p:anim>
                                    <p:anim calcmode="lin" valueType="num">
                                      <p:cBhvr>
                                        <p:cTn id="9" dur="1000" fill="hold"/>
                                        <p:tgtEl>
                                          <p:spTgt spid="8207"/>
                                        </p:tgtEl>
                                        <p:attrNameLst>
                                          <p:attrName>style.rotation</p:attrName>
                                        </p:attrNameLst>
                                      </p:cBhvr>
                                      <p:tavLst>
                                        <p:tav tm="0">
                                          <p:val>
                                            <p:fltVal val="90"/>
                                          </p:val>
                                        </p:tav>
                                        <p:tav tm="100000">
                                          <p:val>
                                            <p:fltVal val="0"/>
                                          </p:val>
                                        </p:tav>
                                      </p:tavLst>
                                    </p:anim>
                                    <p:animEffect transition="in" filter="fade">
                                      <p:cBhvr>
                                        <p:cTn id="10" dur="1000"/>
                                        <p:tgtEl>
                                          <p:spTgt spid="8207"/>
                                        </p:tgtEl>
                                      </p:cBhvr>
                                    </p:animEffect>
                                  </p:childTnLst>
                                </p:cTn>
                              </p:par>
                            </p:childTnLst>
                          </p:cTn>
                        </p:par>
                        <p:par>
                          <p:cTn id="11" fill="hold">
                            <p:stCondLst>
                              <p:cond delay="1000"/>
                            </p:stCondLst>
                            <p:childTnLst>
                              <p:par>
                                <p:cTn id="12" presetID="34" presetClass="entr" presetSubtype="0" fill="hold" nodeType="afterEffect">
                                  <p:stCondLst>
                                    <p:cond delay="0"/>
                                  </p:stCondLst>
                                  <p:iterate type="lt">
                                    <p:tmPct val="0"/>
                                  </p:iterate>
                                  <p:childTnLst>
                                    <p:set>
                                      <p:cBhvr>
                                        <p:cTn id="13" dur="1" fill="hold">
                                          <p:stCondLst>
                                            <p:cond delay="0"/>
                                          </p:stCondLst>
                                        </p:cTn>
                                        <p:tgtEl>
                                          <p:spTgt spid="8202"/>
                                        </p:tgtEl>
                                        <p:attrNameLst>
                                          <p:attrName>style.visibility</p:attrName>
                                        </p:attrNameLst>
                                      </p:cBhvr>
                                      <p:to>
                                        <p:strVal val="visible"/>
                                      </p:to>
                                    </p:set>
                                    <p:anim from="(-#ppt_w/2)" to="(#ppt_x)" calcmode="lin" valueType="num">
                                      <p:cBhvr>
                                        <p:cTn id="14" dur="600" fill="hold">
                                          <p:stCondLst>
                                            <p:cond delay="0"/>
                                          </p:stCondLst>
                                        </p:cTn>
                                        <p:tgtEl>
                                          <p:spTgt spid="8202"/>
                                        </p:tgtEl>
                                        <p:attrNameLst>
                                          <p:attrName>ppt_x</p:attrName>
                                        </p:attrNameLst>
                                      </p:cBhvr>
                                    </p:anim>
                                    <p:anim from="0" to="-1.0" calcmode="lin" valueType="num">
                                      <p:cBhvr>
                                        <p:cTn id="15" dur="200" decel="50000" autoRev="1" fill="hold">
                                          <p:stCondLst>
                                            <p:cond delay="600"/>
                                          </p:stCondLst>
                                        </p:cTn>
                                        <p:tgtEl>
                                          <p:spTgt spid="8202"/>
                                        </p:tgtEl>
                                        <p:attrNameLst>
                                          <p:attrName>xshear</p:attrName>
                                        </p:attrNameLst>
                                      </p:cBhvr>
                                    </p:anim>
                                    <p:animScale>
                                      <p:cBhvr>
                                        <p:cTn id="16" dur="200" decel="100000" autoRev="1" fill="hold">
                                          <p:stCondLst>
                                            <p:cond delay="600"/>
                                          </p:stCondLst>
                                        </p:cTn>
                                        <p:tgtEl>
                                          <p:spTgt spid="8202"/>
                                        </p:tgtEl>
                                      </p:cBhvr>
                                      <p:from x="100000" y="100000"/>
                                      <p:to x="80000" y="100000"/>
                                    </p:animScale>
                                    <p:anim by="(#ppt_h/3+#ppt_w*0.1)" calcmode="lin" valueType="num">
                                      <p:cBhvr additive="sum">
                                        <p:cTn id="17" dur="200" decel="100000" autoRev="1" fill="hold">
                                          <p:stCondLst>
                                            <p:cond delay="600"/>
                                          </p:stCondLst>
                                        </p:cTn>
                                        <p:tgtEl>
                                          <p:spTgt spid="8202"/>
                                        </p:tgtEl>
                                        <p:attrNameLst>
                                          <p:attrName>ppt_x</p:attrName>
                                        </p:attrNameLst>
                                      </p:cBhvr>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8200"/>
                                        </p:tgtEl>
                                        <p:attrNameLst>
                                          <p:attrName>style.visibility</p:attrName>
                                        </p:attrNameLst>
                                      </p:cBhvr>
                                      <p:to>
                                        <p:strVal val="visible"/>
                                      </p:to>
                                    </p:set>
                                    <p:animEffect transition="in" filter="fade">
                                      <p:cBhvr>
                                        <p:cTn id="21" dur="1000"/>
                                        <p:tgtEl>
                                          <p:spTgt spid="8200"/>
                                        </p:tgtEl>
                                      </p:cBhvr>
                                    </p:animEffect>
                                    <p:anim calcmode="lin" valueType="num">
                                      <p:cBhvr>
                                        <p:cTn id="22" dur="1000" fill="hold"/>
                                        <p:tgtEl>
                                          <p:spTgt spid="8200"/>
                                        </p:tgtEl>
                                        <p:attrNameLst>
                                          <p:attrName>ppt_x</p:attrName>
                                        </p:attrNameLst>
                                      </p:cBhvr>
                                      <p:tavLst>
                                        <p:tav tm="0">
                                          <p:val>
                                            <p:strVal val="#ppt_x"/>
                                          </p:val>
                                        </p:tav>
                                        <p:tav tm="100000">
                                          <p:val>
                                            <p:strVal val="#ppt_x"/>
                                          </p:val>
                                        </p:tav>
                                      </p:tavLst>
                                    </p:anim>
                                    <p:anim calcmode="lin" valueType="num">
                                      <p:cBhvr>
                                        <p:cTn id="23" dur="900" decel="100000" fill="hold"/>
                                        <p:tgtEl>
                                          <p:spTgt spid="820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200"/>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5" presetClass="entr" presetSubtype="0" fill="hold" nodeType="afterEffect">
                                  <p:stCondLst>
                                    <p:cond delay="0"/>
                                  </p:stCondLst>
                                  <p:childTnLst>
                                    <p:set>
                                      <p:cBhvr>
                                        <p:cTn id="27" dur="1" fill="hold">
                                          <p:stCondLst>
                                            <p:cond delay="0"/>
                                          </p:stCondLst>
                                        </p:cTn>
                                        <p:tgtEl>
                                          <p:spTgt spid="8198"/>
                                        </p:tgtEl>
                                        <p:attrNameLst>
                                          <p:attrName>style.visibility</p:attrName>
                                        </p:attrNameLst>
                                      </p:cBhvr>
                                      <p:to>
                                        <p:strVal val="visible"/>
                                      </p:to>
                                    </p:set>
                                    <p:animEffect transition="in" filter="fade">
                                      <p:cBhvr>
                                        <p:cTn id="28" dur="2000"/>
                                        <p:tgtEl>
                                          <p:spTgt spid="8198"/>
                                        </p:tgtEl>
                                      </p:cBhvr>
                                    </p:animEffect>
                                    <p:anim calcmode="lin" valueType="num">
                                      <p:cBhvr>
                                        <p:cTn id="29" dur="2000" fill="hold"/>
                                        <p:tgtEl>
                                          <p:spTgt spid="8198"/>
                                        </p:tgtEl>
                                        <p:attrNameLst>
                                          <p:attrName>style.rotation</p:attrName>
                                        </p:attrNameLst>
                                      </p:cBhvr>
                                      <p:tavLst>
                                        <p:tav tm="0">
                                          <p:val>
                                            <p:fltVal val="720"/>
                                          </p:val>
                                        </p:tav>
                                        <p:tav tm="100000">
                                          <p:val>
                                            <p:fltVal val="0"/>
                                          </p:val>
                                        </p:tav>
                                      </p:tavLst>
                                    </p:anim>
                                    <p:anim calcmode="lin" valueType="num">
                                      <p:cBhvr>
                                        <p:cTn id="30" dur="2000" fill="hold"/>
                                        <p:tgtEl>
                                          <p:spTgt spid="8198"/>
                                        </p:tgtEl>
                                        <p:attrNameLst>
                                          <p:attrName>ppt_h</p:attrName>
                                        </p:attrNameLst>
                                      </p:cBhvr>
                                      <p:tavLst>
                                        <p:tav tm="0">
                                          <p:val>
                                            <p:fltVal val="0"/>
                                          </p:val>
                                        </p:tav>
                                        <p:tav tm="100000">
                                          <p:val>
                                            <p:strVal val="#ppt_h"/>
                                          </p:val>
                                        </p:tav>
                                      </p:tavLst>
                                    </p:anim>
                                    <p:anim calcmode="lin" valueType="num">
                                      <p:cBhvr>
                                        <p:cTn id="31" dur="2000" fill="hold"/>
                                        <p:tgtEl>
                                          <p:spTgt spid="81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familly"/>
          <p:cNvPicPr>
            <a:picLocks noChangeAspect="1" noChangeArrowheads="1"/>
          </p:cNvPicPr>
          <p:nvPr/>
        </p:nvPicPr>
        <p:blipFill>
          <a:blip r:embed="rId2"/>
          <a:srcRect/>
          <a:stretch>
            <a:fillRect/>
          </a:stretch>
        </p:blipFill>
        <p:spPr bwMode="auto">
          <a:xfrm>
            <a:off x="0" y="260350"/>
            <a:ext cx="3455988" cy="3384550"/>
          </a:xfrm>
          <a:prstGeom prst="rect">
            <a:avLst/>
          </a:prstGeom>
          <a:noFill/>
        </p:spPr>
      </p:pic>
      <p:pic>
        <p:nvPicPr>
          <p:cNvPr id="73733" name="Picture 5" descr="amazing grace"/>
          <p:cNvPicPr>
            <a:picLocks noChangeAspect="1" noChangeArrowheads="1"/>
          </p:cNvPicPr>
          <p:nvPr/>
        </p:nvPicPr>
        <p:blipFill>
          <a:blip r:embed="rId3"/>
          <a:srcRect/>
          <a:stretch>
            <a:fillRect/>
          </a:stretch>
        </p:blipFill>
        <p:spPr bwMode="auto">
          <a:xfrm>
            <a:off x="5867400" y="692150"/>
            <a:ext cx="2547938" cy="3241675"/>
          </a:xfrm>
          <a:prstGeom prst="rect">
            <a:avLst/>
          </a:prstGeom>
          <a:noFill/>
        </p:spPr>
      </p:pic>
      <p:pic>
        <p:nvPicPr>
          <p:cNvPr id="73734" name="Picture 6" descr="PEACE"/>
          <p:cNvPicPr>
            <a:picLocks noChangeAspect="1" noChangeArrowheads="1"/>
          </p:cNvPicPr>
          <p:nvPr/>
        </p:nvPicPr>
        <p:blipFill>
          <a:blip r:embed="rId4"/>
          <a:srcRect/>
          <a:stretch>
            <a:fillRect/>
          </a:stretch>
        </p:blipFill>
        <p:spPr bwMode="auto">
          <a:xfrm>
            <a:off x="3203575" y="3789363"/>
            <a:ext cx="2736850" cy="3068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500" fill="hold"/>
                                        <p:tgtEl>
                                          <p:spTgt spid="73732"/>
                                        </p:tgtEl>
                                        <p:attrNameLst>
                                          <p:attrName>ppt_w</p:attrName>
                                        </p:attrNameLst>
                                      </p:cBhvr>
                                      <p:tavLst>
                                        <p:tav tm="0">
                                          <p:val>
                                            <p:fltVal val="0"/>
                                          </p:val>
                                        </p:tav>
                                        <p:tav tm="100000">
                                          <p:val>
                                            <p:strVal val="#ppt_w"/>
                                          </p:val>
                                        </p:tav>
                                      </p:tavLst>
                                    </p:anim>
                                    <p:anim calcmode="lin" valueType="num">
                                      <p:cBhvr>
                                        <p:cTn id="8" dur="500" fill="hold"/>
                                        <p:tgtEl>
                                          <p:spTgt spid="7373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3733"/>
                                        </p:tgtEl>
                                        <p:attrNameLst>
                                          <p:attrName>style.visibility</p:attrName>
                                        </p:attrNameLst>
                                      </p:cBhvr>
                                      <p:to>
                                        <p:strVal val="visible"/>
                                      </p:to>
                                    </p:set>
                                    <p:anim calcmode="lin" valueType="num">
                                      <p:cBhvr>
                                        <p:cTn id="11" dur="500" fill="hold"/>
                                        <p:tgtEl>
                                          <p:spTgt spid="73733"/>
                                        </p:tgtEl>
                                        <p:attrNameLst>
                                          <p:attrName>ppt_w</p:attrName>
                                        </p:attrNameLst>
                                      </p:cBhvr>
                                      <p:tavLst>
                                        <p:tav tm="0">
                                          <p:val>
                                            <p:fltVal val="0"/>
                                          </p:val>
                                        </p:tav>
                                        <p:tav tm="100000">
                                          <p:val>
                                            <p:strVal val="#ppt_w"/>
                                          </p:val>
                                        </p:tav>
                                      </p:tavLst>
                                    </p:anim>
                                    <p:anim calcmode="lin" valueType="num">
                                      <p:cBhvr>
                                        <p:cTn id="12" dur="500" fill="hold"/>
                                        <p:tgtEl>
                                          <p:spTgt spid="73733"/>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25" presetClass="entr" presetSubtype="0" fill="hold" nodeType="afterEffect">
                                  <p:stCondLst>
                                    <p:cond delay="0"/>
                                  </p:stCondLst>
                                  <p:childTnLst>
                                    <p:set>
                                      <p:cBhvr>
                                        <p:cTn id="15" dur="1" fill="hold">
                                          <p:stCondLst>
                                            <p:cond delay="0"/>
                                          </p:stCondLst>
                                        </p:cTn>
                                        <p:tgtEl>
                                          <p:spTgt spid="73734"/>
                                        </p:tgtEl>
                                        <p:attrNameLst>
                                          <p:attrName>style.visibility</p:attrName>
                                        </p:attrNameLst>
                                      </p:cBhvr>
                                      <p:to>
                                        <p:strVal val="visible"/>
                                      </p:to>
                                    </p:set>
                                    <p:anim calcmode="lin" valueType="num">
                                      <p:cBhvr>
                                        <p:cTn id="16" dur="500" decel="50000" fill="hold">
                                          <p:stCondLst>
                                            <p:cond delay="0"/>
                                          </p:stCondLst>
                                        </p:cTn>
                                        <p:tgtEl>
                                          <p:spTgt spid="73734"/>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73734"/>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73734"/>
                                        </p:tgtEl>
                                        <p:attrNameLst>
                                          <p:attrName>ppt_w</p:attrName>
                                        </p:attrNameLst>
                                      </p:cBhvr>
                                      <p:tavLst>
                                        <p:tav tm="0">
                                          <p:val>
                                            <p:strVal val="#ppt_w*.05"/>
                                          </p:val>
                                        </p:tav>
                                        <p:tav tm="100000">
                                          <p:val>
                                            <p:strVal val="#ppt_w"/>
                                          </p:val>
                                        </p:tav>
                                      </p:tavLst>
                                    </p:anim>
                                    <p:anim calcmode="lin" valueType="num">
                                      <p:cBhvr>
                                        <p:cTn id="19" dur="1000" fill="hold"/>
                                        <p:tgtEl>
                                          <p:spTgt spid="73734"/>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73734"/>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73734"/>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73734"/>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a:xfrm>
            <a:off x="4932363" y="274638"/>
            <a:ext cx="3754437" cy="4162425"/>
          </a:xfrm>
        </p:spPr>
        <p:txBody>
          <a:bodyPr/>
          <a:lstStyle/>
          <a:p>
            <a:r>
              <a:rPr lang="fa-IR" sz="2000">
                <a:cs typeface="B Homa" pitchFamily="2" charset="-78"/>
              </a:rPr>
              <a:t>دكتر ايموتو آب را در كنار گلها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قرارداد ومتوجه شد كه مولكولهاي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آب خود را به شكل گلها در مي آورند.</a:t>
            </a:r>
            <a:br>
              <a:rPr lang="fa-IR" sz="2000">
                <a:cs typeface="B Homa" pitchFamily="2" charset="-78"/>
              </a:rPr>
            </a:br>
            <a:endParaRPr lang="en-US" sz="2000">
              <a:cs typeface="B Homa" pitchFamily="2" charset="-78"/>
            </a:endParaRPr>
          </a:p>
        </p:txBody>
      </p:sp>
      <p:sp>
        <p:nvSpPr>
          <p:cNvPr id="65541" name="Rectangle 5"/>
          <p:cNvSpPr>
            <a:spLocks noChangeArrowheads="1"/>
          </p:cNvSpPr>
          <p:nvPr/>
        </p:nvSpPr>
        <p:spPr bwMode="auto">
          <a:xfrm>
            <a:off x="1116013" y="5373688"/>
            <a:ext cx="6727825" cy="1006475"/>
          </a:xfrm>
          <a:prstGeom prst="rect">
            <a:avLst/>
          </a:prstGeom>
          <a:noFill/>
          <a:ln w="9525">
            <a:noFill/>
            <a:miter lim="800000"/>
            <a:headEnd/>
            <a:tailEnd/>
          </a:ln>
          <a:effectLst/>
        </p:spPr>
        <p:txBody>
          <a:bodyPr>
            <a:spAutoFit/>
          </a:bodyPr>
          <a:lstStyle/>
          <a:p>
            <a:pPr algn="r"/>
            <a:r>
              <a:rPr lang="fa-IR" sz="2000">
                <a:solidFill>
                  <a:schemeClr val="tx2"/>
                </a:solidFill>
                <a:latin typeface="Arial" charset="0"/>
                <a:cs typeface="B Homa" pitchFamily="2" charset="-78"/>
              </a:rPr>
              <a:t>بنابراين احساس نشاط وشادماني وانرژي كه انسان از طبيعت مي گيرد بدليل</a:t>
            </a:r>
          </a:p>
          <a:p>
            <a:pPr algn="r"/>
            <a:endParaRPr lang="fa-IR" sz="2000">
              <a:solidFill>
                <a:schemeClr val="tx2"/>
              </a:solidFill>
              <a:latin typeface="Arial" charset="0"/>
              <a:cs typeface="B Homa" pitchFamily="2" charset="-78"/>
            </a:endParaRPr>
          </a:p>
          <a:p>
            <a:pPr algn="r"/>
            <a:r>
              <a:rPr lang="fa-IR" sz="2000">
                <a:solidFill>
                  <a:schemeClr val="tx2"/>
                </a:solidFill>
                <a:latin typeface="Arial" charset="0"/>
                <a:cs typeface="B Homa" pitchFamily="2" charset="-78"/>
              </a:rPr>
              <a:t> اينست كه مولكولهاي بدن ما خود را به شكل طبيعت در مي آورند.</a:t>
            </a:r>
            <a:endParaRPr lang="en-US" sz="2000">
              <a:solidFill>
                <a:schemeClr val="tx2"/>
              </a:solidFill>
              <a:latin typeface="Arial" charset="0"/>
              <a:cs typeface="B Homa" pitchFamily="2" charset="-78"/>
            </a:endParaRPr>
          </a:p>
        </p:txBody>
      </p:sp>
      <p:pic>
        <p:nvPicPr>
          <p:cNvPr id="65542" name="Picture 6" descr="chamomile"/>
          <p:cNvPicPr>
            <a:picLocks noChangeAspect="1" noChangeArrowheads="1"/>
          </p:cNvPicPr>
          <p:nvPr>
            <p:ph idx="1"/>
          </p:nvPr>
        </p:nvPicPr>
        <p:blipFill>
          <a:blip r:embed="rId2"/>
          <a:srcRect/>
          <a:stretch>
            <a:fillRect/>
          </a:stretch>
        </p:blipFill>
        <p:spPr>
          <a:xfrm>
            <a:off x="371475" y="908050"/>
            <a:ext cx="3328988" cy="33845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fade">
                                      <p:cBhvr>
                                        <p:cTn id="7" dur="2000"/>
                                        <p:tgtEl>
                                          <p:spTgt spid="65542"/>
                                        </p:tgtEl>
                                      </p:cBhvr>
                                    </p:animEffect>
                                    <p:anim calcmode="lin" valueType="num">
                                      <p:cBhvr>
                                        <p:cTn id="8" dur="2000" fill="hold"/>
                                        <p:tgtEl>
                                          <p:spTgt spid="65542"/>
                                        </p:tgtEl>
                                        <p:attrNameLst>
                                          <p:attrName>style.rotation</p:attrName>
                                        </p:attrNameLst>
                                      </p:cBhvr>
                                      <p:tavLst>
                                        <p:tav tm="0">
                                          <p:val>
                                            <p:fltVal val="720"/>
                                          </p:val>
                                        </p:tav>
                                        <p:tav tm="100000">
                                          <p:val>
                                            <p:fltVal val="0"/>
                                          </p:val>
                                        </p:tav>
                                      </p:tavLst>
                                    </p:anim>
                                    <p:anim calcmode="lin" valueType="num">
                                      <p:cBhvr>
                                        <p:cTn id="9" dur="2000" fill="hold"/>
                                        <p:tgtEl>
                                          <p:spTgt spid="65542"/>
                                        </p:tgtEl>
                                        <p:attrNameLst>
                                          <p:attrName>ppt_h</p:attrName>
                                        </p:attrNameLst>
                                      </p:cBhvr>
                                      <p:tavLst>
                                        <p:tav tm="0">
                                          <p:val>
                                            <p:fltVal val="0"/>
                                          </p:val>
                                        </p:tav>
                                        <p:tav tm="100000">
                                          <p:val>
                                            <p:strVal val="#ppt_h"/>
                                          </p:val>
                                        </p:tav>
                                      </p:tavLst>
                                    </p:anim>
                                    <p:anim calcmode="lin" valueType="num">
                                      <p:cBhvr>
                                        <p:cTn id="10" dur="2000" fill="hold"/>
                                        <p:tgtEl>
                                          <p:spTgt spid="655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26" name="Picture 26" descr="A0020891"/>
          <p:cNvPicPr>
            <a:picLocks noChangeAspect="1" noChangeArrowheads="1"/>
          </p:cNvPicPr>
          <p:nvPr>
            <p:ph idx="1"/>
          </p:nvPr>
        </p:nvPicPr>
        <p:blipFill>
          <a:blip r:embed="rId2"/>
          <a:srcRect/>
          <a:stretch>
            <a:fillRect/>
          </a:stretch>
        </p:blipFill>
        <p:spPr>
          <a:xfrm>
            <a:off x="0" y="0"/>
            <a:ext cx="9144000" cy="6858000"/>
          </a:xfrm>
          <a:noFill/>
          <a:ln/>
        </p:spPr>
      </p:pic>
      <p:sp>
        <p:nvSpPr>
          <p:cNvPr id="76806" name="Rectangle 6"/>
          <p:cNvSpPr>
            <a:spLocks noGrp="1" noChangeArrowheads="1"/>
          </p:cNvSpPr>
          <p:nvPr>
            <p:ph type="title"/>
          </p:nvPr>
        </p:nvSpPr>
        <p:spPr>
          <a:xfrm>
            <a:off x="395288" y="2276475"/>
            <a:ext cx="8229600" cy="1143000"/>
          </a:xfrm>
        </p:spPr>
        <p:txBody>
          <a:bodyPr/>
          <a:lstStyle/>
          <a:p>
            <a:r>
              <a:rPr lang="fa-IR" sz="3200">
                <a:solidFill>
                  <a:srgbClr val="FFFF00"/>
                </a:solidFill>
                <a:cs typeface="B Homa" pitchFamily="2" charset="-78"/>
              </a:rPr>
              <a:t>در ايران هم خانم حميده بي طرف با طرح شهادت آب </a:t>
            </a:r>
            <a:r>
              <a:rPr lang="en-US" sz="3200">
                <a:solidFill>
                  <a:srgbClr val="FFFF00"/>
                </a:solidFill>
                <a:cs typeface="B Homa" pitchFamily="2" charset="-78"/>
              </a:rPr>
              <a:t/>
            </a:r>
            <a:br>
              <a:rPr lang="en-US" sz="3200">
                <a:solidFill>
                  <a:srgbClr val="FFFF00"/>
                </a:solidFill>
                <a:cs typeface="B Homa" pitchFamily="2" charset="-78"/>
              </a:rPr>
            </a:br>
            <a:r>
              <a:rPr lang="en-US" sz="3200">
                <a:solidFill>
                  <a:srgbClr val="FFFF00"/>
                </a:solidFill>
                <a:cs typeface="B Homa" pitchFamily="2" charset="-78"/>
              </a:rPr>
              <a:t/>
            </a:r>
            <a:br>
              <a:rPr lang="en-US" sz="3200">
                <a:solidFill>
                  <a:srgbClr val="FFFF00"/>
                </a:solidFill>
                <a:cs typeface="B Homa" pitchFamily="2" charset="-78"/>
              </a:rPr>
            </a:br>
            <a:r>
              <a:rPr lang="fa-IR" sz="3200">
                <a:solidFill>
                  <a:srgbClr val="FFFF00"/>
                </a:solidFill>
                <a:cs typeface="B Homa" pitchFamily="2" charset="-78"/>
              </a:rPr>
              <a:t>توانست در جشنواره خوارزمي رتبه دوم را كسب</a:t>
            </a:r>
            <a:r>
              <a:rPr lang="en-US" sz="3200">
                <a:solidFill>
                  <a:srgbClr val="FFFF00"/>
                </a:solidFill>
                <a:cs typeface="B Homa" pitchFamily="2" charset="-78"/>
              </a:rPr>
              <a:t/>
            </a:r>
            <a:br>
              <a:rPr lang="en-US" sz="3200">
                <a:solidFill>
                  <a:srgbClr val="FFFF00"/>
                </a:solidFill>
                <a:cs typeface="B Homa" pitchFamily="2" charset="-78"/>
              </a:rPr>
            </a:br>
            <a:r>
              <a:rPr lang="en-US" sz="3200">
                <a:solidFill>
                  <a:srgbClr val="FFFF00"/>
                </a:solidFill>
                <a:cs typeface="B Homa" pitchFamily="2" charset="-78"/>
              </a:rPr>
              <a:t/>
            </a:r>
            <a:br>
              <a:rPr lang="en-US" sz="3200">
                <a:solidFill>
                  <a:srgbClr val="FFFF00"/>
                </a:solidFill>
                <a:cs typeface="B Homa" pitchFamily="2" charset="-78"/>
              </a:rPr>
            </a:br>
            <a:r>
              <a:rPr lang="fa-IR" sz="3200">
                <a:solidFill>
                  <a:srgbClr val="FFFF00"/>
                </a:solidFill>
                <a:cs typeface="B Homa" pitchFamily="2" charset="-78"/>
              </a:rPr>
              <a:t> نمايدايشان آزمايشات خود را روي ساير پديده ها نيز </a:t>
            </a:r>
            <a:r>
              <a:rPr lang="en-US" sz="3200">
                <a:solidFill>
                  <a:srgbClr val="FFFF00"/>
                </a:solidFill>
                <a:cs typeface="B Homa" pitchFamily="2" charset="-78"/>
              </a:rPr>
              <a:t/>
            </a:r>
            <a:br>
              <a:rPr lang="en-US" sz="3200">
                <a:solidFill>
                  <a:srgbClr val="FFFF00"/>
                </a:solidFill>
                <a:cs typeface="B Homa" pitchFamily="2" charset="-78"/>
              </a:rPr>
            </a:br>
            <a:r>
              <a:rPr lang="en-US" sz="3200">
                <a:solidFill>
                  <a:srgbClr val="FFFF00"/>
                </a:solidFill>
                <a:cs typeface="B Homa" pitchFamily="2" charset="-78"/>
              </a:rPr>
              <a:t/>
            </a:r>
            <a:br>
              <a:rPr lang="en-US" sz="3200">
                <a:solidFill>
                  <a:srgbClr val="FFFF00"/>
                </a:solidFill>
                <a:cs typeface="B Homa" pitchFamily="2" charset="-78"/>
              </a:rPr>
            </a:br>
            <a:r>
              <a:rPr lang="fa-IR" sz="3200">
                <a:solidFill>
                  <a:srgbClr val="FFFF00"/>
                </a:solidFill>
                <a:cs typeface="B Homa" pitchFamily="2" charset="-78"/>
              </a:rPr>
              <a:t>آزمايش نموده اند .</a:t>
            </a:r>
            <a:r>
              <a:rPr lang="fa-IR"/>
              <a:t> </a:t>
            </a:r>
            <a:endParaRPr lang="en-US"/>
          </a:p>
        </p:txBody>
      </p:sp>
    </p:spTree>
  </p:cSld>
  <p:clrMapOvr>
    <a:masterClrMapping/>
  </p:clrMapOvr>
  <p:transition>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6"/>
          <p:cNvSpPr>
            <a:spLocks noGrp="1" noChangeArrowheads="1"/>
          </p:cNvSpPr>
          <p:nvPr>
            <p:ph type="title"/>
          </p:nvPr>
        </p:nvSpPr>
        <p:spPr>
          <a:xfrm>
            <a:off x="5292725" y="549275"/>
            <a:ext cx="3394075" cy="5818188"/>
          </a:xfrm>
        </p:spPr>
        <p:txBody>
          <a:bodyPr/>
          <a:lstStyle/>
          <a:p>
            <a:r>
              <a:rPr lang="fa-IR" sz="2000">
                <a:cs typeface="B Homa" pitchFamily="2" charset="-78"/>
              </a:rPr>
              <a:t>زيباترين شكلي كه آب  از خود نشان</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 داده است زماني است كه براي آن</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 قران پخش شد .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هم اكنون نيز محققين ايراني با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همكاري موسسه          ٍ،واكنش آب</a:t>
            </a:r>
            <a:br>
              <a:rPr lang="fa-IR" sz="2000">
                <a:cs typeface="B Homa" pitchFamily="2" charset="-78"/>
              </a:rPr>
            </a:br>
            <a:r>
              <a:rPr lang="fa-IR" sz="2000">
                <a:cs typeface="B Homa" pitchFamily="2" charset="-78"/>
              </a:rPr>
              <a:t> </a:t>
            </a:r>
            <a:br>
              <a:rPr lang="fa-IR" sz="2000">
                <a:cs typeface="B Homa" pitchFamily="2" charset="-78"/>
              </a:rPr>
            </a:br>
            <a:r>
              <a:rPr lang="fa-IR" sz="2000">
                <a:cs typeface="B Homa" pitchFamily="2" charset="-78"/>
              </a:rPr>
              <a:t>رادر مورد 99  اسم خداوند آزمايش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 مي كنند كه به طرح نودو نه شهرت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دارد .</a:t>
            </a:r>
            <a:br>
              <a:rPr lang="fa-IR" sz="2000">
                <a:cs typeface="B Homa" pitchFamily="2" charset="-78"/>
              </a:rPr>
            </a:br>
            <a:r>
              <a:rPr lang="fa-IR" sz="2000">
                <a:cs typeface="B Homa" pitchFamily="2" charset="-78"/>
              </a:rPr>
              <a:t/>
            </a:r>
            <a:br>
              <a:rPr lang="fa-IR" sz="2000">
                <a:cs typeface="B Homa" pitchFamily="2" charset="-78"/>
              </a:rPr>
            </a:br>
            <a:endParaRPr lang="en-US" sz="2000">
              <a:cs typeface="B Homa" pitchFamily="2" charset="-78"/>
            </a:endParaRPr>
          </a:p>
        </p:txBody>
      </p:sp>
      <p:pic>
        <p:nvPicPr>
          <p:cNvPr id="79877" name="Picture 5" descr="adl"/>
          <p:cNvPicPr>
            <a:picLocks noChangeAspect="1" noChangeArrowheads="1"/>
          </p:cNvPicPr>
          <p:nvPr>
            <p:ph idx="1"/>
          </p:nvPr>
        </p:nvPicPr>
        <p:blipFill>
          <a:blip r:embed="rId2"/>
          <a:srcRect/>
          <a:stretch>
            <a:fillRect/>
          </a:stretch>
        </p:blipFill>
        <p:spPr>
          <a:xfrm>
            <a:off x="250825" y="260350"/>
            <a:ext cx="4762500" cy="4113213"/>
          </a:xfrm>
          <a:noFill/>
          <a:ln/>
        </p:spPr>
      </p:pic>
      <p:sp>
        <p:nvSpPr>
          <p:cNvPr id="79880" name="Rectangle 8"/>
          <p:cNvSpPr>
            <a:spLocks noChangeArrowheads="1"/>
          </p:cNvSpPr>
          <p:nvPr/>
        </p:nvSpPr>
        <p:spPr bwMode="auto">
          <a:xfrm>
            <a:off x="323850" y="5157788"/>
            <a:ext cx="4070350" cy="701675"/>
          </a:xfrm>
          <a:prstGeom prst="rect">
            <a:avLst/>
          </a:prstGeom>
          <a:noFill/>
          <a:ln w="9525">
            <a:noFill/>
            <a:miter lim="800000"/>
            <a:headEnd/>
            <a:tailEnd/>
          </a:ln>
          <a:effectLst/>
        </p:spPr>
        <p:txBody>
          <a:bodyPr>
            <a:spAutoFit/>
          </a:bodyPr>
          <a:lstStyle/>
          <a:p>
            <a:pPr algn="r"/>
            <a:r>
              <a:rPr lang="fa-IR" sz="2000">
                <a:solidFill>
                  <a:schemeClr val="tx2"/>
                </a:solidFill>
                <a:latin typeface="Arial" charset="0"/>
                <a:cs typeface="B Homa" pitchFamily="2" charset="-78"/>
              </a:rPr>
              <a:t>عكس فوق مربوط به بطري است كه روي آن يكي از اسامي خدواند نوشته شده است.</a:t>
            </a:r>
            <a:endParaRPr lang="en-US" sz="2000">
              <a:solidFill>
                <a:schemeClr val="tx2"/>
              </a:solidFill>
              <a:latin typeface="Arial" charset="0"/>
              <a:cs typeface="B Homa" pitchFamily="2" charset="-78"/>
            </a:endParaRPr>
          </a:p>
        </p:txBody>
      </p:sp>
      <p:sp>
        <p:nvSpPr>
          <p:cNvPr id="79881" name="Rectangle 9"/>
          <p:cNvSpPr>
            <a:spLocks noChangeArrowheads="1"/>
          </p:cNvSpPr>
          <p:nvPr/>
        </p:nvSpPr>
        <p:spPr bwMode="auto">
          <a:xfrm>
            <a:off x="6516688" y="3500438"/>
            <a:ext cx="576262" cy="433387"/>
          </a:xfrm>
          <a:prstGeom prst="rect">
            <a:avLst/>
          </a:prstGeom>
          <a:noFill/>
          <a:ln w="9525">
            <a:noFill/>
            <a:miter lim="800000"/>
            <a:headEnd/>
            <a:tailEnd/>
          </a:ln>
          <a:effectLst/>
        </p:spPr>
        <p:txBody>
          <a:bodyPr wrap="none" anchor="ctr"/>
          <a:lstStyle/>
          <a:p>
            <a:r>
              <a:rPr lang="en-US" sz="2800">
                <a:latin typeface="GungsuhChe" pitchFamily="49" charset="-127"/>
              </a:rPr>
              <a:t>IHM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fade">
                                      <p:cBhvr>
                                        <p:cTn id="7" dur="800" decel="100000"/>
                                        <p:tgtEl>
                                          <p:spTgt spid="79877"/>
                                        </p:tgtEl>
                                      </p:cBhvr>
                                    </p:animEffect>
                                    <p:anim calcmode="lin" valueType="num">
                                      <p:cBhvr>
                                        <p:cTn id="8" dur="800" decel="100000" fill="hold"/>
                                        <p:tgtEl>
                                          <p:spTgt spid="79877"/>
                                        </p:tgtEl>
                                        <p:attrNameLst>
                                          <p:attrName>style.rotation</p:attrName>
                                        </p:attrNameLst>
                                      </p:cBhvr>
                                      <p:tavLst>
                                        <p:tav tm="0">
                                          <p:val>
                                            <p:fltVal val="-90"/>
                                          </p:val>
                                        </p:tav>
                                        <p:tav tm="100000">
                                          <p:val>
                                            <p:fltVal val="0"/>
                                          </p:val>
                                        </p:tav>
                                      </p:tavLst>
                                    </p:anim>
                                    <p:anim calcmode="lin" valueType="num">
                                      <p:cBhvr>
                                        <p:cTn id="9" dur="800" decel="100000" fill="hold"/>
                                        <p:tgtEl>
                                          <p:spTgt spid="79877"/>
                                        </p:tgtEl>
                                        <p:attrNameLst>
                                          <p:attrName>ppt_x</p:attrName>
                                        </p:attrNameLst>
                                      </p:cBhvr>
                                      <p:tavLst>
                                        <p:tav tm="0">
                                          <p:val>
                                            <p:strVal val="#ppt_x+0.4"/>
                                          </p:val>
                                        </p:tav>
                                        <p:tav tm="100000">
                                          <p:val>
                                            <p:strVal val="#ppt_x-0.05"/>
                                          </p:val>
                                        </p:tav>
                                      </p:tavLst>
                                    </p:anim>
                                    <p:anim calcmode="lin" valueType="num">
                                      <p:cBhvr>
                                        <p:cTn id="10" dur="800" decel="100000" fill="hold"/>
                                        <p:tgtEl>
                                          <p:spTgt spid="7987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987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987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44" name="Picture 12" descr="snow5"/>
          <p:cNvPicPr>
            <a:picLocks noGrp="1" noChangeAspect="1" noChangeArrowheads="1"/>
          </p:cNvPicPr>
          <p:nvPr>
            <p:ph sz="quarter" idx="2"/>
          </p:nvPr>
        </p:nvPicPr>
        <p:blipFill>
          <a:blip r:embed="rId2">
            <a:lum bright="-18000"/>
          </a:blip>
          <a:srcRect/>
          <a:stretch>
            <a:fillRect/>
          </a:stretch>
        </p:blipFill>
        <p:spPr>
          <a:xfrm>
            <a:off x="0" y="0"/>
            <a:ext cx="9144000" cy="6923088"/>
          </a:xfrm>
          <a:noFill/>
          <a:ln/>
        </p:spPr>
      </p:pic>
      <p:sp>
        <p:nvSpPr>
          <p:cNvPr id="95238" name="Rectangle 6"/>
          <p:cNvSpPr>
            <a:spLocks noGrp="1" noChangeArrowheads="1"/>
          </p:cNvSpPr>
          <p:nvPr>
            <p:ph type="title"/>
          </p:nvPr>
        </p:nvSpPr>
        <p:spPr>
          <a:xfrm>
            <a:off x="539750" y="4508500"/>
            <a:ext cx="8229600" cy="1143000"/>
          </a:xfrm>
        </p:spPr>
        <p:txBody>
          <a:bodyPr/>
          <a:lstStyle/>
          <a:p>
            <a:r>
              <a:rPr lang="fa-IR" sz="3200">
                <a:solidFill>
                  <a:srgbClr val="FFFF00"/>
                </a:solidFill>
                <a:cs typeface="B Homa" pitchFamily="2" charset="-78"/>
              </a:rPr>
              <a:t/>
            </a:r>
            <a:br>
              <a:rPr lang="fa-IR" sz="3200">
                <a:solidFill>
                  <a:srgbClr val="FFFF00"/>
                </a:solidFill>
                <a:cs typeface="B Homa" pitchFamily="2" charset="-78"/>
              </a:rPr>
            </a:br>
            <a:r>
              <a:rPr lang="fa-IR" sz="3200">
                <a:solidFill>
                  <a:srgbClr val="FFFF00"/>
                </a:solidFill>
                <a:cs typeface="B Homa" pitchFamily="2" charset="-78"/>
              </a:rPr>
              <a:t/>
            </a:r>
            <a:br>
              <a:rPr lang="fa-IR" sz="3200">
                <a:solidFill>
                  <a:srgbClr val="FFFF00"/>
                </a:solidFill>
                <a:cs typeface="B Homa" pitchFamily="2" charset="-78"/>
              </a:rPr>
            </a:br>
            <a:r>
              <a:rPr lang="fa-IR" sz="3200">
                <a:solidFill>
                  <a:srgbClr val="FFFF00"/>
                </a:solidFill>
                <a:cs typeface="B Homa" pitchFamily="2" charset="-78"/>
              </a:rPr>
              <a:t>مي تواني انتخاب كني كه...؟!!! </a:t>
            </a:r>
            <a:br>
              <a:rPr lang="fa-IR" sz="3200">
                <a:solidFill>
                  <a:srgbClr val="FFFF00"/>
                </a:solidFill>
                <a:cs typeface="B Homa" pitchFamily="2" charset="-78"/>
              </a:rPr>
            </a:br>
            <a:r>
              <a:rPr lang="fa-IR" sz="3200">
                <a:solidFill>
                  <a:srgbClr val="FFFF00"/>
                </a:solidFill>
                <a:cs typeface="B Homa" pitchFamily="2" charset="-78"/>
              </a:rPr>
              <a:t/>
            </a:r>
            <a:br>
              <a:rPr lang="fa-IR" sz="3200">
                <a:solidFill>
                  <a:srgbClr val="FFFF00"/>
                </a:solidFill>
                <a:cs typeface="B Homa" pitchFamily="2" charset="-78"/>
              </a:rPr>
            </a:br>
            <a:endParaRPr lang="en-US" sz="3200">
              <a:solidFill>
                <a:srgbClr val="FFFF00"/>
              </a:solidFill>
              <a:cs typeface="B Homa" pitchFamily="2" charset="-78"/>
            </a:endParaRPr>
          </a:p>
        </p:txBody>
      </p:sp>
      <p:sp>
        <p:nvSpPr>
          <p:cNvPr id="95246" name="Text Box 14"/>
          <p:cNvSpPr txBox="1">
            <a:spLocks noChangeArrowheads="1"/>
          </p:cNvSpPr>
          <p:nvPr/>
        </p:nvSpPr>
        <p:spPr bwMode="auto">
          <a:xfrm>
            <a:off x="900113" y="1341438"/>
            <a:ext cx="7561262" cy="457200"/>
          </a:xfrm>
          <a:prstGeom prst="rect">
            <a:avLst/>
          </a:prstGeom>
          <a:noFill/>
          <a:ln w="9525">
            <a:noFill/>
            <a:miter lim="800000"/>
            <a:headEnd/>
            <a:tailEnd/>
          </a:ln>
          <a:effectLst/>
        </p:spPr>
        <p:txBody>
          <a:bodyPr>
            <a:spAutoFit/>
          </a:bodyPr>
          <a:lstStyle/>
          <a:p>
            <a:pPr algn="just" rtl="1">
              <a:spcBef>
                <a:spcPct val="50000"/>
              </a:spcBef>
            </a:pPr>
            <a:r>
              <a:rPr lang="fa-IR" sz="2400" b="1">
                <a:solidFill>
                  <a:srgbClr val="FFFF00"/>
                </a:solidFill>
                <a:latin typeface="Verdana" pitchFamily="34" charset="0"/>
                <a:cs typeface="B Homa" pitchFamily="2" charset="-78"/>
              </a:rPr>
              <a:t>تا70%كره زمين را آب تشكيل مي دهد.</a:t>
            </a:r>
            <a:endParaRPr lang="en-US" sz="2400" b="1">
              <a:solidFill>
                <a:srgbClr val="FFFF00"/>
              </a:solidFill>
              <a:latin typeface="Verdana" pitchFamily="34" charset="0"/>
              <a:cs typeface="B Homa" pitchFamily="2" charset="-78"/>
            </a:endParaRPr>
          </a:p>
        </p:txBody>
      </p:sp>
      <p:sp>
        <p:nvSpPr>
          <p:cNvPr id="95247" name="Text Box 15"/>
          <p:cNvSpPr txBox="1">
            <a:spLocks noChangeArrowheads="1"/>
          </p:cNvSpPr>
          <p:nvPr/>
        </p:nvSpPr>
        <p:spPr bwMode="auto">
          <a:xfrm>
            <a:off x="900113" y="1989138"/>
            <a:ext cx="7561262" cy="457200"/>
          </a:xfrm>
          <a:prstGeom prst="rect">
            <a:avLst/>
          </a:prstGeom>
          <a:noFill/>
          <a:ln w="9525">
            <a:noFill/>
            <a:miter lim="800000"/>
            <a:headEnd/>
            <a:tailEnd/>
          </a:ln>
          <a:effectLst/>
        </p:spPr>
        <p:txBody>
          <a:bodyPr>
            <a:spAutoFit/>
          </a:bodyPr>
          <a:lstStyle/>
          <a:p>
            <a:pPr algn="just" rtl="1">
              <a:spcBef>
                <a:spcPct val="50000"/>
              </a:spcBef>
            </a:pPr>
            <a:r>
              <a:rPr lang="fa-IR" sz="2400" b="1">
                <a:solidFill>
                  <a:srgbClr val="FFFF00"/>
                </a:solidFill>
                <a:latin typeface="Verdana" pitchFamily="34" charset="0"/>
                <a:cs typeface="B Homa" pitchFamily="2" charset="-78"/>
              </a:rPr>
              <a:t>تا 60% وزن بدن انسان را آب تشكيل مي‌دهد</a:t>
            </a:r>
            <a:r>
              <a:rPr lang="fa-IR" sz="2200" b="1">
                <a:latin typeface="Verdana" pitchFamily="34" charset="0"/>
                <a:cs typeface="Lotus" pitchFamily="2" charset="-78"/>
              </a:rPr>
              <a:t>.</a:t>
            </a:r>
            <a:endParaRPr lang="en-US" sz="2200" b="1">
              <a:latin typeface="Verdana" pitchFamily="34" charset="0"/>
              <a:cs typeface="Lotus" pitchFamily="2" charset="-78"/>
            </a:endParaRPr>
          </a:p>
        </p:txBody>
      </p:sp>
      <p:sp>
        <p:nvSpPr>
          <p:cNvPr id="95248" name="Text Box 16"/>
          <p:cNvSpPr txBox="1">
            <a:spLocks noChangeArrowheads="1"/>
          </p:cNvSpPr>
          <p:nvPr/>
        </p:nvSpPr>
        <p:spPr bwMode="auto">
          <a:xfrm>
            <a:off x="900113" y="2492375"/>
            <a:ext cx="7561262" cy="457200"/>
          </a:xfrm>
          <a:prstGeom prst="rect">
            <a:avLst/>
          </a:prstGeom>
          <a:noFill/>
          <a:ln w="9525">
            <a:noFill/>
            <a:miter lim="800000"/>
            <a:headEnd/>
            <a:tailEnd/>
          </a:ln>
          <a:effectLst/>
        </p:spPr>
        <p:txBody>
          <a:bodyPr>
            <a:spAutoFit/>
          </a:bodyPr>
          <a:lstStyle/>
          <a:p>
            <a:pPr algn="just" rtl="1">
              <a:spcBef>
                <a:spcPct val="50000"/>
              </a:spcBef>
            </a:pPr>
            <a:r>
              <a:rPr lang="fa-IR" sz="2400" b="1">
                <a:solidFill>
                  <a:srgbClr val="FFFF00"/>
                </a:solidFill>
                <a:latin typeface="Verdana" pitchFamily="34" charset="0"/>
                <a:cs typeface="B Homa" pitchFamily="2" charset="-78"/>
              </a:rPr>
              <a:t>تا 70% وزن ماهيچه‌هاي انسان را آب تشكيل مي‌دهد</a:t>
            </a:r>
            <a:r>
              <a:rPr lang="fa-IR" sz="2200" b="1">
                <a:latin typeface="Verdana" pitchFamily="34" charset="0"/>
                <a:cs typeface="Lotus" pitchFamily="2" charset="-78"/>
              </a:rPr>
              <a:t>.</a:t>
            </a:r>
            <a:endParaRPr lang="en-US" sz="2200" b="1">
              <a:latin typeface="Verdana" pitchFamily="34" charset="0"/>
              <a:cs typeface="Lotus" pitchFamily="2" charset="-78"/>
            </a:endParaRPr>
          </a:p>
        </p:txBody>
      </p:sp>
      <p:sp>
        <p:nvSpPr>
          <p:cNvPr id="95249" name="Text Box 17"/>
          <p:cNvSpPr txBox="1">
            <a:spLocks noChangeArrowheads="1"/>
          </p:cNvSpPr>
          <p:nvPr/>
        </p:nvSpPr>
        <p:spPr bwMode="auto">
          <a:xfrm>
            <a:off x="827088" y="3068638"/>
            <a:ext cx="7561262" cy="457200"/>
          </a:xfrm>
          <a:prstGeom prst="rect">
            <a:avLst/>
          </a:prstGeom>
          <a:noFill/>
          <a:ln w="9525">
            <a:noFill/>
            <a:miter lim="800000"/>
            <a:headEnd/>
            <a:tailEnd/>
          </a:ln>
          <a:effectLst/>
        </p:spPr>
        <p:txBody>
          <a:bodyPr>
            <a:spAutoFit/>
          </a:bodyPr>
          <a:lstStyle/>
          <a:p>
            <a:pPr algn="just" rtl="1">
              <a:spcBef>
                <a:spcPct val="50000"/>
              </a:spcBef>
            </a:pPr>
            <a:r>
              <a:rPr lang="fa-IR" sz="2400" b="1">
                <a:solidFill>
                  <a:srgbClr val="FFFF00"/>
                </a:solidFill>
                <a:latin typeface="Verdana" pitchFamily="34" charset="0"/>
                <a:cs typeface="B Homa" pitchFamily="2" charset="-78"/>
              </a:rPr>
              <a:t>تا 80% خون انسان را آب تشكيل مي‌دهد</a:t>
            </a:r>
            <a:r>
              <a:rPr lang="fa-IR" sz="2200" b="1">
                <a:solidFill>
                  <a:srgbClr val="FFFF00"/>
                </a:solidFill>
                <a:latin typeface="Verdana" pitchFamily="34" charset="0"/>
                <a:cs typeface="Lotus" pitchFamily="2" charset="-78"/>
              </a:rPr>
              <a:t>.</a:t>
            </a:r>
            <a:endParaRPr lang="en-US" sz="2200" b="1">
              <a:solidFill>
                <a:srgbClr val="FFFF00"/>
              </a:solidFill>
              <a:latin typeface="Verdana" pitchFamily="34" charset="0"/>
              <a:cs typeface="Lotus" pitchFamily="2" charset="-78"/>
            </a:endParaRPr>
          </a:p>
        </p:txBody>
      </p:sp>
      <p:sp>
        <p:nvSpPr>
          <p:cNvPr id="95250" name="Text Box 18"/>
          <p:cNvSpPr txBox="1">
            <a:spLocks noChangeArrowheads="1"/>
          </p:cNvSpPr>
          <p:nvPr/>
        </p:nvSpPr>
        <p:spPr bwMode="auto">
          <a:xfrm>
            <a:off x="755650" y="3644900"/>
            <a:ext cx="7561263" cy="457200"/>
          </a:xfrm>
          <a:prstGeom prst="rect">
            <a:avLst/>
          </a:prstGeom>
          <a:noFill/>
          <a:ln w="9525">
            <a:noFill/>
            <a:miter lim="800000"/>
            <a:headEnd/>
            <a:tailEnd/>
          </a:ln>
          <a:effectLst/>
        </p:spPr>
        <p:txBody>
          <a:bodyPr>
            <a:spAutoFit/>
          </a:bodyPr>
          <a:lstStyle/>
          <a:p>
            <a:pPr algn="just" rtl="1">
              <a:spcBef>
                <a:spcPct val="50000"/>
              </a:spcBef>
            </a:pPr>
            <a:r>
              <a:rPr lang="fa-IR" sz="2400" b="1">
                <a:solidFill>
                  <a:srgbClr val="FFFF00"/>
                </a:solidFill>
                <a:latin typeface="Verdana" pitchFamily="34" charset="0"/>
                <a:cs typeface="B Homa" pitchFamily="2" charset="-78"/>
              </a:rPr>
              <a:t>و 90% ريه‌هاي انسان را آب تشكيل مي‌دهد</a:t>
            </a:r>
            <a:r>
              <a:rPr lang="fa-IR" sz="2200" b="1">
                <a:latin typeface="Verdana" pitchFamily="34" charset="0"/>
                <a:cs typeface="Lotus" pitchFamily="2" charset="-78"/>
              </a:rPr>
              <a:t>.</a:t>
            </a:r>
            <a:endParaRPr lang="en-US" sz="2200" b="1">
              <a:latin typeface="Verdana" pitchFamily="34" charset="0"/>
              <a:cs typeface="Lotus" pitchFamily="2" charset="-78"/>
            </a:endParaRPr>
          </a:p>
        </p:txBody>
      </p:sp>
      <p:sp>
        <p:nvSpPr>
          <p:cNvPr id="95251" name="Rectangle 19"/>
          <p:cNvSpPr>
            <a:spLocks noChangeArrowheads="1"/>
          </p:cNvSpPr>
          <p:nvPr/>
        </p:nvSpPr>
        <p:spPr bwMode="auto">
          <a:xfrm>
            <a:off x="6732588" y="404813"/>
            <a:ext cx="2225675" cy="519112"/>
          </a:xfrm>
          <a:prstGeom prst="rect">
            <a:avLst/>
          </a:prstGeom>
          <a:noFill/>
          <a:ln w="9525" algn="ctr">
            <a:noFill/>
            <a:miter lim="800000"/>
            <a:headEnd/>
            <a:tailEnd/>
          </a:ln>
          <a:effectLst/>
        </p:spPr>
        <p:txBody>
          <a:bodyPr>
            <a:spAutoFit/>
          </a:bodyPr>
          <a:lstStyle/>
          <a:p>
            <a:r>
              <a:rPr lang="fa-IR" sz="2800">
                <a:solidFill>
                  <a:srgbClr val="FFFF00"/>
                </a:solidFill>
                <a:cs typeface="B Homa" pitchFamily="2" charset="-78"/>
              </a:rPr>
              <a:t>حال كه</a:t>
            </a:r>
            <a:endParaRPr lang="en-US" sz="2800">
              <a:solidFill>
                <a:srgbClr val="FFFF00"/>
              </a:solidFill>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5244"/>
                                        </p:tgtEl>
                                        <p:attrNameLst>
                                          <p:attrName>style.visibility</p:attrName>
                                        </p:attrNameLst>
                                      </p:cBhvr>
                                      <p:to>
                                        <p:strVal val="visible"/>
                                      </p:to>
                                    </p:set>
                                    <p:animEffect transition="in" filter="blinds(horizontal)">
                                      <p:cBhvr>
                                        <p:cTn id="7" dur="500"/>
                                        <p:tgtEl>
                                          <p:spTgt spid="9524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5246"/>
                                        </p:tgtEl>
                                        <p:attrNameLst>
                                          <p:attrName>style.visibility</p:attrName>
                                        </p:attrNameLst>
                                      </p:cBhvr>
                                      <p:to>
                                        <p:strVal val="visible"/>
                                      </p:to>
                                    </p:set>
                                    <p:anim calcmode="lin" valueType="num">
                                      <p:cBhvr>
                                        <p:cTn id="11" dur="500" fill="hold"/>
                                        <p:tgtEl>
                                          <p:spTgt spid="952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5246"/>
                                        </p:tgtEl>
                                        <p:attrNameLst>
                                          <p:attrName>ppt_y</p:attrName>
                                        </p:attrNameLst>
                                      </p:cBhvr>
                                      <p:tavLst>
                                        <p:tav tm="0">
                                          <p:val>
                                            <p:strVal val="#ppt_y"/>
                                          </p:val>
                                        </p:tav>
                                        <p:tav tm="100000">
                                          <p:val>
                                            <p:strVal val="#ppt_y"/>
                                          </p:val>
                                        </p:tav>
                                      </p:tavLst>
                                    </p:anim>
                                    <p:anim calcmode="lin" valueType="num">
                                      <p:cBhvr>
                                        <p:cTn id="13" dur="500" fill="hold"/>
                                        <p:tgtEl>
                                          <p:spTgt spid="952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52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5246"/>
                                        </p:tgtEl>
                                      </p:cBhvr>
                                    </p:animEffect>
                                  </p:childTnLst>
                                </p:cTn>
                              </p:par>
                            </p:childTnLst>
                          </p:cTn>
                        </p:par>
                        <p:par>
                          <p:cTn id="16" fill="hold">
                            <p:stCondLst>
                              <p:cond delay="23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95247"/>
                                        </p:tgtEl>
                                        <p:attrNameLst>
                                          <p:attrName>style.visibility</p:attrName>
                                        </p:attrNameLst>
                                      </p:cBhvr>
                                      <p:to>
                                        <p:strVal val="visible"/>
                                      </p:to>
                                    </p:set>
                                    <p:anim calcmode="lin" valueType="num">
                                      <p:cBhvr>
                                        <p:cTn id="19" dur="500" fill="hold"/>
                                        <p:tgtEl>
                                          <p:spTgt spid="9524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5247"/>
                                        </p:tgtEl>
                                        <p:attrNameLst>
                                          <p:attrName>ppt_y</p:attrName>
                                        </p:attrNameLst>
                                      </p:cBhvr>
                                      <p:tavLst>
                                        <p:tav tm="0">
                                          <p:val>
                                            <p:strVal val="#ppt_y"/>
                                          </p:val>
                                        </p:tav>
                                        <p:tav tm="100000">
                                          <p:val>
                                            <p:strVal val="#ppt_y"/>
                                          </p:val>
                                        </p:tav>
                                      </p:tavLst>
                                    </p:anim>
                                    <p:anim calcmode="lin" valueType="num">
                                      <p:cBhvr>
                                        <p:cTn id="21" dur="500" fill="hold"/>
                                        <p:tgtEl>
                                          <p:spTgt spid="9524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524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5247"/>
                                        </p:tgtEl>
                                      </p:cBhvr>
                                    </p:animEffect>
                                  </p:childTnLst>
                                </p:cTn>
                              </p:par>
                            </p:childTnLst>
                          </p:cTn>
                        </p:par>
                        <p:par>
                          <p:cTn id="24" fill="hold">
                            <p:stCondLst>
                              <p:cond delay="43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95248"/>
                                        </p:tgtEl>
                                        <p:attrNameLst>
                                          <p:attrName>style.visibility</p:attrName>
                                        </p:attrNameLst>
                                      </p:cBhvr>
                                      <p:to>
                                        <p:strVal val="visible"/>
                                      </p:to>
                                    </p:set>
                                    <p:anim calcmode="lin" valueType="num">
                                      <p:cBhvr>
                                        <p:cTn id="27" dur="500" fill="hold"/>
                                        <p:tgtEl>
                                          <p:spTgt spid="9524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95248"/>
                                        </p:tgtEl>
                                        <p:attrNameLst>
                                          <p:attrName>ppt_y</p:attrName>
                                        </p:attrNameLst>
                                      </p:cBhvr>
                                      <p:tavLst>
                                        <p:tav tm="0">
                                          <p:val>
                                            <p:strVal val="#ppt_y"/>
                                          </p:val>
                                        </p:tav>
                                        <p:tav tm="100000">
                                          <p:val>
                                            <p:strVal val="#ppt_y"/>
                                          </p:val>
                                        </p:tav>
                                      </p:tavLst>
                                    </p:anim>
                                    <p:anim calcmode="lin" valueType="num">
                                      <p:cBhvr>
                                        <p:cTn id="29" dur="500" fill="hold"/>
                                        <p:tgtEl>
                                          <p:spTgt spid="9524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9524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95248"/>
                                        </p:tgtEl>
                                      </p:cBhvr>
                                    </p:animEffect>
                                  </p:childTnLst>
                                </p:cTn>
                              </p:par>
                            </p:childTnLst>
                          </p:cTn>
                        </p:par>
                        <p:par>
                          <p:cTn id="32" fill="hold">
                            <p:stCondLst>
                              <p:cond delay="67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95249"/>
                                        </p:tgtEl>
                                        <p:attrNameLst>
                                          <p:attrName>style.visibility</p:attrName>
                                        </p:attrNameLst>
                                      </p:cBhvr>
                                      <p:to>
                                        <p:strVal val="visible"/>
                                      </p:to>
                                    </p:set>
                                    <p:anim calcmode="lin" valueType="num">
                                      <p:cBhvr>
                                        <p:cTn id="35" dur="500" fill="hold"/>
                                        <p:tgtEl>
                                          <p:spTgt spid="9524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95249"/>
                                        </p:tgtEl>
                                        <p:attrNameLst>
                                          <p:attrName>ppt_y</p:attrName>
                                        </p:attrNameLst>
                                      </p:cBhvr>
                                      <p:tavLst>
                                        <p:tav tm="0">
                                          <p:val>
                                            <p:strVal val="#ppt_y"/>
                                          </p:val>
                                        </p:tav>
                                        <p:tav tm="100000">
                                          <p:val>
                                            <p:strVal val="#ppt_y"/>
                                          </p:val>
                                        </p:tav>
                                      </p:tavLst>
                                    </p:anim>
                                    <p:anim calcmode="lin" valueType="num">
                                      <p:cBhvr>
                                        <p:cTn id="37" dur="500" fill="hold"/>
                                        <p:tgtEl>
                                          <p:spTgt spid="9524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9524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95249"/>
                                        </p:tgtEl>
                                      </p:cBhvr>
                                    </p:animEffect>
                                  </p:childTnLst>
                                </p:cTn>
                              </p:par>
                            </p:childTnLst>
                          </p:cTn>
                        </p:par>
                        <p:par>
                          <p:cTn id="40" fill="hold">
                            <p:stCondLst>
                              <p:cond delay="86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95250"/>
                                        </p:tgtEl>
                                        <p:attrNameLst>
                                          <p:attrName>style.visibility</p:attrName>
                                        </p:attrNameLst>
                                      </p:cBhvr>
                                      <p:to>
                                        <p:strVal val="visible"/>
                                      </p:to>
                                    </p:set>
                                    <p:anim calcmode="lin" valueType="num">
                                      <p:cBhvr>
                                        <p:cTn id="43" dur="500" fill="hold"/>
                                        <p:tgtEl>
                                          <p:spTgt spid="95250"/>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95250"/>
                                        </p:tgtEl>
                                        <p:attrNameLst>
                                          <p:attrName>ppt_y</p:attrName>
                                        </p:attrNameLst>
                                      </p:cBhvr>
                                      <p:tavLst>
                                        <p:tav tm="0">
                                          <p:val>
                                            <p:strVal val="#ppt_y"/>
                                          </p:val>
                                        </p:tav>
                                        <p:tav tm="100000">
                                          <p:val>
                                            <p:strVal val="#ppt_y"/>
                                          </p:val>
                                        </p:tav>
                                      </p:tavLst>
                                    </p:anim>
                                    <p:anim calcmode="lin" valueType="num">
                                      <p:cBhvr>
                                        <p:cTn id="45" dur="500" fill="hold"/>
                                        <p:tgtEl>
                                          <p:spTgt spid="95250"/>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95250"/>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95250"/>
                                        </p:tgtEl>
                                      </p:cBhvr>
                                    </p:animEffect>
                                  </p:childTnLst>
                                </p:cTn>
                              </p:par>
                            </p:childTnLst>
                          </p:cTn>
                        </p:par>
                        <p:par>
                          <p:cTn id="48" fill="hold">
                            <p:stCondLst>
                              <p:cond delay="10700"/>
                            </p:stCondLst>
                            <p:childTnLst>
                              <p:par>
                                <p:cTn id="49" presetID="31" presetClass="entr" presetSubtype="0" fill="hold" grpId="0" nodeType="afterEffect">
                                  <p:stCondLst>
                                    <p:cond delay="0"/>
                                  </p:stCondLst>
                                  <p:iterate type="lt">
                                    <p:tmPct val="5000"/>
                                  </p:iterate>
                                  <p:childTnLst>
                                    <p:set>
                                      <p:cBhvr>
                                        <p:cTn id="50" dur="1" fill="hold">
                                          <p:stCondLst>
                                            <p:cond delay="0"/>
                                          </p:stCondLst>
                                        </p:cTn>
                                        <p:tgtEl>
                                          <p:spTgt spid="95238"/>
                                        </p:tgtEl>
                                        <p:attrNameLst>
                                          <p:attrName>style.visibility</p:attrName>
                                        </p:attrNameLst>
                                      </p:cBhvr>
                                      <p:to>
                                        <p:strVal val="visible"/>
                                      </p:to>
                                    </p:set>
                                    <p:anim calcmode="lin" valueType="num">
                                      <p:cBhvr>
                                        <p:cTn id="51" dur="1000" fill="hold"/>
                                        <p:tgtEl>
                                          <p:spTgt spid="95238"/>
                                        </p:tgtEl>
                                        <p:attrNameLst>
                                          <p:attrName>ppt_w</p:attrName>
                                        </p:attrNameLst>
                                      </p:cBhvr>
                                      <p:tavLst>
                                        <p:tav tm="0">
                                          <p:val>
                                            <p:fltVal val="0"/>
                                          </p:val>
                                        </p:tav>
                                        <p:tav tm="100000">
                                          <p:val>
                                            <p:strVal val="#ppt_w"/>
                                          </p:val>
                                        </p:tav>
                                      </p:tavLst>
                                    </p:anim>
                                    <p:anim calcmode="lin" valueType="num">
                                      <p:cBhvr>
                                        <p:cTn id="52" dur="1000" fill="hold"/>
                                        <p:tgtEl>
                                          <p:spTgt spid="95238"/>
                                        </p:tgtEl>
                                        <p:attrNameLst>
                                          <p:attrName>ppt_h</p:attrName>
                                        </p:attrNameLst>
                                      </p:cBhvr>
                                      <p:tavLst>
                                        <p:tav tm="0">
                                          <p:val>
                                            <p:fltVal val="0"/>
                                          </p:val>
                                        </p:tav>
                                        <p:tav tm="100000">
                                          <p:val>
                                            <p:strVal val="#ppt_h"/>
                                          </p:val>
                                        </p:tav>
                                      </p:tavLst>
                                    </p:anim>
                                    <p:anim calcmode="lin" valueType="num">
                                      <p:cBhvr>
                                        <p:cTn id="53" dur="1000" fill="hold"/>
                                        <p:tgtEl>
                                          <p:spTgt spid="95238"/>
                                        </p:tgtEl>
                                        <p:attrNameLst>
                                          <p:attrName>style.rotation</p:attrName>
                                        </p:attrNameLst>
                                      </p:cBhvr>
                                      <p:tavLst>
                                        <p:tav tm="0">
                                          <p:val>
                                            <p:fltVal val="90"/>
                                          </p:val>
                                        </p:tav>
                                        <p:tav tm="100000">
                                          <p:val>
                                            <p:fltVal val="0"/>
                                          </p:val>
                                        </p:tav>
                                      </p:tavLst>
                                    </p:anim>
                                    <p:animEffect transition="in" filter="fade">
                                      <p:cBhvr>
                                        <p:cTn id="54" dur="1000"/>
                                        <p:tgtEl>
                                          <p:spTgt spid="95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p:bldP spid="95246" grpId="0"/>
      <p:bldP spid="95247" grpId="0"/>
      <p:bldP spid="95248" grpId="0"/>
      <p:bldP spid="95249" grpId="0"/>
      <p:bldP spid="9525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a:xfrm>
            <a:off x="863600" y="908050"/>
            <a:ext cx="8280400" cy="3240088"/>
          </a:xfrm>
        </p:spPr>
        <p:txBody>
          <a:bodyPr/>
          <a:lstStyle/>
          <a:p>
            <a:pPr algn="l"/>
            <a:r>
              <a:rPr lang="en-US" sz="2000">
                <a:solidFill>
                  <a:schemeClr val="folHlink"/>
                </a:solidFill>
                <a:hlinkClick r:id="rId2"/>
              </a:rPr>
              <a:t>www.masaru-emoto.net</a:t>
            </a:r>
            <a:r>
              <a:rPr lang="en-US" sz="2000">
                <a:solidFill>
                  <a:schemeClr val="folHlink"/>
                </a:solidFill>
              </a:rPr>
              <a:t/>
            </a:r>
            <a:br>
              <a:rPr lang="en-US" sz="2000">
                <a:solidFill>
                  <a:schemeClr val="folHlink"/>
                </a:solidFill>
              </a:rPr>
            </a:br>
            <a:r>
              <a:rPr lang="en-US" sz="2000">
                <a:solidFill>
                  <a:schemeClr val="folHlink"/>
                </a:solidFill>
              </a:rPr>
              <a:t/>
            </a:r>
            <a:br>
              <a:rPr lang="en-US" sz="2000">
                <a:solidFill>
                  <a:schemeClr val="folHlink"/>
                </a:solidFill>
              </a:rPr>
            </a:br>
            <a:r>
              <a:rPr lang="en-US" sz="2000">
                <a:solidFill>
                  <a:schemeClr val="folHlink"/>
                </a:solidFill>
                <a:hlinkClick r:id="rId3"/>
              </a:rPr>
              <a:t>www.hado.net</a:t>
            </a:r>
            <a:r>
              <a:rPr lang="en-US" sz="2000">
                <a:solidFill>
                  <a:schemeClr val="folHlink"/>
                </a:solidFill>
              </a:rPr>
              <a:t/>
            </a:r>
            <a:br>
              <a:rPr lang="en-US" sz="2000">
                <a:solidFill>
                  <a:schemeClr val="folHlink"/>
                </a:solidFill>
              </a:rPr>
            </a:br>
            <a:r>
              <a:rPr lang="en-US" sz="2000">
                <a:solidFill>
                  <a:schemeClr val="folHlink"/>
                </a:solidFill>
              </a:rPr>
              <a:t/>
            </a:r>
            <a:br>
              <a:rPr lang="en-US" sz="2000">
                <a:solidFill>
                  <a:schemeClr val="folHlink"/>
                </a:solidFill>
              </a:rPr>
            </a:br>
            <a:r>
              <a:rPr lang="en-US" sz="2000">
                <a:solidFill>
                  <a:schemeClr val="folHlink"/>
                </a:solidFill>
                <a:hlinkClick r:id="rId4"/>
              </a:rPr>
              <a:t>www.thank_water.net</a:t>
            </a:r>
            <a:r>
              <a:rPr lang="en-US" sz="2000">
                <a:solidFill>
                  <a:schemeClr val="folHlink"/>
                </a:solidFill>
              </a:rPr>
              <a:t/>
            </a:r>
            <a:br>
              <a:rPr lang="en-US" sz="2000">
                <a:solidFill>
                  <a:schemeClr val="folHlink"/>
                </a:solidFill>
              </a:rPr>
            </a:br>
            <a:r>
              <a:rPr lang="en-US" sz="2000">
                <a:solidFill>
                  <a:schemeClr val="folHlink"/>
                </a:solidFill>
              </a:rPr>
              <a:t/>
            </a:r>
            <a:br>
              <a:rPr lang="en-US" sz="2000">
                <a:solidFill>
                  <a:schemeClr val="folHlink"/>
                </a:solidFill>
              </a:rPr>
            </a:br>
            <a:r>
              <a:rPr lang="en-US" sz="2000">
                <a:solidFill>
                  <a:schemeClr val="folHlink"/>
                </a:solidFill>
                <a:hlinkClick r:id="rId5"/>
              </a:rPr>
              <a:t>www.adhikara.com</a:t>
            </a:r>
            <a:r>
              <a:rPr lang="en-US" sz="2000">
                <a:solidFill>
                  <a:schemeClr val="folHlink"/>
                </a:solidFill>
              </a:rPr>
              <a:t/>
            </a:r>
            <a:br>
              <a:rPr lang="en-US" sz="2000">
                <a:solidFill>
                  <a:schemeClr val="folHlink"/>
                </a:solidFill>
              </a:rPr>
            </a:br>
            <a:r>
              <a:rPr lang="en-US" sz="2000">
                <a:solidFill>
                  <a:schemeClr val="folHlink"/>
                </a:solidFill>
              </a:rPr>
              <a:t/>
            </a:r>
            <a:br>
              <a:rPr lang="en-US" sz="2000">
                <a:solidFill>
                  <a:schemeClr val="folHlink"/>
                </a:solidFill>
              </a:rPr>
            </a:br>
            <a:r>
              <a:rPr lang="en-US" sz="2000">
                <a:solidFill>
                  <a:schemeClr val="folHlink"/>
                </a:solidFill>
                <a:hlinkClick r:id="rId6"/>
              </a:rPr>
              <a:t>www.oloombateni.org</a:t>
            </a:r>
            <a:r>
              <a:rPr lang="en-US" sz="2000">
                <a:solidFill>
                  <a:schemeClr val="folHlink"/>
                </a:solidFill>
              </a:rPr>
              <a:t/>
            </a:r>
            <a:br>
              <a:rPr lang="en-US" sz="2000">
                <a:solidFill>
                  <a:schemeClr val="folHlink"/>
                </a:solidFill>
              </a:rPr>
            </a:br>
            <a:r>
              <a:rPr lang="en-US" sz="2000">
                <a:solidFill>
                  <a:schemeClr val="folHlink"/>
                </a:solidFill>
              </a:rPr>
              <a:t/>
            </a:r>
            <a:br>
              <a:rPr lang="en-US" sz="2000">
                <a:solidFill>
                  <a:schemeClr val="folHlink"/>
                </a:solidFill>
              </a:rPr>
            </a:br>
            <a:r>
              <a:rPr lang="en-US" sz="2000">
                <a:solidFill>
                  <a:schemeClr val="folHlink"/>
                </a:solidFill>
                <a:hlinkClick r:id="rId7"/>
              </a:rPr>
              <a:t>www.wellnessqoods.com</a:t>
            </a:r>
            <a:r>
              <a:rPr lang="en-US" sz="2000">
                <a:solidFill>
                  <a:schemeClr val="folHlink"/>
                </a:solidFill>
              </a:rPr>
              <a:t/>
            </a:r>
            <a:br>
              <a:rPr lang="en-US" sz="2000">
                <a:solidFill>
                  <a:schemeClr val="folHlink"/>
                </a:solidFill>
              </a:rPr>
            </a:br>
            <a:endParaRPr lang="en-US" sz="2000">
              <a:solidFill>
                <a:schemeClr val="folHlink"/>
              </a:solidFill>
            </a:endParaRPr>
          </a:p>
        </p:txBody>
      </p:sp>
      <p:sp>
        <p:nvSpPr>
          <p:cNvPr id="87045" name="Rectangle 5"/>
          <p:cNvSpPr>
            <a:spLocks noChangeArrowheads="1"/>
          </p:cNvSpPr>
          <p:nvPr/>
        </p:nvSpPr>
        <p:spPr bwMode="auto">
          <a:xfrm>
            <a:off x="6804025" y="404813"/>
            <a:ext cx="1728788" cy="503237"/>
          </a:xfrm>
          <a:prstGeom prst="rect">
            <a:avLst/>
          </a:prstGeom>
          <a:noFill/>
          <a:ln w="9525" algn="ctr">
            <a:noFill/>
            <a:miter lim="800000"/>
            <a:headEnd/>
            <a:tailEnd/>
          </a:ln>
          <a:effectLst/>
        </p:spPr>
        <p:txBody>
          <a:bodyPr wrap="none" anchor="ctr"/>
          <a:lstStyle/>
          <a:p>
            <a:endParaRPr lang="en-US"/>
          </a:p>
        </p:txBody>
      </p:sp>
      <p:sp>
        <p:nvSpPr>
          <p:cNvPr id="87046" name="Rectangle 6"/>
          <p:cNvSpPr>
            <a:spLocks noChangeArrowheads="1"/>
          </p:cNvSpPr>
          <p:nvPr/>
        </p:nvSpPr>
        <p:spPr bwMode="auto">
          <a:xfrm>
            <a:off x="7308850" y="188913"/>
            <a:ext cx="1008063" cy="358775"/>
          </a:xfrm>
          <a:prstGeom prst="rect">
            <a:avLst/>
          </a:prstGeom>
          <a:noFill/>
          <a:ln w="9525" algn="ctr">
            <a:noFill/>
            <a:miter lim="800000"/>
            <a:headEnd/>
            <a:tailEnd/>
          </a:ln>
          <a:effectLst/>
        </p:spPr>
        <p:txBody>
          <a:bodyPr wrap="none" anchor="ctr"/>
          <a:lstStyle/>
          <a:p>
            <a:r>
              <a:rPr lang="fa-IR" sz="2800">
                <a:cs typeface="B Homa" pitchFamily="2" charset="-78"/>
              </a:rPr>
              <a:t>منبع 1:</a:t>
            </a:r>
            <a:endParaRPr lang="en-US" sz="2800">
              <a:cs typeface="B Homa" pitchFamily="2" charset="-78"/>
            </a:endParaRPr>
          </a:p>
        </p:txBody>
      </p:sp>
      <p:sp>
        <p:nvSpPr>
          <p:cNvPr id="87047" name="Rectangle 7"/>
          <p:cNvSpPr>
            <a:spLocks noChangeArrowheads="1"/>
          </p:cNvSpPr>
          <p:nvPr/>
        </p:nvSpPr>
        <p:spPr bwMode="auto">
          <a:xfrm>
            <a:off x="1476375" y="5300663"/>
            <a:ext cx="6408738" cy="1008062"/>
          </a:xfrm>
          <a:prstGeom prst="rect">
            <a:avLst/>
          </a:prstGeom>
          <a:noFill/>
          <a:ln w="9525" algn="ctr">
            <a:noFill/>
            <a:miter lim="800000"/>
            <a:headEnd/>
            <a:tailEnd/>
          </a:ln>
          <a:effectLst/>
        </p:spPr>
        <p:txBody>
          <a:bodyPr wrap="none" anchor="ctr"/>
          <a:lstStyle/>
          <a:p>
            <a:endParaRPr lang="en-US"/>
          </a:p>
        </p:txBody>
      </p:sp>
      <p:sp>
        <p:nvSpPr>
          <p:cNvPr id="87048" name="Rectangle 8"/>
          <p:cNvSpPr>
            <a:spLocks noChangeArrowheads="1"/>
          </p:cNvSpPr>
          <p:nvPr/>
        </p:nvSpPr>
        <p:spPr bwMode="auto">
          <a:xfrm>
            <a:off x="1187450" y="4221163"/>
            <a:ext cx="7056438" cy="1152525"/>
          </a:xfrm>
          <a:prstGeom prst="rect">
            <a:avLst/>
          </a:prstGeom>
          <a:noFill/>
          <a:ln w="9525" algn="ctr">
            <a:noFill/>
            <a:miter lim="800000"/>
            <a:headEnd/>
            <a:tailEnd/>
          </a:ln>
          <a:effectLst/>
        </p:spPr>
        <p:txBody>
          <a:bodyPr wrap="none" anchor="ctr"/>
          <a:lstStyle/>
          <a:p>
            <a:r>
              <a:rPr lang="fa-IR" sz="2000">
                <a:cs typeface="B Homa" pitchFamily="2" charset="-78"/>
              </a:rPr>
              <a:t>همچنين با                 نمودن  كلمات </a:t>
            </a:r>
            <a:r>
              <a:rPr lang="fa-IR" sz="2000">
                <a:latin typeface="Arial"/>
                <a:cs typeface="B Homa" pitchFamily="2" charset="-78"/>
              </a:rPr>
              <a:t>“شهادت</a:t>
            </a:r>
            <a:r>
              <a:rPr lang="fa-IR" sz="2000">
                <a:cs typeface="B Homa" pitchFamily="2" charset="-78"/>
              </a:rPr>
              <a:t> آب “ و”هوشياري آب “   ،</a:t>
            </a:r>
            <a:r>
              <a:rPr lang="fa-IR" sz="2000">
                <a:latin typeface="Arial"/>
                <a:cs typeface="B Homa" pitchFamily="2" charset="-78"/>
              </a:rPr>
              <a:t>”ماسارو</a:t>
            </a:r>
            <a:r>
              <a:rPr lang="fa-IR" sz="2000">
                <a:cs typeface="B Homa" pitchFamily="2" charset="-78"/>
              </a:rPr>
              <a:t> ايموتو”</a:t>
            </a:r>
          </a:p>
          <a:p>
            <a:r>
              <a:rPr lang="fa-IR" sz="2000">
                <a:cs typeface="B Homa" pitchFamily="2" charset="-78"/>
              </a:rPr>
              <a:t> </a:t>
            </a:r>
          </a:p>
          <a:p>
            <a:r>
              <a:rPr lang="fa-IR" sz="2000">
                <a:cs typeface="B Homa" pitchFamily="2" charset="-78"/>
              </a:rPr>
              <a:t>مي توان سايت ها و وبلاگهاي بسياري در اين زمينه مشاهده نمود.</a:t>
            </a:r>
            <a:endParaRPr lang="en-US" sz="2000">
              <a:cs typeface="B Homa" pitchFamily="2" charset="-78"/>
            </a:endParaRPr>
          </a:p>
        </p:txBody>
      </p:sp>
      <p:sp>
        <p:nvSpPr>
          <p:cNvPr id="87049" name="Rectangle 9"/>
          <p:cNvSpPr>
            <a:spLocks noChangeArrowheads="1"/>
          </p:cNvSpPr>
          <p:nvPr/>
        </p:nvSpPr>
        <p:spPr bwMode="auto">
          <a:xfrm>
            <a:off x="6732588" y="5084763"/>
            <a:ext cx="1008062" cy="360362"/>
          </a:xfrm>
          <a:prstGeom prst="rect">
            <a:avLst/>
          </a:prstGeom>
          <a:noFill/>
          <a:ln w="9525" algn="ctr">
            <a:noFill/>
            <a:miter lim="800000"/>
            <a:headEnd/>
            <a:tailEnd/>
          </a:ln>
          <a:effectLst/>
        </p:spPr>
        <p:txBody>
          <a:bodyPr wrap="none" anchor="ctr"/>
          <a:lstStyle/>
          <a:p>
            <a:endParaRPr lang="en-US"/>
          </a:p>
        </p:txBody>
      </p:sp>
      <p:sp>
        <p:nvSpPr>
          <p:cNvPr id="87050" name="Rectangle 10"/>
          <p:cNvSpPr>
            <a:spLocks noChangeArrowheads="1"/>
          </p:cNvSpPr>
          <p:nvPr/>
        </p:nvSpPr>
        <p:spPr bwMode="auto">
          <a:xfrm>
            <a:off x="6443663" y="4292600"/>
            <a:ext cx="1008062" cy="360363"/>
          </a:xfrm>
          <a:prstGeom prst="rect">
            <a:avLst/>
          </a:prstGeom>
          <a:noFill/>
          <a:ln w="9525" algn="ctr">
            <a:noFill/>
            <a:miter lim="800000"/>
            <a:headEnd/>
            <a:tailEnd/>
          </a:ln>
          <a:effectLst/>
        </p:spPr>
        <p:txBody>
          <a:bodyPr wrap="none" anchor="ctr"/>
          <a:lstStyle/>
          <a:p>
            <a:r>
              <a:rPr lang="en-US" sz="2400"/>
              <a:t>search</a:t>
            </a:r>
          </a:p>
        </p:txBody>
      </p:sp>
      <p:sp>
        <p:nvSpPr>
          <p:cNvPr id="87051" name="Rectangle 11"/>
          <p:cNvSpPr>
            <a:spLocks noChangeArrowheads="1"/>
          </p:cNvSpPr>
          <p:nvPr/>
        </p:nvSpPr>
        <p:spPr bwMode="auto">
          <a:xfrm>
            <a:off x="2555875" y="5805488"/>
            <a:ext cx="6049963" cy="503237"/>
          </a:xfrm>
          <a:prstGeom prst="rect">
            <a:avLst/>
          </a:prstGeom>
          <a:noFill/>
          <a:ln w="9525" algn="ctr">
            <a:noFill/>
            <a:miter lim="800000"/>
            <a:headEnd/>
            <a:tailEnd/>
          </a:ln>
          <a:effectLst/>
        </p:spPr>
        <p:txBody>
          <a:bodyPr wrap="none" anchor="ctr"/>
          <a:lstStyle/>
          <a:p>
            <a:r>
              <a:rPr lang="fa-IR" sz="2800">
                <a:cs typeface="B Homa" pitchFamily="2" charset="-78"/>
              </a:rPr>
              <a:t>منبع 2:</a:t>
            </a:r>
            <a:r>
              <a:rPr lang="fa-IR" sz="2800">
                <a:solidFill>
                  <a:schemeClr val="hlink"/>
                </a:solidFill>
                <a:cs typeface="B Homa" pitchFamily="2" charset="-78"/>
              </a:rPr>
              <a:t> فيلم تكنيك هاي موفقيت</a:t>
            </a:r>
            <a:r>
              <a:rPr lang="fa-IR"/>
              <a:t> </a:t>
            </a:r>
            <a:endParaRPr lang="en-US"/>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MasaruEmoto"/>
          <p:cNvPicPr>
            <a:picLocks noChangeAspect="1" noChangeArrowheads="1"/>
          </p:cNvPicPr>
          <p:nvPr>
            <p:ph sz="half" idx="1"/>
          </p:nvPr>
        </p:nvPicPr>
        <p:blipFill>
          <a:blip r:embed="rId2"/>
          <a:srcRect/>
          <a:stretch>
            <a:fillRect/>
          </a:stretch>
        </p:blipFill>
        <p:spPr>
          <a:xfrm>
            <a:off x="1763713" y="333375"/>
            <a:ext cx="2698750" cy="2708275"/>
          </a:xfrm>
          <a:noFill/>
          <a:ln/>
        </p:spPr>
      </p:pic>
      <p:sp>
        <p:nvSpPr>
          <p:cNvPr id="3080" name="Rectangle 8"/>
          <p:cNvSpPr>
            <a:spLocks noChangeArrowheads="1"/>
          </p:cNvSpPr>
          <p:nvPr/>
        </p:nvSpPr>
        <p:spPr bwMode="auto">
          <a:xfrm>
            <a:off x="4716463" y="836613"/>
            <a:ext cx="4068762" cy="4664075"/>
          </a:xfrm>
          <a:prstGeom prst="rect">
            <a:avLst/>
          </a:prstGeom>
          <a:noFill/>
          <a:ln w="9525">
            <a:noFill/>
            <a:miter lim="800000"/>
            <a:headEnd/>
            <a:tailEnd/>
          </a:ln>
          <a:effectLst/>
        </p:spPr>
        <p:txBody>
          <a:bodyPr>
            <a:spAutoFit/>
          </a:bodyPr>
          <a:lstStyle/>
          <a:p>
            <a:pPr algn="r"/>
            <a:r>
              <a:rPr lang="ar-SA" sz="2000">
                <a:solidFill>
                  <a:schemeClr val="tx2"/>
                </a:solidFill>
                <a:latin typeface="Arial" charset="0"/>
                <a:cs typeface="B Homa" pitchFamily="2" charset="-78"/>
              </a:rPr>
              <a:t>پروفسور «ايموتو»‌ معتقد است كه مفاهيم </a:t>
            </a:r>
            <a:endParaRPr lang="fa-IR" sz="2000">
              <a:solidFill>
                <a:schemeClr val="tx2"/>
              </a:solidFill>
              <a:latin typeface="Arial" charset="0"/>
              <a:cs typeface="B Homa" pitchFamily="2" charset="-78"/>
            </a:endParaRPr>
          </a:p>
          <a:p>
            <a:pPr algn="r"/>
            <a:endParaRPr lang="fa-IR" sz="2000">
              <a:solidFill>
                <a:schemeClr val="tx2"/>
              </a:solidFill>
              <a:latin typeface="Arial" charset="0"/>
              <a:cs typeface="B Homa" pitchFamily="2" charset="-78"/>
            </a:endParaRPr>
          </a:p>
          <a:p>
            <a:pPr algn="r"/>
            <a:r>
              <a:rPr lang="ar-SA" sz="2000">
                <a:solidFill>
                  <a:schemeClr val="tx2"/>
                </a:solidFill>
                <a:latin typeface="Arial" charset="0"/>
                <a:cs typeface="B Homa" pitchFamily="2" charset="-78"/>
              </a:rPr>
              <a:t>متافيزيكي محيط بر روي تركيب مولكولي آب</a:t>
            </a:r>
            <a:endParaRPr lang="fa-IR" sz="2000">
              <a:solidFill>
                <a:schemeClr val="tx2"/>
              </a:solidFill>
              <a:latin typeface="Arial" charset="0"/>
              <a:cs typeface="B Homa" pitchFamily="2" charset="-78"/>
            </a:endParaRPr>
          </a:p>
          <a:p>
            <a:pPr algn="r"/>
            <a:endParaRPr lang="fa-IR" sz="2000">
              <a:solidFill>
                <a:schemeClr val="tx2"/>
              </a:solidFill>
              <a:latin typeface="Arial" charset="0"/>
              <a:cs typeface="B Homa" pitchFamily="2" charset="-78"/>
            </a:endParaRPr>
          </a:p>
          <a:p>
            <a:pPr algn="r"/>
            <a:r>
              <a:rPr lang="ar-SA" sz="2000">
                <a:solidFill>
                  <a:schemeClr val="tx2"/>
                </a:solidFill>
                <a:latin typeface="Arial" charset="0"/>
                <a:cs typeface="B Homa" pitchFamily="2" charset="-78"/>
              </a:rPr>
              <a:t> تأثير مي‌گذارد.</a:t>
            </a:r>
            <a:endParaRPr lang="fa-IR" sz="2000">
              <a:solidFill>
                <a:schemeClr val="tx2"/>
              </a:solidFill>
              <a:latin typeface="Arial" charset="0"/>
              <a:cs typeface="B Homa" pitchFamily="2" charset="-78"/>
            </a:endParaRPr>
          </a:p>
          <a:p>
            <a:pPr algn="r"/>
            <a:r>
              <a:rPr lang="ar-SA" sz="2000">
                <a:solidFill>
                  <a:schemeClr val="tx2"/>
                </a:solidFill>
                <a:latin typeface="Arial" charset="0"/>
                <a:cs typeface="B Homa" pitchFamily="2" charset="-78"/>
              </a:rPr>
              <a:t> </a:t>
            </a:r>
            <a:r>
              <a:rPr lang="en-US" sz="2000">
                <a:solidFill>
                  <a:schemeClr val="tx2"/>
                </a:solidFill>
                <a:latin typeface="Arial" charset="0"/>
                <a:cs typeface="B Homa" pitchFamily="2" charset="-78"/>
              </a:rPr>
              <a:t/>
            </a:r>
            <a:br>
              <a:rPr lang="en-US" sz="2000">
                <a:solidFill>
                  <a:schemeClr val="tx2"/>
                </a:solidFill>
                <a:latin typeface="Arial" charset="0"/>
                <a:cs typeface="B Homa" pitchFamily="2" charset="-78"/>
              </a:rPr>
            </a:br>
            <a:r>
              <a:rPr lang="ar-SA" sz="2000">
                <a:solidFill>
                  <a:schemeClr val="tx2"/>
                </a:solidFill>
                <a:latin typeface="Arial" charset="0"/>
                <a:cs typeface="B Homa" pitchFamily="2" charset="-78"/>
              </a:rPr>
              <a:t>اين دانشمند ژاپني كه فارغ‌التحصيل دانشگاه </a:t>
            </a:r>
            <a:endParaRPr lang="fa-IR" sz="2000">
              <a:solidFill>
                <a:schemeClr val="tx2"/>
              </a:solidFill>
              <a:latin typeface="Arial" charset="0"/>
              <a:cs typeface="B Homa" pitchFamily="2" charset="-78"/>
            </a:endParaRPr>
          </a:p>
          <a:p>
            <a:pPr algn="r"/>
            <a:endParaRPr lang="fa-IR" sz="2000">
              <a:solidFill>
                <a:schemeClr val="tx2"/>
              </a:solidFill>
              <a:latin typeface="Arial" charset="0"/>
              <a:cs typeface="B Homa" pitchFamily="2" charset="-78"/>
            </a:endParaRPr>
          </a:p>
          <a:p>
            <a:pPr algn="r"/>
            <a:r>
              <a:rPr lang="ar-SA" sz="2000">
                <a:solidFill>
                  <a:schemeClr val="tx2"/>
                </a:solidFill>
                <a:latin typeface="Arial" charset="0"/>
                <a:cs typeface="B Homa" pitchFamily="2" charset="-78"/>
              </a:rPr>
              <a:t>يوكوهاماست، داراي يك مؤسسه تحقيقاتي</a:t>
            </a:r>
            <a:endParaRPr lang="fa-IR" sz="2000">
              <a:solidFill>
                <a:schemeClr val="tx2"/>
              </a:solidFill>
              <a:latin typeface="Arial" charset="0"/>
              <a:cs typeface="B Homa" pitchFamily="2" charset="-78"/>
            </a:endParaRPr>
          </a:p>
          <a:p>
            <a:pPr algn="r"/>
            <a:endParaRPr lang="fa-IR" sz="2000">
              <a:solidFill>
                <a:schemeClr val="tx2"/>
              </a:solidFill>
              <a:latin typeface="Arial" charset="0"/>
              <a:cs typeface="B Homa" pitchFamily="2" charset="-78"/>
            </a:endParaRPr>
          </a:p>
          <a:p>
            <a:pPr algn="r"/>
            <a:r>
              <a:rPr lang="fa-IR" sz="2000">
                <a:solidFill>
                  <a:schemeClr val="tx2"/>
                </a:solidFill>
                <a:latin typeface="Arial" charset="0"/>
                <a:cs typeface="B Homa" pitchFamily="2" charset="-78"/>
              </a:rPr>
              <a:t> به نام             </a:t>
            </a:r>
            <a:r>
              <a:rPr lang="ar-SA" sz="2000">
                <a:solidFill>
                  <a:schemeClr val="tx2"/>
                </a:solidFill>
                <a:latin typeface="Arial" charset="0"/>
                <a:cs typeface="B Homa" pitchFamily="2" charset="-78"/>
              </a:rPr>
              <a:t>در ژاپن است كه امور </a:t>
            </a:r>
            <a:endParaRPr lang="fa-IR" sz="2000">
              <a:solidFill>
                <a:schemeClr val="tx2"/>
              </a:solidFill>
              <a:latin typeface="Arial" charset="0"/>
              <a:cs typeface="B Homa" pitchFamily="2" charset="-78"/>
            </a:endParaRPr>
          </a:p>
          <a:p>
            <a:pPr algn="r"/>
            <a:endParaRPr lang="fa-IR" sz="2000">
              <a:solidFill>
                <a:schemeClr val="tx2"/>
              </a:solidFill>
              <a:latin typeface="Arial" charset="0"/>
              <a:cs typeface="B Homa" pitchFamily="2" charset="-78"/>
            </a:endParaRPr>
          </a:p>
          <a:p>
            <a:pPr algn="r"/>
            <a:r>
              <a:rPr lang="ar-SA" sz="2000">
                <a:solidFill>
                  <a:schemeClr val="tx2"/>
                </a:solidFill>
                <a:latin typeface="Arial" charset="0"/>
                <a:cs typeface="B Homa" pitchFamily="2" charset="-78"/>
              </a:rPr>
              <a:t>تحقيقاتي مربوط به كريستاليزه شدن آب را در</a:t>
            </a:r>
            <a:endParaRPr lang="fa-IR" sz="2000">
              <a:solidFill>
                <a:schemeClr val="tx2"/>
              </a:solidFill>
              <a:latin typeface="Arial" charset="0"/>
              <a:cs typeface="B Homa" pitchFamily="2" charset="-78"/>
            </a:endParaRPr>
          </a:p>
          <a:p>
            <a:pPr algn="r"/>
            <a:endParaRPr lang="fa-IR" sz="2000">
              <a:solidFill>
                <a:schemeClr val="tx2"/>
              </a:solidFill>
              <a:latin typeface="Arial" charset="0"/>
              <a:cs typeface="B Homa" pitchFamily="2" charset="-78"/>
            </a:endParaRPr>
          </a:p>
          <a:p>
            <a:pPr algn="r"/>
            <a:r>
              <a:rPr lang="ar-SA" sz="2000">
                <a:solidFill>
                  <a:schemeClr val="tx2"/>
                </a:solidFill>
                <a:latin typeface="Arial" charset="0"/>
                <a:cs typeface="B Homa" pitchFamily="2" charset="-78"/>
              </a:rPr>
              <a:t> آنجا انجام مي‌دهد</a:t>
            </a:r>
            <a:endParaRPr lang="en-US" sz="2000">
              <a:solidFill>
                <a:schemeClr val="tx2"/>
              </a:solidFill>
              <a:latin typeface="Arial" charset="0"/>
              <a:cs typeface="B Homa" pitchFamily="2" charset="-78"/>
            </a:endParaRPr>
          </a:p>
        </p:txBody>
      </p:sp>
      <p:sp>
        <p:nvSpPr>
          <p:cNvPr id="3081" name="Rectangle 9"/>
          <p:cNvSpPr>
            <a:spLocks noChangeArrowheads="1"/>
          </p:cNvSpPr>
          <p:nvPr/>
        </p:nvSpPr>
        <p:spPr bwMode="auto">
          <a:xfrm>
            <a:off x="7380288" y="3933825"/>
            <a:ext cx="720725" cy="431800"/>
          </a:xfrm>
          <a:prstGeom prst="rect">
            <a:avLst/>
          </a:prstGeom>
          <a:noFill/>
          <a:ln w="9525" algn="ctr">
            <a:noFill/>
            <a:miter lim="800000"/>
            <a:headEnd/>
            <a:tailEnd/>
          </a:ln>
          <a:effectLst/>
        </p:spPr>
        <p:txBody>
          <a:bodyPr wrap="none" anchor="ctr"/>
          <a:lstStyle/>
          <a:p>
            <a:endParaRPr lang="en-US"/>
          </a:p>
        </p:txBody>
      </p:sp>
      <p:sp>
        <p:nvSpPr>
          <p:cNvPr id="3082" name="Rectangle 10"/>
          <p:cNvSpPr>
            <a:spLocks noChangeArrowheads="1"/>
          </p:cNvSpPr>
          <p:nvPr/>
        </p:nvSpPr>
        <p:spPr bwMode="auto">
          <a:xfrm>
            <a:off x="7380288" y="3860800"/>
            <a:ext cx="720725" cy="360363"/>
          </a:xfrm>
          <a:prstGeom prst="rect">
            <a:avLst/>
          </a:prstGeom>
          <a:noFill/>
          <a:ln w="9525" algn="ctr">
            <a:noFill/>
            <a:miter lim="800000"/>
            <a:headEnd/>
            <a:tailEnd/>
          </a:ln>
          <a:effectLst/>
        </p:spPr>
        <p:txBody>
          <a:bodyPr wrap="none" anchor="ctr"/>
          <a:lstStyle/>
          <a:p>
            <a:r>
              <a:rPr lang="en-US" sz="2800">
                <a:latin typeface="GungsuhChe" pitchFamily="49" charset="-127"/>
                <a:cs typeface="Angsana New" pitchFamily="18" charset="-34"/>
              </a:rPr>
              <a:t>IHM</a:t>
            </a:r>
          </a:p>
        </p:txBody>
      </p:sp>
      <p:pic>
        <p:nvPicPr>
          <p:cNvPr id="3083" name="Picture 11" descr="emoto-photo"/>
          <p:cNvPicPr>
            <a:picLocks noChangeAspect="1" noChangeArrowheads="1"/>
          </p:cNvPicPr>
          <p:nvPr>
            <p:ph sz="half" idx="2"/>
          </p:nvPr>
        </p:nvPicPr>
        <p:blipFill>
          <a:blip r:embed="rId3"/>
          <a:srcRect/>
          <a:stretch>
            <a:fillRect/>
          </a:stretch>
        </p:blipFill>
        <p:spPr>
          <a:xfrm>
            <a:off x="0" y="3500438"/>
            <a:ext cx="3025775" cy="25114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083"/>
                                        </p:tgtEl>
                                        <p:attrNameLst>
                                          <p:attrName>style.visibility</p:attrName>
                                        </p:attrNameLst>
                                      </p:cBhvr>
                                      <p:to>
                                        <p:strVal val="visible"/>
                                      </p:to>
                                    </p:set>
                                    <p:animEffect transition="in" filter="fade">
                                      <p:cBhvr>
                                        <p:cTn id="7" dur="800" decel="100000"/>
                                        <p:tgtEl>
                                          <p:spTgt spid="3083"/>
                                        </p:tgtEl>
                                      </p:cBhvr>
                                    </p:animEffect>
                                    <p:anim calcmode="lin" valueType="num">
                                      <p:cBhvr>
                                        <p:cTn id="8" dur="800" decel="100000" fill="hold"/>
                                        <p:tgtEl>
                                          <p:spTgt spid="3083"/>
                                        </p:tgtEl>
                                        <p:attrNameLst>
                                          <p:attrName>style.rotation</p:attrName>
                                        </p:attrNameLst>
                                      </p:cBhvr>
                                      <p:tavLst>
                                        <p:tav tm="0">
                                          <p:val>
                                            <p:fltVal val="-90"/>
                                          </p:val>
                                        </p:tav>
                                        <p:tav tm="100000">
                                          <p:val>
                                            <p:fltVal val="0"/>
                                          </p:val>
                                        </p:tav>
                                      </p:tavLst>
                                    </p:anim>
                                    <p:anim calcmode="lin" valueType="num">
                                      <p:cBhvr>
                                        <p:cTn id="9" dur="800" decel="100000" fill="hold"/>
                                        <p:tgtEl>
                                          <p:spTgt spid="3083"/>
                                        </p:tgtEl>
                                        <p:attrNameLst>
                                          <p:attrName>ppt_x</p:attrName>
                                        </p:attrNameLst>
                                      </p:cBhvr>
                                      <p:tavLst>
                                        <p:tav tm="0">
                                          <p:val>
                                            <p:strVal val="#ppt_x+0.4"/>
                                          </p:val>
                                        </p:tav>
                                        <p:tav tm="100000">
                                          <p:val>
                                            <p:strVal val="#ppt_x-0.05"/>
                                          </p:val>
                                        </p:tav>
                                      </p:tavLst>
                                    </p:anim>
                                    <p:anim calcmode="lin" valueType="num">
                                      <p:cBhvr>
                                        <p:cTn id="10" dur="800" decel="100000" fill="hold"/>
                                        <p:tgtEl>
                                          <p:spTgt spid="308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8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83"/>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iterate type="lt">
                                    <p:tmPct val="0"/>
                                  </p:iterate>
                                  <p:childTnLst>
                                    <p:set>
                                      <p:cBhvr>
                                        <p:cTn id="14" dur="1" fill="hold">
                                          <p:stCondLst>
                                            <p:cond delay="0"/>
                                          </p:stCondLst>
                                        </p:cTn>
                                        <p:tgtEl>
                                          <p:spTgt spid="3077"/>
                                        </p:tgtEl>
                                        <p:attrNameLst>
                                          <p:attrName>style.visibility</p:attrName>
                                        </p:attrNameLst>
                                      </p:cBhvr>
                                      <p:to>
                                        <p:strVal val="visible"/>
                                      </p:to>
                                    </p:set>
                                    <p:animEffect transition="in" filter="fade">
                                      <p:cBhvr>
                                        <p:cTn id="15" dur="800" decel="100000"/>
                                        <p:tgtEl>
                                          <p:spTgt spid="3077"/>
                                        </p:tgtEl>
                                      </p:cBhvr>
                                    </p:animEffect>
                                    <p:anim calcmode="lin" valueType="num">
                                      <p:cBhvr>
                                        <p:cTn id="16" dur="800" decel="100000" fill="hold"/>
                                        <p:tgtEl>
                                          <p:spTgt spid="3077"/>
                                        </p:tgtEl>
                                        <p:attrNameLst>
                                          <p:attrName>style.rotation</p:attrName>
                                        </p:attrNameLst>
                                      </p:cBhvr>
                                      <p:tavLst>
                                        <p:tav tm="0">
                                          <p:val>
                                            <p:fltVal val="-90"/>
                                          </p:val>
                                        </p:tav>
                                        <p:tav tm="100000">
                                          <p:val>
                                            <p:fltVal val="0"/>
                                          </p:val>
                                        </p:tav>
                                      </p:tavLst>
                                    </p:anim>
                                    <p:anim calcmode="lin" valueType="num">
                                      <p:cBhvr>
                                        <p:cTn id="17" dur="800" decel="100000" fill="hold"/>
                                        <p:tgtEl>
                                          <p:spTgt spid="3077"/>
                                        </p:tgtEl>
                                        <p:attrNameLst>
                                          <p:attrName>ppt_x</p:attrName>
                                        </p:attrNameLst>
                                      </p:cBhvr>
                                      <p:tavLst>
                                        <p:tav tm="0">
                                          <p:val>
                                            <p:strVal val="#ppt_x+0.4"/>
                                          </p:val>
                                        </p:tav>
                                        <p:tav tm="100000">
                                          <p:val>
                                            <p:strVal val="#ppt_x-0.05"/>
                                          </p:val>
                                        </p:tav>
                                      </p:tavLst>
                                    </p:anim>
                                    <p:anim calcmode="lin" valueType="num">
                                      <p:cBhvr>
                                        <p:cTn id="18" dur="800" decel="100000" fill="hold"/>
                                        <p:tgtEl>
                                          <p:spTgt spid="307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07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07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7" name="Picture 13" descr="water"/>
          <p:cNvPicPr>
            <a:picLocks noChangeAspect="1" noChangeArrowheads="1"/>
          </p:cNvPicPr>
          <p:nvPr>
            <p:ph idx="1"/>
          </p:nvPr>
        </p:nvPicPr>
        <p:blipFill>
          <a:blip r:embed="rId2">
            <a:lum bright="-6000"/>
          </a:blip>
          <a:srcRect/>
          <a:stretch>
            <a:fillRect/>
          </a:stretch>
        </p:blipFill>
        <p:spPr>
          <a:xfrm>
            <a:off x="0" y="0"/>
            <a:ext cx="9144000" cy="6880225"/>
          </a:xfrm>
          <a:noFill/>
          <a:ln/>
        </p:spPr>
      </p:pic>
      <p:sp>
        <p:nvSpPr>
          <p:cNvPr id="11270" name="Rectangle 6"/>
          <p:cNvSpPr>
            <a:spLocks noGrp="1" noChangeArrowheads="1"/>
          </p:cNvSpPr>
          <p:nvPr>
            <p:ph type="title"/>
          </p:nvPr>
        </p:nvSpPr>
        <p:spPr>
          <a:xfrm>
            <a:off x="539750" y="4221163"/>
            <a:ext cx="8229600" cy="1143000"/>
          </a:xfrm>
        </p:spPr>
        <p:txBody>
          <a:bodyPr/>
          <a:lstStyle/>
          <a:p>
            <a:r>
              <a:rPr lang="fa-IR" sz="2400">
                <a:solidFill>
                  <a:srgbClr val="FF3399"/>
                </a:solidFill>
                <a:latin typeface="Gungsuh" pitchFamily="18" charset="-127"/>
                <a:cs typeface="B Homa" pitchFamily="2" charset="-78"/>
              </a:rPr>
              <a:t>آب هايي كه راكد هستند مانند آب پشت سد ها وآب درياچه ها بدليل عدم</a:t>
            </a:r>
            <a:br>
              <a:rPr lang="fa-IR" sz="2400">
                <a:solidFill>
                  <a:srgbClr val="FF3399"/>
                </a:solidFill>
                <a:latin typeface="Gungsuh" pitchFamily="18" charset="-127"/>
                <a:cs typeface="B Homa" pitchFamily="2" charset="-78"/>
              </a:rPr>
            </a:br>
            <a:r>
              <a:rPr lang="fa-IR" sz="2400">
                <a:solidFill>
                  <a:srgbClr val="FF3399"/>
                </a:solidFill>
                <a:latin typeface="Gungsuh" pitchFamily="18" charset="-127"/>
                <a:cs typeface="B Homa" pitchFamily="2" charset="-78"/>
              </a:rPr>
              <a:t/>
            </a:r>
            <a:br>
              <a:rPr lang="fa-IR" sz="2400">
                <a:solidFill>
                  <a:srgbClr val="FF3399"/>
                </a:solidFill>
                <a:latin typeface="Gungsuh" pitchFamily="18" charset="-127"/>
                <a:cs typeface="B Homa" pitchFamily="2" charset="-78"/>
              </a:rPr>
            </a:br>
            <a:r>
              <a:rPr lang="fa-IR" sz="2400">
                <a:solidFill>
                  <a:srgbClr val="FF3399"/>
                </a:solidFill>
                <a:latin typeface="Gungsuh" pitchFamily="18" charset="-127"/>
                <a:cs typeface="B Homa" pitchFamily="2" charset="-78"/>
              </a:rPr>
              <a:t> پويايي وحركت از لحاظ نماي مولكولي زشت وكريه هستند</a:t>
            </a:r>
            <a:r>
              <a:rPr lang="fa-IR" sz="2000">
                <a:solidFill>
                  <a:srgbClr val="FF3399"/>
                </a:solidFill>
                <a:latin typeface="Gungsuh" pitchFamily="18" charset="-127"/>
                <a:cs typeface="B Homa" pitchFamily="2" charset="-78"/>
              </a:rPr>
              <a:t/>
            </a:r>
            <a:br>
              <a:rPr lang="fa-IR" sz="2000">
                <a:solidFill>
                  <a:srgbClr val="FF3399"/>
                </a:solidFill>
                <a:latin typeface="Gungsuh" pitchFamily="18" charset="-127"/>
                <a:cs typeface="B Homa" pitchFamily="2" charset="-78"/>
              </a:rPr>
            </a:br>
            <a:r>
              <a:rPr lang="fa-IR" sz="2000">
                <a:solidFill>
                  <a:srgbClr val="FF3399"/>
                </a:solidFill>
                <a:latin typeface="Gungsuh" pitchFamily="18" charset="-127"/>
                <a:cs typeface="B Homa" pitchFamily="2" charset="-78"/>
              </a:rPr>
              <a:t/>
            </a:r>
            <a:br>
              <a:rPr lang="fa-IR" sz="2000">
                <a:solidFill>
                  <a:srgbClr val="FF3399"/>
                </a:solidFill>
                <a:latin typeface="Gungsuh" pitchFamily="18" charset="-127"/>
                <a:cs typeface="B Homa" pitchFamily="2" charset="-78"/>
              </a:rPr>
            </a:br>
            <a:r>
              <a:rPr lang="fa-IR" sz="2000">
                <a:solidFill>
                  <a:srgbClr val="FF3399"/>
                </a:solidFill>
                <a:latin typeface="Gungsuh" pitchFamily="18" charset="-127"/>
                <a:cs typeface="B Homa" pitchFamily="2" charset="-78"/>
              </a:rPr>
              <a:t/>
            </a:r>
            <a:br>
              <a:rPr lang="fa-IR" sz="2000">
                <a:solidFill>
                  <a:srgbClr val="FF3399"/>
                </a:solidFill>
                <a:latin typeface="Gungsuh" pitchFamily="18" charset="-127"/>
                <a:cs typeface="B Homa" pitchFamily="2" charset="-78"/>
              </a:rPr>
            </a:br>
            <a:r>
              <a:rPr lang="fa-IR" sz="2000">
                <a:solidFill>
                  <a:srgbClr val="FF3399"/>
                </a:solidFill>
                <a:latin typeface="Gungsuh" pitchFamily="18" charset="-127"/>
                <a:cs typeface="B Homa" pitchFamily="2" charset="-78"/>
              </a:rPr>
              <a:t>همچنين آب هايي مانند آب رودخانه ها باوجود جاري بودن وسيلان داشتند بدليل اينكه از </a:t>
            </a:r>
            <a:br>
              <a:rPr lang="fa-IR" sz="2000">
                <a:solidFill>
                  <a:srgbClr val="FF3399"/>
                </a:solidFill>
                <a:latin typeface="Gungsuh" pitchFamily="18" charset="-127"/>
                <a:cs typeface="B Homa" pitchFamily="2" charset="-78"/>
              </a:rPr>
            </a:br>
            <a:r>
              <a:rPr lang="fa-IR" sz="2000">
                <a:solidFill>
                  <a:srgbClr val="FF3399"/>
                </a:solidFill>
                <a:latin typeface="Gungsuh" pitchFamily="18" charset="-127"/>
                <a:cs typeface="B Homa" pitchFamily="2" charset="-78"/>
              </a:rPr>
              <a:t/>
            </a:r>
            <a:br>
              <a:rPr lang="fa-IR" sz="2000">
                <a:solidFill>
                  <a:srgbClr val="FF3399"/>
                </a:solidFill>
                <a:latin typeface="Gungsuh" pitchFamily="18" charset="-127"/>
                <a:cs typeface="B Homa" pitchFamily="2" charset="-78"/>
              </a:rPr>
            </a:br>
            <a:r>
              <a:rPr lang="fa-IR" sz="2000">
                <a:solidFill>
                  <a:srgbClr val="FF3399"/>
                </a:solidFill>
                <a:latin typeface="Gungsuh" pitchFamily="18" charset="-127"/>
                <a:cs typeface="B Homa" pitchFamily="2" charset="-78"/>
              </a:rPr>
              <a:t>ميان شهر ها مي گذارند واكثر مردم داراي شعور منفي هستند نماي زشتي پيدا مي كنند.</a:t>
            </a:r>
            <a:endParaRPr lang="en-US" sz="2000">
              <a:solidFill>
                <a:srgbClr val="FF3399"/>
              </a:solidFill>
              <a:latin typeface="Gungsuh" pitchFamily="18" charset="-127"/>
              <a:cs typeface="B Homa" pitchFamily="2" charset="-78"/>
            </a:endParaRPr>
          </a:p>
        </p:txBody>
      </p:sp>
      <p:sp>
        <p:nvSpPr>
          <p:cNvPr id="11272" name="Rectangle 8"/>
          <p:cNvSpPr>
            <a:spLocks noChangeArrowheads="1"/>
          </p:cNvSpPr>
          <p:nvPr/>
        </p:nvSpPr>
        <p:spPr bwMode="auto">
          <a:xfrm>
            <a:off x="900113" y="476250"/>
            <a:ext cx="7451725" cy="1616075"/>
          </a:xfrm>
          <a:prstGeom prst="rect">
            <a:avLst/>
          </a:prstGeom>
          <a:noFill/>
          <a:ln w="9525">
            <a:noFill/>
            <a:miter lim="800000"/>
            <a:headEnd/>
            <a:tailEnd/>
          </a:ln>
          <a:effectLst/>
        </p:spPr>
        <p:txBody>
          <a:bodyPr>
            <a:spAutoFit/>
          </a:bodyPr>
          <a:lstStyle/>
          <a:p>
            <a:pPr algn="r"/>
            <a:r>
              <a:rPr lang="fa-IR" sz="2000">
                <a:latin typeface="Arial" charset="0"/>
                <a:cs typeface="B Homa" pitchFamily="2" charset="-78"/>
              </a:rPr>
              <a:t>دكتر ايموتو معتقد است كه همانطور كه شكل ظاهري آب نسبت به ظرف ها</a:t>
            </a:r>
          </a:p>
          <a:p>
            <a:pPr algn="r"/>
            <a:endParaRPr lang="fa-IR" sz="2000">
              <a:latin typeface="Arial" charset="0"/>
              <a:cs typeface="B Homa" pitchFamily="2" charset="-78"/>
            </a:endParaRPr>
          </a:p>
          <a:p>
            <a:pPr algn="r"/>
            <a:r>
              <a:rPr lang="fa-IR" sz="2000">
                <a:latin typeface="Arial" charset="0"/>
                <a:cs typeface="B Homa" pitchFamily="2" charset="-78"/>
              </a:rPr>
              <a:t> ومكان هايي كه در آن قرار مي گيرد تغييرمي كند . شكل مولكولي آب هم نسبت </a:t>
            </a:r>
          </a:p>
          <a:p>
            <a:pPr algn="r"/>
            <a:endParaRPr lang="fa-IR" sz="2000">
              <a:latin typeface="Arial" charset="0"/>
              <a:cs typeface="B Homa" pitchFamily="2" charset="-78"/>
            </a:endParaRPr>
          </a:p>
          <a:p>
            <a:pPr algn="r"/>
            <a:r>
              <a:rPr lang="fa-IR" sz="2000">
                <a:latin typeface="Arial" charset="0"/>
                <a:cs typeface="B Homa" pitchFamily="2" charset="-78"/>
              </a:rPr>
              <a:t>به محيط و شرايط پيراموني خودش تغيير مي كند.</a:t>
            </a:r>
            <a:endParaRPr lang="en-US" sz="2000">
              <a:latin typeface="Arial" charset="0"/>
              <a:cs typeface="B Homa" pitchFamily="2" charset="-78"/>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anim calcmode="lin" valueType="num">
                                      <p:cBhvr>
                                        <p:cTn id="7" dur="1000" fill="hold"/>
                                        <p:tgtEl>
                                          <p:spTgt spid="1127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27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72">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11272">
                                            <p:txEl>
                                              <p:pRg st="2" end="2"/>
                                            </p:txEl>
                                          </p:spTgt>
                                        </p:tgtEl>
                                        <p:attrNameLst>
                                          <p:attrName>style.visibility</p:attrName>
                                        </p:attrNameLst>
                                      </p:cBhvr>
                                      <p:to>
                                        <p:strVal val="visible"/>
                                      </p:to>
                                    </p:set>
                                    <p:anim calcmode="lin" valueType="num">
                                      <p:cBhvr>
                                        <p:cTn id="12" dur="1000" fill="hold"/>
                                        <p:tgtEl>
                                          <p:spTgt spid="11272">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1127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72">
                                            <p:txEl>
                                              <p:pRg st="2" end="2"/>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11272">
                                            <p:txEl>
                                              <p:pRg st="4" end="4"/>
                                            </p:txEl>
                                          </p:spTgt>
                                        </p:tgtEl>
                                        <p:attrNameLst>
                                          <p:attrName>style.visibility</p:attrName>
                                        </p:attrNameLst>
                                      </p:cBhvr>
                                      <p:to>
                                        <p:strVal val="visible"/>
                                      </p:to>
                                    </p:set>
                                    <p:anim calcmode="lin" valueType="num">
                                      <p:cBhvr>
                                        <p:cTn id="17" dur="1000" fill="hold"/>
                                        <p:tgtEl>
                                          <p:spTgt spid="11272">
                                            <p:txEl>
                                              <p:pRg st="4" end="4"/>
                                            </p:txEl>
                                          </p:spTgt>
                                        </p:tgtEl>
                                        <p:attrNameLst>
                                          <p:attrName>ppt_x</p:attrName>
                                        </p:attrNameLst>
                                      </p:cBhvr>
                                      <p:tavLst>
                                        <p:tav tm="0">
                                          <p:val>
                                            <p:strVal val="#ppt_x-.2"/>
                                          </p:val>
                                        </p:tav>
                                        <p:tav tm="100000">
                                          <p:val>
                                            <p:strVal val="#ppt_x"/>
                                          </p:val>
                                        </p:tav>
                                      </p:tavLst>
                                    </p:anim>
                                    <p:anim calcmode="lin" valueType="num">
                                      <p:cBhvr>
                                        <p:cTn id="18" dur="1000" fill="hold"/>
                                        <p:tgtEl>
                                          <p:spTgt spid="1127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272">
                                            <p:txEl>
                                              <p:pRg st="4" end="4"/>
                                            </p:txEl>
                                          </p:spTgt>
                                        </p:tgtEl>
                                      </p:cBhvr>
                                    </p:animEffect>
                                  </p:childTnLst>
                                </p:cTn>
                              </p:par>
                            </p:childTnLst>
                          </p:cTn>
                        </p:par>
                        <p:par>
                          <p:cTn id="20" fill="hold">
                            <p:stCondLst>
                              <p:cond delay="1000"/>
                            </p:stCondLst>
                            <p:childTnLst>
                              <p:par>
                                <p:cTn id="21" presetID="17" presetClass="entr" presetSubtype="10" fill="hold" grpId="0" nodeType="afterEffect">
                                  <p:stCondLst>
                                    <p:cond delay="0"/>
                                  </p:stCondLst>
                                  <p:childTnLst>
                                    <p:set>
                                      <p:cBhvr>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ppt_w</p:attrName>
                                        </p:attrNameLst>
                                      </p:cBhvr>
                                      <p:tavLst>
                                        <p:tav tm="0">
                                          <p:val>
                                            <p:fltVal val="0"/>
                                          </p:val>
                                        </p:tav>
                                        <p:tav tm="100000">
                                          <p:val>
                                            <p:strVal val="#ppt_w"/>
                                          </p:val>
                                        </p:tav>
                                      </p:tavLst>
                                    </p:anim>
                                    <p:anim calcmode="lin" valueType="num">
                                      <p:cBhvr>
                                        <p:cTn id="24" dur="500" fill="hold"/>
                                        <p:tgtEl>
                                          <p:spTgt spid="112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a:xfrm>
            <a:off x="5148263" y="476250"/>
            <a:ext cx="3995737" cy="5183188"/>
          </a:xfrm>
        </p:spPr>
        <p:txBody>
          <a:bodyPr/>
          <a:lstStyle/>
          <a:p>
            <a:r>
              <a:rPr lang="fa-IR" sz="2000">
                <a:cs typeface="B Homa" pitchFamily="2" charset="-78"/>
              </a:rPr>
              <a:t>بزرگترين در ياچه در مركز ژاپن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چون آب درياچه راكد است وايستاده ،</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 همين سكون وايستادن باعث</a:t>
            </a:r>
            <a:br>
              <a:rPr lang="fa-IR" sz="2000">
                <a:cs typeface="B Homa" pitchFamily="2" charset="-78"/>
              </a:rPr>
            </a:br>
            <a:r>
              <a:rPr lang="fa-IR" sz="2000">
                <a:cs typeface="B Homa" pitchFamily="2" charset="-78"/>
              </a:rPr>
              <a:t/>
            </a:r>
            <a:br>
              <a:rPr lang="fa-IR" sz="2000">
                <a:cs typeface="B Homa" pitchFamily="2" charset="-78"/>
              </a:rPr>
            </a:br>
            <a:r>
              <a:rPr lang="fa-IR" sz="2000">
                <a:cs typeface="B Homa" pitchFamily="2" charset="-78"/>
              </a:rPr>
              <a:t> مي شود مولكولهاي آب زشت شوند.</a:t>
            </a:r>
            <a:endParaRPr lang="en-US" sz="2000">
              <a:cs typeface="B Homa" pitchFamily="2" charset="-78"/>
            </a:endParaRPr>
          </a:p>
        </p:txBody>
      </p:sp>
      <p:pic>
        <p:nvPicPr>
          <p:cNvPr id="14341" name="Picture 5" descr="001"/>
          <p:cNvPicPr>
            <a:picLocks noChangeAspect="1" noChangeArrowheads="1"/>
          </p:cNvPicPr>
          <p:nvPr>
            <p:ph idx="1"/>
          </p:nvPr>
        </p:nvPicPr>
        <p:blipFill>
          <a:blip r:embed="rId2"/>
          <a:srcRect/>
          <a:stretch>
            <a:fillRect/>
          </a:stretch>
        </p:blipFill>
        <p:spPr>
          <a:xfrm>
            <a:off x="179388" y="404813"/>
            <a:ext cx="4824412" cy="5688012"/>
          </a:xfrm>
          <a:noFill/>
          <a:ln/>
        </p:spPr>
      </p:pic>
      <p:sp>
        <p:nvSpPr>
          <p:cNvPr id="14344" name="Rectangle 8"/>
          <p:cNvSpPr>
            <a:spLocks noChangeArrowheads="1"/>
          </p:cNvSpPr>
          <p:nvPr/>
        </p:nvSpPr>
        <p:spPr bwMode="auto">
          <a:xfrm>
            <a:off x="1476375" y="6138863"/>
            <a:ext cx="2592388" cy="719137"/>
          </a:xfrm>
          <a:prstGeom prst="rect">
            <a:avLst/>
          </a:prstGeom>
          <a:noFill/>
          <a:ln w="9525">
            <a:noFill/>
            <a:miter lim="800000"/>
            <a:headEnd/>
            <a:tailEnd/>
          </a:ln>
          <a:effectLst/>
        </p:spPr>
        <p:txBody>
          <a:bodyPr wrap="none" anchor="ctr"/>
          <a:lstStyle/>
          <a:p>
            <a:r>
              <a:rPr lang="fa-IR" sz="2000">
                <a:latin typeface="Arial" charset="0"/>
                <a:cs typeface="B Homa" pitchFamily="2" charset="-78"/>
              </a:rPr>
              <a:t>درياچه بيو ا كو</a:t>
            </a:r>
            <a:endParaRPr lang="en-US" sz="2000">
              <a:latin typeface="Arial"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randombar(horizontal)">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Grp="1" noChangeArrowheads="1"/>
          </p:cNvSpPr>
          <p:nvPr>
            <p:ph type="title"/>
          </p:nvPr>
        </p:nvSpPr>
        <p:spPr>
          <a:xfrm>
            <a:off x="4787900" y="274638"/>
            <a:ext cx="3898900" cy="5746750"/>
          </a:xfrm>
        </p:spPr>
        <p:txBody>
          <a:bodyPr/>
          <a:lstStyle/>
          <a:p>
            <a:r>
              <a:rPr lang="fa-IR" sz="2800">
                <a:cs typeface="B Homa" pitchFamily="2" charset="-78"/>
              </a:rPr>
              <a:t>هر گونه سكون</a:t>
            </a:r>
            <a:br>
              <a:rPr lang="fa-IR" sz="2800">
                <a:cs typeface="B Homa" pitchFamily="2" charset="-78"/>
              </a:rPr>
            </a:br>
            <a:r>
              <a:rPr lang="fa-IR" sz="2800">
                <a:cs typeface="B Homa" pitchFamily="2" charset="-78"/>
              </a:rPr>
              <a:t/>
            </a:r>
            <a:br>
              <a:rPr lang="fa-IR" sz="2800">
                <a:cs typeface="B Homa" pitchFamily="2" charset="-78"/>
              </a:rPr>
            </a:br>
            <a:r>
              <a:rPr lang="fa-IR" sz="2800">
                <a:cs typeface="B Homa" pitchFamily="2" charset="-78"/>
              </a:rPr>
              <a:t> باعث زشتي آب</a:t>
            </a:r>
            <a:br>
              <a:rPr lang="fa-IR" sz="2800">
                <a:cs typeface="B Homa" pitchFamily="2" charset="-78"/>
              </a:rPr>
            </a:br>
            <a:r>
              <a:rPr lang="fa-IR" sz="2800">
                <a:cs typeface="B Homa" pitchFamily="2" charset="-78"/>
              </a:rPr>
              <a:t/>
            </a:r>
            <a:br>
              <a:rPr lang="fa-IR" sz="2800">
                <a:cs typeface="B Homa" pitchFamily="2" charset="-78"/>
              </a:rPr>
            </a:br>
            <a:r>
              <a:rPr lang="fa-IR" sz="2800">
                <a:cs typeface="B Homa" pitchFamily="2" charset="-78"/>
              </a:rPr>
              <a:t> مي شود.</a:t>
            </a:r>
            <a:r>
              <a:rPr lang="fa-IR"/>
              <a:t> </a:t>
            </a:r>
            <a:endParaRPr lang="en-US"/>
          </a:p>
        </p:txBody>
      </p:sp>
      <p:pic>
        <p:nvPicPr>
          <p:cNvPr id="17413" name="Picture 5" descr="002"/>
          <p:cNvPicPr>
            <a:picLocks noChangeAspect="1" noChangeArrowheads="1"/>
          </p:cNvPicPr>
          <p:nvPr>
            <p:ph idx="1"/>
          </p:nvPr>
        </p:nvPicPr>
        <p:blipFill>
          <a:blip r:embed="rId2"/>
          <a:srcRect/>
          <a:stretch>
            <a:fillRect/>
          </a:stretch>
        </p:blipFill>
        <p:spPr>
          <a:xfrm>
            <a:off x="179388" y="260350"/>
            <a:ext cx="4219575" cy="5473700"/>
          </a:xfrm>
          <a:noFill/>
          <a:ln/>
        </p:spPr>
      </p:pic>
      <p:sp>
        <p:nvSpPr>
          <p:cNvPr id="17416" name="Rectangle 8"/>
          <p:cNvSpPr>
            <a:spLocks noChangeArrowheads="1"/>
          </p:cNvSpPr>
          <p:nvPr/>
        </p:nvSpPr>
        <p:spPr bwMode="auto">
          <a:xfrm>
            <a:off x="827088" y="5734050"/>
            <a:ext cx="2951162" cy="576263"/>
          </a:xfrm>
          <a:prstGeom prst="rect">
            <a:avLst/>
          </a:prstGeom>
          <a:noFill/>
          <a:ln w="9525">
            <a:noFill/>
            <a:miter lim="800000"/>
            <a:headEnd/>
            <a:tailEnd/>
          </a:ln>
          <a:effectLst/>
        </p:spPr>
        <p:txBody>
          <a:bodyPr wrap="none" anchor="ctr"/>
          <a:lstStyle/>
          <a:p>
            <a:r>
              <a:rPr lang="fa-IR" sz="2400">
                <a:latin typeface="Arial" charset="0"/>
                <a:cs typeface="B Homa" pitchFamily="2" charset="-78"/>
              </a:rPr>
              <a:t>آب سد فوجي وارا</a:t>
            </a:r>
            <a:endParaRPr lang="en-US" sz="2400">
              <a:latin typeface="Arial"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ipe(down)">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5364163" y="274638"/>
            <a:ext cx="3322637" cy="5891212"/>
          </a:xfrm>
        </p:spPr>
        <p:txBody>
          <a:bodyPr/>
          <a:lstStyle/>
          <a:p>
            <a:r>
              <a:rPr lang="fa-IR" sz="2400">
                <a:cs typeface="B Homa" pitchFamily="2" charset="-78"/>
              </a:rPr>
              <a:t>چون آب اين رودخانه  از ميان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شهر ها مي گذرد وبدليل طيف</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 غالب منفي آدم ها نماي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مولكولي آب به اين شكل در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آمده است.</a:t>
            </a:r>
            <a:endParaRPr lang="en-US" sz="2400">
              <a:cs typeface="B Homa" pitchFamily="2" charset="-78"/>
            </a:endParaRPr>
          </a:p>
        </p:txBody>
      </p:sp>
      <p:pic>
        <p:nvPicPr>
          <p:cNvPr id="20485" name="Picture 5" descr="004"/>
          <p:cNvPicPr>
            <a:picLocks noChangeAspect="1" noChangeArrowheads="1"/>
          </p:cNvPicPr>
          <p:nvPr>
            <p:ph idx="1"/>
          </p:nvPr>
        </p:nvPicPr>
        <p:blipFill>
          <a:blip r:embed="rId2"/>
          <a:srcRect/>
          <a:stretch>
            <a:fillRect/>
          </a:stretch>
        </p:blipFill>
        <p:spPr>
          <a:xfrm>
            <a:off x="179388" y="188913"/>
            <a:ext cx="4979987" cy="5257800"/>
          </a:xfrm>
          <a:noFill/>
          <a:ln/>
        </p:spPr>
      </p:pic>
      <p:sp>
        <p:nvSpPr>
          <p:cNvPr id="20488" name="Rectangle 8"/>
          <p:cNvSpPr>
            <a:spLocks noChangeArrowheads="1"/>
          </p:cNvSpPr>
          <p:nvPr/>
        </p:nvSpPr>
        <p:spPr bwMode="auto">
          <a:xfrm>
            <a:off x="1042988" y="5589588"/>
            <a:ext cx="2374900" cy="647700"/>
          </a:xfrm>
          <a:prstGeom prst="rect">
            <a:avLst/>
          </a:prstGeom>
          <a:noFill/>
          <a:ln w="9525">
            <a:noFill/>
            <a:miter lim="800000"/>
            <a:headEnd/>
            <a:tailEnd/>
          </a:ln>
          <a:effectLst/>
        </p:spPr>
        <p:txBody>
          <a:bodyPr wrap="none" anchor="ctr"/>
          <a:lstStyle/>
          <a:p>
            <a:r>
              <a:rPr lang="fa-IR" sz="2400">
                <a:latin typeface="Arial" charset="0"/>
                <a:cs typeface="B Homa" pitchFamily="2" charset="-78"/>
              </a:rPr>
              <a:t>رودخانه يودو</a:t>
            </a:r>
            <a:endParaRPr lang="en-US" sz="2400">
              <a:latin typeface="Arial"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slide(fromBottom)">
                                      <p:cBhvr>
                                        <p:cTn id="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a:xfrm>
            <a:off x="4859338" y="274638"/>
            <a:ext cx="3827462" cy="5818187"/>
          </a:xfrm>
        </p:spPr>
        <p:txBody>
          <a:bodyPr/>
          <a:lstStyle/>
          <a:p>
            <a:r>
              <a:rPr lang="fa-IR" sz="2400">
                <a:cs typeface="B Homa" pitchFamily="2" charset="-78"/>
              </a:rPr>
              <a:t>آب هايي كه تازه از دل كوه بيرون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مي آيند بدليل اينكه در معرض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افكار منفي قرار نگرفته اند نماي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مولكولي خود را حفظ كرده اند.</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
            </a:r>
            <a:br>
              <a:rPr lang="fa-IR" sz="2400">
                <a:cs typeface="B Homa" pitchFamily="2" charset="-78"/>
              </a:rPr>
            </a:br>
            <a:r>
              <a:rPr lang="fa-IR" sz="2400">
                <a:cs typeface="B Homa" pitchFamily="2" charset="-78"/>
              </a:rPr>
              <a:t>اين عكس دقيقا مربوط به زماني است كه چشمه از دل كوه بيرون مي آيد.</a:t>
            </a:r>
            <a:endParaRPr lang="en-US" sz="2400">
              <a:cs typeface="B Homa" pitchFamily="2" charset="-78"/>
            </a:endParaRPr>
          </a:p>
        </p:txBody>
      </p:sp>
      <p:pic>
        <p:nvPicPr>
          <p:cNvPr id="23565" name="Picture 13" descr="006"/>
          <p:cNvPicPr>
            <a:picLocks noChangeAspect="1" noChangeArrowheads="1"/>
          </p:cNvPicPr>
          <p:nvPr>
            <p:ph sz="half" idx="1"/>
          </p:nvPr>
        </p:nvPicPr>
        <p:blipFill>
          <a:blip r:embed="rId2"/>
          <a:srcRect/>
          <a:stretch>
            <a:fillRect/>
          </a:stretch>
        </p:blipFill>
        <p:spPr>
          <a:xfrm>
            <a:off x="468313" y="1052513"/>
            <a:ext cx="4038600" cy="4060825"/>
          </a:xfrm>
          <a:noFill/>
          <a:ln/>
        </p:spPr>
      </p:pic>
      <p:sp>
        <p:nvSpPr>
          <p:cNvPr id="23566" name="Rectangle 14"/>
          <p:cNvSpPr>
            <a:spLocks noChangeArrowheads="1"/>
          </p:cNvSpPr>
          <p:nvPr/>
        </p:nvSpPr>
        <p:spPr bwMode="auto">
          <a:xfrm>
            <a:off x="1187450" y="5445125"/>
            <a:ext cx="2232025" cy="503238"/>
          </a:xfrm>
          <a:prstGeom prst="rect">
            <a:avLst/>
          </a:prstGeom>
          <a:noFill/>
          <a:ln w="9525">
            <a:noFill/>
            <a:miter lim="800000"/>
            <a:headEnd/>
            <a:tailEnd/>
          </a:ln>
          <a:effectLst/>
        </p:spPr>
        <p:txBody>
          <a:bodyPr wrap="none" anchor="ctr"/>
          <a:lstStyle/>
          <a:p>
            <a:r>
              <a:rPr lang="fa-IR" sz="2400">
                <a:latin typeface="Arial" charset="0"/>
                <a:cs typeface="B Homa" pitchFamily="2" charset="-78"/>
              </a:rPr>
              <a:t>چشمه سانبو ائجي </a:t>
            </a:r>
            <a:r>
              <a:rPr lang="fa-IR">
                <a:latin typeface="Arial" charset="0"/>
                <a:cs typeface="B Homa" pitchFamily="2" charset="-78"/>
              </a:rPr>
              <a:t>(</a:t>
            </a:r>
            <a:r>
              <a:rPr lang="fa-IR" sz="2000">
                <a:latin typeface="Arial" charset="0"/>
                <a:cs typeface="B Homa" pitchFamily="2" charset="-78"/>
              </a:rPr>
              <a:t>رودخانه سانبو ائجي</a:t>
            </a:r>
            <a:r>
              <a:rPr lang="fa-IR">
                <a:latin typeface="Arial" charset="0"/>
                <a:cs typeface="B Homa" pitchFamily="2" charset="-78"/>
              </a:rPr>
              <a:t>)</a:t>
            </a:r>
            <a:endParaRPr lang="en-US">
              <a:latin typeface="Arial" charset="0"/>
              <a:cs typeface="B Hom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3565"/>
                                        </p:tgtEl>
                                        <p:attrNameLst>
                                          <p:attrName>style.visibility</p:attrName>
                                        </p:attrNameLst>
                                      </p:cBhvr>
                                      <p:to>
                                        <p:strVal val="visible"/>
                                      </p:to>
                                    </p:set>
                                    <p:anim calcmode="lin" valueType="num">
                                      <p:cBhvr>
                                        <p:cTn id="7" dur="1000" fill="hold"/>
                                        <p:tgtEl>
                                          <p:spTgt spid="23565"/>
                                        </p:tgtEl>
                                        <p:attrNameLst>
                                          <p:attrName>ppt_w</p:attrName>
                                        </p:attrNameLst>
                                      </p:cBhvr>
                                      <p:tavLst>
                                        <p:tav tm="0">
                                          <p:val>
                                            <p:fltVal val="0"/>
                                          </p:val>
                                        </p:tav>
                                        <p:tav tm="100000">
                                          <p:val>
                                            <p:strVal val="#ppt_w"/>
                                          </p:val>
                                        </p:tav>
                                      </p:tavLst>
                                    </p:anim>
                                    <p:anim calcmode="lin" valueType="num">
                                      <p:cBhvr>
                                        <p:cTn id="8" dur="1000" fill="hold"/>
                                        <p:tgtEl>
                                          <p:spTgt spid="23565"/>
                                        </p:tgtEl>
                                        <p:attrNameLst>
                                          <p:attrName>ppt_h</p:attrName>
                                        </p:attrNameLst>
                                      </p:cBhvr>
                                      <p:tavLst>
                                        <p:tav tm="0">
                                          <p:val>
                                            <p:fltVal val="0"/>
                                          </p:val>
                                        </p:tav>
                                        <p:tav tm="100000">
                                          <p:val>
                                            <p:strVal val="#ppt_h"/>
                                          </p:val>
                                        </p:tav>
                                      </p:tavLst>
                                    </p:anim>
                                    <p:anim calcmode="lin" valueType="num">
                                      <p:cBhvr>
                                        <p:cTn id="9" dur="1000" fill="hold"/>
                                        <p:tgtEl>
                                          <p:spTgt spid="23565"/>
                                        </p:tgtEl>
                                        <p:attrNameLst>
                                          <p:attrName>style.rotation</p:attrName>
                                        </p:attrNameLst>
                                      </p:cBhvr>
                                      <p:tavLst>
                                        <p:tav tm="0">
                                          <p:val>
                                            <p:fltVal val="90"/>
                                          </p:val>
                                        </p:tav>
                                        <p:tav tm="100000">
                                          <p:val>
                                            <p:fltVal val="0"/>
                                          </p:val>
                                        </p:tav>
                                      </p:tavLst>
                                    </p:anim>
                                    <p:animEffect transition="in" filter="fade">
                                      <p:cBhvr>
                                        <p:cTn id="10" dur="1000"/>
                                        <p:tgtEl>
                                          <p:spTgt spid="2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taneo BT" pitchFamily="66"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taneo BT" pitchFamily="66"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607</TotalTime>
  <Words>574</Words>
  <Application>Microsoft PowerPoint</Application>
  <PresentationFormat>On-screen Show (4:3)</PresentationFormat>
  <Paragraphs>120</Paragraphs>
  <Slides>35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Cataneo BT</vt:lpstr>
      <vt:lpstr>B Homa</vt:lpstr>
      <vt:lpstr>B Farnaz</vt:lpstr>
      <vt:lpstr>AngsanaUPC</vt:lpstr>
      <vt:lpstr>GungsuhChe</vt:lpstr>
      <vt:lpstr>Angsana New</vt:lpstr>
      <vt:lpstr>Gungsuh</vt:lpstr>
      <vt:lpstr>AlMutanabi</vt:lpstr>
      <vt:lpstr>Verdana</vt:lpstr>
      <vt:lpstr>Lotus</vt:lpstr>
      <vt:lpstr>Default Design</vt:lpstr>
      <vt:lpstr>  شهادت آب     www.interuniversal.persianblog.ir</vt:lpstr>
      <vt:lpstr>محقق ژاپني با انتشار يافته‌هاي تحقيقات خود مدعي شد كه مولكول‌هاي آب نسبت به مفاهيم انساني تأثيرپذيرند. نظريه اين محقق ژاپني كه تاكنون از سوي مؤسسات علمي فيزيكي و زيست‌شناسي مورد تأييد قرار گرفته است، مبتني بر بررسي نمونه‌هاي فراواني از كريستال‌هاي منجمدشده آب و مقايسه آن با يكديگر است.   </vt:lpstr>
      <vt:lpstr>كتاب ايشان  با عنوان هاي مختلفي چون      در چندين جلد منتشر شده است.         ايشان در اغلب كشور هاي دنيا سمينار ها  وكنفرانس هايي با اين پيام داشته   ودارند.</vt:lpstr>
      <vt:lpstr>Slide 4</vt:lpstr>
      <vt:lpstr>آب هايي كه راكد هستند مانند آب پشت سد ها وآب درياچه ها بدليل عدم   پويايي وحركت از لحاظ نماي مولكولي زشت وكريه هستند   همچنين آب هايي مانند آب رودخانه ها باوجود جاري بودن وسيلان داشتند بدليل اينكه از   ميان شهر ها مي گذارند واكثر مردم داراي شعور منفي هستند نماي زشتي پيدا مي كنند.</vt:lpstr>
      <vt:lpstr>بزرگترين در ياچه در مركز ژاپن .  چون آب درياچه راكد است وايستاده ،   همين سكون وايستادن باعث   مي شود مولكولهاي آب زشت شوند.</vt:lpstr>
      <vt:lpstr>هر گونه سكون   باعث زشتي آب   مي شود. </vt:lpstr>
      <vt:lpstr>چون آب اين رودخانه  از ميان   شهر ها مي گذرد وبدليل طيف   غالب منفي آدم ها نماي   مولكولي آب به اين شكل در   آمده است.</vt:lpstr>
      <vt:lpstr>آب هايي كه تازه از دل كوه بيرون   مي آيند بدليل اينكه در معرض   افكار منفي قرار نگرفته اند نماي   مولكولي خود را حفظ كرده اند.    اين عكس دقيقا مربوط به زماني است كه چشمه از دل كوه بيرون مي آيد.</vt:lpstr>
      <vt:lpstr>Slide 10</vt:lpstr>
      <vt:lpstr>دكتر ايموتوآزمايشهاي خود را به مكانهاي خاصي محدود نكرده  وآنها را با آب هاي مختلف ،در كشور هاي مختلف انجام دادند .   اين عكس مربوط به رودخانه لوردز در فرانسه مي باشد.</vt:lpstr>
      <vt:lpstr>Slide 12</vt:lpstr>
      <vt:lpstr>تاثير دعا: دكتر ايموتو از عده اي   خواستند كه در كنار سد   فوجي وارا بايستندودعا   بخوانند وآب را قبل وبعد از   دعا آزمايش كردند.</vt:lpstr>
      <vt:lpstr>دكتر ايموتو معتقد است كه خلوص نيت در دعا بسيار مهم است مانند داستان حضرت موسي   زماني كه قومش براي بارش باران دعا مي كردند وبه موسي وحي شد كه در ميان شما گناهكاري است كه مانع از بارش باران مي شود  </vt:lpstr>
      <vt:lpstr>آب مصرفي بشدت بي قواره وزشت است.   چون از ميان شهرها وروستا مي گذرد   ومردم مملو از فكر منفي هستند.</vt:lpstr>
      <vt:lpstr>ايموتو معتقد است كه دعا از راه دور هم موثر است .  ايشان از 500 نفر از استاد مسائل معنوي خواستند كه در روز معين ودر ساعت مشخصي براي ليوان آبي كه روي ميزشان گذاشته اند دعا كنند .     تصوير مقابل مربوط به اين ليوان  آب لوله كشي شهر بعد از دعا 500نفر از اين اساتيد مي باشد.   </vt:lpstr>
      <vt:lpstr>Slide 17</vt:lpstr>
      <vt:lpstr>آقاي ايموتو بر روي تاثير   موسيقي روي آب   هم كار كردند.    براي آب موسيقي هاي مختلفي پخش مي كردند و واكنش مولكولي آب را بررسي مي كردند. </vt:lpstr>
      <vt:lpstr>Slide 19</vt:lpstr>
      <vt:lpstr>Slide 20</vt:lpstr>
      <vt:lpstr>Slide 21</vt:lpstr>
      <vt:lpstr>آب نه تنها از رفتار وافكار ما تاثير مي پذيرد   بلكه نسبت به نوشته هانيز واكنش نشان مي  دهد .  ايموتو با چسباندن برچسب هايي روي بطري ها ي   آب واكنش آب را بررسي مي كرد</vt:lpstr>
      <vt:lpstr>Slide 23</vt:lpstr>
      <vt:lpstr>Slide 24</vt:lpstr>
      <vt:lpstr>Slide 25</vt:lpstr>
      <vt:lpstr>ايموتو معتقد است كه اگر   باآب با زبانهاي مختلف برخورد   كنيم در مقابل همه كلمه   هاي مثبت واكنش آب زيباودر   مقابل همه كلمه هاي منفي   واكنش آب زشت خواهد بود</vt:lpstr>
      <vt:lpstr>Slide 27</vt:lpstr>
      <vt:lpstr>واكنش اب نسبت به جملات دستوري خوب نيست.</vt:lpstr>
      <vt:lpstr>Slide 29</vt:lpstr>
      <vt:lpstr>Slide 30</vt:lpstr>
      <vt:lpstr>دكتر ايموتو آب را در كنار گلها   قرارداد ومتوجه شد كه مولكولهاي   آب خود را به شكل گلها در مي آورند. </vt:lpstr>
      <vt:lpstr>در ايران هم خانم حميده بي طرف با طرح شهادت آب   توانست در جشنواره خوارزمي رتبه دوم را كسب   نمايدايشان آزمايشات خود را روي ساير پديده ها نيز   آزمايش نموده اند . </vt:lpstr>
      <vt:lpstr>زيباترين شكلي كه آب  از خود نشان   داده است زماني است كه براي آن   قران پخش شد .     هم اكنون نيز محققين ايراني با   همكاري موسسه          ٍ،واكنش آب   رادر مورد 99  اسم خداوند آزمايش    مي كنند كه به طرح نودو نه شهرت    دارد .  </vt:lpstr>
      <vt:lpstr>  مي تواني انتخاب كني كه...؟!!!   </vt:lpstr>
      <vt:lpstr>www.masaru-emoto.net  www.hado.net  www.thank_water.net  www.adhikara.com  www.oloombateni.org  www.wellnessqoods.com </vt:lpstr>
    </vt:vector>
  </TitlesOfParts>
  <Company>ZENDEGI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دانشمندي ژاپني تبار حدود ده هزار   آزمايش روي واكنش هاي مولكولي   آب انجام دادند كه توسط تمامي   مجامع فيزيك وزيست شناسي دنيا   تاييد شده است .</dc:title>
  <dc:creator>hadi</dc:creator>
  <cp:lastModifiedBy>MRT</cp:lastModifiedBy>
  <cp:revision>14</cp:revision>
  <dcterms:created xsi:type="dcterms:W3CDTF">2006-11-24T18:05:21Z</dcterms:created>
  <dcterms:modified xsi:type="dcterms:W3CDTF">2014-02-25T20:57:15Z</dcterms:modified>
</cp:coreProperties>
</file>