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32" r:id="rId1"/>
  </p:sldMasterIdLst>
  <p:notesMasterIdLst>
    <p:notesMasterId r:id="rId30"/>
  </p:notesMasterIdLst>
  <p:handoutMasterIdLst>
    <p:handoutMasterId r:id="rId31"/>
  </p:handoutMasterIdLst>
  <p:sldIdLst>
    <p:sldId id="256" r:id="rId2"/>
    <p:sldId id="257" r:id="rId3"/>
    <p:sldId id="258" r:id="rId4"/>
    <p:sldId id="259" r:id="rId5"/>
    <p:sldId id="260" r:id="rId6"/>
    <p:sldId id="261" r:id="rId7"/>
    <p:sldId id="262" r:id="rId8"/>
    <p:sldId id="286" r:id="rId9"/>
    <p:sldId id="263" r:id="rId10"/>
    <p:sldId id="264" r:id="rId11"/>
    <p:sldId id="266"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9144000" cy="6858000" type="screen4x3"/>
  <p:notesSz cx="6858000" cy="9144000"/>
  <p:custShowLst>
    <p:custShow name="Custom Show 1" id="0">
      <p:sldLst>
        <p:sld r:id="rId2"/>
        <p:sld r:id="rId3"/>
        <p:sld r:id="rId4"/>
        <p:sld r:id="rId5"/>
        <p:sld r:id="rId6"/>
        <p:sld r:id="rId7"/>
        <p:sld r:id="rId8"/>
        <p:sld r:id="rId10"/>
        <p:sld r:id="rId11"/>
      </p:sldLst>
    </p:custShow>
  </p:custShow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66" d="100"/>
          <a:sy n="66" d="100"/>
        </p:scale>
        <p:origin x="-1506" y="-96"/>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228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16688-907D-42F6-B305-ABA19A836DA8}" type="datetimeFigureOut">
              <a:rPr lang="en-US" smtClean="0"/>
              <a:pPr/>
              <a:t>3/1/2014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A25FAA7-8B1C-4C9C-9772-888C1347B22F}"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4C20587-C008-42E4-BD53-0C3C15777946}" type="datetimeFigureOut">
              <a:rPr lang="fa-IR" smtClean="0"/>
              <a:pPr/>
              <a:t>1435/04/29</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26E1852-1E13-4DF4-9273-460CEAA12ABC}" type="slidenum">
              <a:rPr lang="fa-IR" smtClean="0"/>
              <a:pPr/>
              <a:t>‹#›</a:t>
            </a:fld>
            <a:endParaRPr lang="fa-IR"/>
          </a:p>
        </p:txBody>
      </p:sp>
    </p:spTree>
  </p:cSld>
  <p:clrMap bg1="lt1" tx1="dk1" bg2="lt2" tx2="dk2" accent1="accent1" accent2="accent2" accent3="accent3" accent4="accent4" accent5="accent5" accent6="accent6" hlink="hlink" folHlink="folHlink"/>
  <p:hf hdr="0" ftr="0" dt="0"/>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a:t>
            </a:fld>
            <a:endParaRPr lang="fa-I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10</a:t>
            </a:fld>
            <a:endParaRPr lang="fa-I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11</a:t>
            </a:fld>
            <a:endParaRPr lang="fa-I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12</a:t>
            </a:fld>
            <a:endParaRPr lang="fa-I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13</a:t>
            </a:fld>
            <a:endParaRPr lang="fa-I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14</a:t>
            </a:fld>
            <a:endParaRPr lang="fa-I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15</a:t>
            </a:fld>
            <a:endParaRPr lang="fa-I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16</a:t>
            </a:fld>
            <a:endParaRPr lang="fa-I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17</a:t>
            </a:fld>
            <a:endParaRPr lang="fa-I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18</a:t>
            </a:fld>
            <a:endParaRPr lang="fa-I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19</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a:t>
            </a:fld>
            <a:endParaRPr lang="fa-I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20</a:t>
            </a:fld>
            <a:endParaRPr lang="fa-I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21</a:t>
            </a:fld>
            <a:endParaRPr lang="fa-I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22</a:t>
            </a:fld>
            <a:endParaRPr lang="fa-I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23</a:t>
            </a:fld>
            <a:endParaRPr lang="fa-I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24</a:t>
            </a:fld>
            <a:endParaRPr lang="fa-I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25</a:t>
            </a:fld>
            <a:endParaRPr lang="fa-I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26</a:t>
            </a:fld>
            <a:endParaRPr lang="fa-I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27</a:t>
            </a:fld>
            <a:endParaRPr lang="fa-I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28</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3</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4</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5</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6</a:t>
            </a:fld>
            <a:endParaRPr lang="fa-I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7</a:t>
            </a:fld>
            <a:endParaRPr lang="fa-I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8</a:t>
            </a:fld>
            <a:endParaRPr lang="fa-I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E1852-1E13-4DF4-9273-460CEAA12ABC}" type="slidenum">
              <a:rPr lang="fa-IR" smtClean="0"/>
              <a:pPr/>
              <a:t>9</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19" name="Footer Placeholder 18"/>
          <p:cNvSpPr>
            <a:spLocks noGrp="1"/>
          </p:cNvSpPr>
          <p:nvPr>
            <p:ph type="ftr" sz="quarter" idx="11"/>
          </p:nvPr>
        </p:nvSpPr>
        <p:spPr/>
        <p:txBody>
          <a:bodyPr/>
          <a:lstStyle/>
          <a:p>
            <a:endParaRPr lang="fa-IR"/>
          </a:p>
        </p:txBody>
      </p:sp>
      <p:sp>
        <p:nvSpPr>
          <p:cNvPr id="27" name="Slide Number Placeholder 26"/>
          <p:cNvSpPr>
            <a:spLocks noGrp="1"/>
          </p:cNvSpPr>
          <p:nvPr>
            <p:ph type="sldNum" sz="quarter" idx="12"/>
          </p:nvPr>
        </p:nvSpPr>
        <p:spPr/>
        <p:txBody>
          <a:bodyPr/>
          <a:lstStyle/>
          <a:p>
            <a:fld id="{604611D3-920B-4654-A333-DEC74B7A3EE4}"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transition>
    <p:wedg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04611D3-920B-4654-A333-DEC74B7A3EE4}" type="slidenum">
              <a:rPr lang="fa-IR" smtClean="0"/>
              <a:pPr/>
              <a:t>‹#›</a:t>
            </a:fld>
            <a:endParaRPr lang="fa-IR"/>
          </a:p>
        </p:txBody>
      </p:sp>
    </p:spTree>
  </p:cSld>
  <p:clrMapOvr>
    <a:masterClrMapping/>
  </p:clrMapOvr>
  <p:transition>
    <p:wedg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04611D3-920B-4654-A333-DEC74B7A3EE4}" type="slidenum">
              <a:rPr lang="fa-IR" smtClean="0"/>
              <a:pPr/>
              <a:t>‹#›</a:t>
            </a:fld>
            <a:endParaRPr lang="fa-IR"/>
          </a:p>
        </p:txBody>
      </p:sp>
    </p:spTree>
  </p:cSld>
  <p:clrMapOvr>
    <a:masterClrMapping/>
  </p:clrMapOvr>
  <p:transition>
    <p:wedg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04611D3-920B-4654-A333-DEC74B7A3EE4}" type="slidenum">
              <a:rPr lang="fa-IR" smtClean="0"/>
              <a:pPr/>
              <a:t>‹#›</a:t>
            </a:fld>
            <a:endParaRPr lang="fa-IR"/>
          </a:p>
        </p:txBody>
      </p:sp>
    </p:spTree>
  </p:cSld>
  <p:clrMapOvr>
    <a:masterClrMapping/>
  </p:clrMapOvr>
  <p:transition>
    <p:wedg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04611D3-920B-4654-A333-DEC74B7A3EE4}"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transition>
    <p:wedg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04611D3-920B-4654-A333-DEC74B7A3EE4}" type="slidenum">
              <a:rPr lang="fa-IR" smtClean="0"/>
              <a:pPr/>
              <a:t>‹#›</a:t>
            </a:fld>
            <a:endParaRPr lang="fa-IR"/>
          </a:p>
        </p:txBody>
      </p:sp>
    </p:spTree>
  </p:cSld>
  <p:clrMapOvr>
    <a:masterClrMapping/>
  </p:clrMapOvr>
  <p:transition>
    <p:wedg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04611D3-920B-4654-A333-DEC74B7A3EE4}" type="slidenum">
              <a:rPr lang="fa-IR" smtClean="0"/>
              <a:pPr/>
              <a:t>‹#›</a:t>
            </a:fld>
            <a:endParaRPr lang="fa-IR"/>
          </a:p>
        </p:txBody>
      </p:sp>
    </p:spTree>
  </p:cSld>
  <p:clrMapOvr>
    <a:masterClrMapping/>
  </p:clrMapOvr>
  <p:transition>
    <p:wedg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04611D3-920B-4654-A333-DEC74B7A3EE4}" type="slidenum">
              <a:rPr lang="fa-IR" smtClean="0"/>
              <a:pPr/>
              <a:t>‹#›</a:t>
            </a:fld>
            <a:endParaRPr lang="fa-IR"/>
          </a:p>
        </p:txBody>
      </p:sp>
    </p:spTree>
  </p:cSld>
  <p:clrMapOvr>
    <a:masterClrMapping/>
  </p:clrMapOvr>
  <p:transition>
    <p:wedg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604611D3-920B-4654-A333-DEC74B7A3EE4}" type="slidenum">
              <a:rPr lang="fa-IR" smtClean="0"/>
              <a:pPr/>
              <a:t>‹#›</a:t>
            </a:fld>
            <a:endParaRPr lang="fa-IR"/>
          </a:p>
        </p:txBody>
      </p:sp>
    </p:spTree>
  </p:cSld>
  <p:clrMapOvr>
    <a:masterClrMapping/>
  </p:clrMapOvr>
  <p:transition>
    <p:wedg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04611D3-920B-4654-A333-DEC74B7A3EE4}" type="slidenum">
              <a:rPr lang="fa-IR" smtClean="0"/>
              <a:pPr/>
              <a:t>‹#›</a:t>
            </a:fld>
            <a:endParaRPr lang="fa-IR"/>
          </a:p>
        </p:txBody>
      </p:sp>
    </p:spTree>
  </p:cSld>
  <p:clrMapOvr>
    <a:masterClrMapping/>
  </p:clrMapOvr>
  <p:transition>
    <p:wedg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F98EA46-22D8-4AB4-B007-CDDA531A5A68}" type="datetimeFigureOut">
              <a:rPr lang="fa-IR" smtClean="0"/>
              <a:pPr/>
              <a:t>1435/04/29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a:xfrm>
            <a:off x="8077200" y="6356350"/>
            <a:ext cx="609600" cy="365125"/>
          </a:xfrm>
        </p:spPr>
        <p:txBody>
          <a:bodyPr/>
          <a:lstStyle/>
          <a:p>
            <a:fld id="{604611D3-920B-4654-A333-DEC74B7A3EE4}" type="slidenum">
              <a:rPr lang="fa-IR" smtClean="0"/>
              <a:pPr/>
              <a:t>‹#›</a:t>
            </a:fld>
            <a:endParaRPr lang="fa-I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wedg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F98EA46-22D8-4AB4-B007-CDDA531A5A68}" type="datetimeFigureOut">
              <a:rPr lang="fa-IR" smtClean="0"/>
              <a:pPr/>
              <a:t>1435/04/29</a:t>
            </a:fld>
            <a:endParaRPr lang="fa-I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a-I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04611D3-920B-4654-A333-DEC74B7A3EE4}" type="slidenum">
              <a:rPr lang="fa-IR" smtClean="0"/>
              <a:pPr/>
              <a:t>‹#›</a:t>
            </a:fld>
            <a:endParaRPr lang="fa-I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wedge/>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00034" y="1357298"/>
            <a:ext cx="7851648" cy="1828800"/>
          </a:xfrm>
        </p:spPr>
        <p:txBody>
          <a:bodyPr/>
          <a:lstStyle/>
          <a:p>
            <a:pPr algn="ctr"/>
            <a:r>
              <a:rPr lang="fa-IR" dirty="0" smtClean="0">
                <a:cs typeface="B Nazanin" pitchFamily="2" charset="-78"/>
              </a:rPr>
              <a:t>انسان طبیعت معماری</a:t>
            </a:r>
            <a:r>
              <a:rPr lang="en-US" dirty="0" smtClean="0"/>
              <a:t/>
            </a:r>
            <a:br>
              <a:rPr lang="en-US" dirty="0" smtClean="0"/>
            </a:br>
            <a:endParaRPr lang="fa-IR" dirty="0"/>
          </a:p>
        </p:txBody>
      </p:sp>
      <p:sp>
        <p:nvSpPr>
          <p:cNvPr id="5" name="Subtitle 4"/>
          <p:cNvSpPr>
            <a:spLocks noGrp="1"/>
          </p:cNvSpPr>
          <p:nvPr>
            <p:ph type="subTitle" idx="1"/>
          </p:nvPr>
        </p:nvSpPr>
        <p:spPr>
          <a:xfrm>
            <a:off x="533400" y="3228536"/>
            <a:ext cx="7854696" cy="2700794"/>
          </a:xfrm>
        </p:spPr>
        <p:txBody>
          <a:bodyPr>
            <a:normAutofit/>
          </a:bodyPr>
          <a:lstStyle/>
          <a:p>
            <a:pPr algn="ctr"/>
            <a:r>
              <a:rPr lang="fa-IR" sz="3200" b="1" dirty="0" smtClean="0">
                <a:solidFill>
                  <a:schemeClr val="bg1">
                    <a:lumMod val="95000"/>
                    <a:lumOff val="5000"/>
                  </a:schemeClr>
                </a:solidFill>
                <a:cs typeface="B Nazanin" pitchFamily="2" charset="-78"/>
              </a:rPr>
              <a:t>نقش  نظام حرکتی طبیعت </a:t>
            </a:r>
            <a:r>
              <a:rPr lang="fa-IR" sz="3200" b="1" dirty="0" smtClean="0">
                <a:solidFill>
                  <a:schemeClr val="bg1">
                    <a:lumMod val="95000"/>
                    <a:lumOff val="5000"/>
                  </a:schemeClr>
                </a:solidFill>
                <a:cs typeface="B Nazanin" pitchFamily="2" charset="-78"/>
              </a:rPr>
              <a:t>درمعماری</a:t>
            </a:r>
          </a:p>
          <a:p>
            <a:pPr algn="ctr"/>
            <a:endParaRPr lang="fa-IR" sz="3200" b="1" dirty="0" smtClean="0">
              <a:solidFill>
                <a:schemeClr val="bg1">
                  <a:lumMod val="95000"/>
                  <a:lumOff val="5000"/>
                </a:schemeClr>
              </a:solidFill>
              <a:cs typeface="B Nazanin" pitchFamily="2" charset="-78"/>
            </a:endParaRPr>
          </a:p>
          <a:p>
            <a:pPr algn="ctr"/>
            <a:r>
              <a:rPr lang="fa-IR" sz="2400" dirty="0" smtClean="0">
                <a:solidFill>
                  <a:schemeClr val="bg1">
                    <a:lumMod val="95000"/>
                    <a:lumOff val="5000"/>
                  </a:schemeClr>
                </a:solidFill>
                <a:cs typeface="B Nazanin" pitchFamily="2" charset="-78"/>
              </a:rPr>
              <a:t>استاد:</a:t>
            </a:r>
          </a:p>
          <a:p>
            <a:pPr algn="ctr"/>
            <a:r>
              <a:rPr lang="fa-IR" sz="2400" dirty="0" smtClean="0">
                <a:solidFill>
                  <a:schemeClr val="bg1">
                    <a:lumMod val="95000"/>
                    <a:lumOff val="5000"/>
                  </a:schemeClr>
                </a:solidFill>
                <a:cs typeface="B Nazanin" pitchFamily="2" charset="-78"/>
              </a:rPr>
              <a:t>گردآورنده</a:t>
            </a:r>
            <a:r>
              <a:rPr lang="fa-IR" sz="2400" dirty="0" smtClean="0">
                <a:solidFill>
                  <a:schemeClr val="bg1">
                    <a:lumMod val="95000"/>
                    <a:lumOff val="5000"/>
                  </a:schemeClr>
                </a:solidFill>
                <a:cs typeface="B Nazanin" pitchFamily="2" charset="-78"/>
              </a:rPr>
              <a:t>: </a:t>
            </a:r>
          </a:p>
          <a:p>
            <a:pPr algn="ctr"/>
            <a:endParaRPr lang="fa-IR" sz="2400" b="1" dirty="0" smtClean="0">
              <a:solidFill>
                <a:schemeClr val="bg1">
                  <a:lumMod val="95000"/>
                  <a:lumOff val="5000"/>
                </a:schemeClr>
              </a:solidFill>
              <a:cs typeface="B Nazanin" pitchFamily="2" charset="-78"/>
            </a:endParaRPr>
          </a:p>
          <a:p>
            <a:pPr algn="ctr"/>
            <a:endParaRPr lang="fa-IR" sz="1600" b="1" dirty="0" smtClean="0">
              <a:solidFill>
                <a:schemeClr val="bg1">
                  <a:lumMod val="95000"/>
                  <a:lumOff val="5000"/>
                </a:schemeClr>
              </a:solidFill>
              <a:cs typeface="B Nazanin" pitchFamily="2" charset="-78"/>
            </a:endParaRPr>
          </a:p>
          <a:p>
            <a:pPr algn="ctr"/>
            <a:endParaRPr lang="fa-IR" sz="3200" b="1" dirty="0" smtClean="0">
              <a:solidFill>
                <a:schemeClr val="bg1">
                  <a:lumMod val="95000"/>
                  <a:lumOff val="5000"/>
                </a:schemeClr>
              </a:solidFill>
              <a:cs typeface="B Nazanin" pitchFamily="2" charset="-78"/>
            </a:endParaRPr>
          </a:p>
          <a:p>
            <a:pPr algn="ctr"/>
            <a:endParaRPr lang="fa-IR" dirty="0"/>
          </a:p>
        </p:txBody>
      </p:sp>
    </p:spTree>
  </p:cSld>
  <p:clrMapOvr>
    <a:masterClrMapping/>
  </p:clrMapOvr>
  <p:transition spd="med">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71472" y="1000108"/>
            <a:ext cx="7772400" cy="5143536"/>
          </a:xfrm>
        </p:spPr>
        <p:txBody>
          <a:bodyPr>
            <a:normAutofit lnSpcReduction="10000"/>
          </a:bodyPr>
          <a:lstStyle/>
          <a:p>
            <a:pPr algn="just" rtl="1"/>
            <a:r>
              <a:rPr lang="fa-IR" sz="2800" dirty="0" smtClean="0">
                <a:cs typeface="B Nazanin" pitchFamily="2" charset="-78"/>
              </a:rPr>
              <a:t>هم‌چنین در طرح‌های </a:t>
            </a:r>
            <a:r>
              <a:rPr lang="fa-IR" sz="2800" u="sng" dirty="0" smtClean="0">
                <a:cs typeface="B Nazanin" pitchFamily="2" charset="-78"/>
              </a:rPr>
              <a:t>ریچاردمیر</a:t>
            </a:r>
            <a:r>
              <a:rPr lang="fa-IR" sz="2800" dirty="0" smtClean="0">
                <a:cs typeface="B Nazanin" pitchFamily="2" charset="-78"/>
              </a:rPr>
              <a:t>، حرکت و سمت و سوی بسترهای طبیعی همواره در شکل‌گیری بناها، ترکیب آن‌ها با یکدیگر و ارتباط طرح با مناظر، نقش تعیین‌کننده‌ای دارد. </a:t>
            </a:r>
            <a:endParaRPr lang="en-US" sz="2800" dirty="0" smtClean="0">
              <a:cs typeface="B Nazanin" pitchFamily="2" charset="-78"/>
            </a:endParaRPr>
          </a:p>
          <a:p>
            <a:pPr algn="just" rtl="1"/>
            <a:endParaRPr lang="fa-IR" sz="2800" dirty="0" smtClean="0">
              <a:cs typeface="B Nazanin" pitchFamily="2" charset="-78"/>
            </a:endParaRPr>
          </a:p>
          <a:p>
            <a:pPr algn="just" rtl="1"/>
            <a:r>
              <a:rPr lang="fa-IR" sz="2800" dirty="0" smtClean="0">
                <a:cs typeface="B Nazanin" pitchFamily="2" charset="-78"/>
              </a:rPr>
              <a:t>در طراحی‌های </a:t>
            </a:r>
            <a:r>
              <a:rPr lang="fa-IR" sz="2800" u="sng" dirty="0" smtClean="0">
                <a:cs typeface="B Nazanin" pitchFamily="2" charset="-78"/>
              </a:rPr>
              <a:t>رنزوپیانو</a:t>
            </a:r>
            <a:r>
              <a:rPr lang="fa-IR" sz="2800" dirty="0" smtClean="0">
                <a:cs typeface="B Nazanin" pitchFamily="2" charset="-78"/>
              </a:rPr>
              <a:t> (طراحی هیپارها، قطعات، مفصل‌بندی‌ها و سطوح سیال) همواره نگرشی به طبیعت وجود داشته است که از ارتباط معماری</a:t>
            </a:r>
            <a:r>
              <a:rPr lang="en-US" sz="2400" dirty="0" smtClean="0">
                <a:latin typeface="+mj-lt"/>
                <a:cs typeface="B Nazanin" pitchFamily="2" charset="-78"/>
              </a:rPr>
              <a:t>High-tech</a:t>
            </a:r>
            <a:r>
              <a:rPr lang="en-US" sz="2800" dirty="0" smtClean="0">
                <a:cs typeface="B Nazanin" pitchFamily="2" charset="-78"/>
              </a:rPr>
              <a:t> </a:t>
            </a:r>
            <a:r>
              <a:rPr lang="fa-IR" sz="2800" dirty="0" smtClean="0">
                <a:cs typeface="B Nazanin" pitchFamily="2" charset="-78"/>
              </a:rPr>
              <a:t> و طبیعت معماری</a:t>
            </a:r>
            <a:r>
              <a:rPr lang="en-US" sz="2400" dirty="0" smtClean="0">
                <a:latin typeface="+mj-lt"/>
                <a:cs typeface="B Nazanin" pitchFamily="2" charset="-78"/>
              </a:rPr>
              <a:t>Eco-tech </a:t>
            </a:r>
            <a:r>
              <a:rPr lang="fa-IR" sz="2800" dirty="0" smtClean="0">
                <a:cs typeface="B Nazanin" pitchFamily="2" charset="-78"/>
              </a:rPr>
              <a:t> را پایه‌گذاری می‌کند.</a:t>
            </a:r>
          </a:p>
          <a:p>
            <a:pPr algn="just" rtl="1"/>
            <a:endParaRPr lang="fa-IR" sz="2800" dirty="0" smtClean="0">
              <a:cs typeface="B Nazanin" pitchFamily="2" charset="-78"/>
            </a:endParaRPr>
          </a:p>
          <a:p>
            <a:pPr algn="just" rtl="1"/>
            <a:r>
              <a:rPr lang="fa-IR" sz="2800" dirty="0" smtClean="0">
                <a:cs typeface="B Nazanin" pitchFamily="2" charset="-78"/>
              </a:rPr>
              <a:t>اما درطراحی‌ها، همواره طبیعت به‌عنوان مقیاس و ملاک و سنجش چه هم‌سوی با آن و چه در مقابله با آن به‌عنوان ساختاری مجرد و اثری تجریدی مدنظر بوده است.  </a:t>
            </a:r>
            <a:endParaRPr lang="en-US" sz="2800" dirty="0" smtClean="0">
              <a:cs typeface="B Nazanin" pitchFamily="2" charset="-78"/>
            </a:endParaRPr>
          </a:p>
          <a:p>
            <a:pPr algn="just" rtl="1"/>
            <a:r>
              <a:rPr lang="fa-IR" dirty="0" smtClean="0"/>
              <a:t> </a:t>
            </a:r>
            <a:endParaRPr lang="en-US" dirty="0" smtClean="0"/>
          </a:p>
          <a:p>
            <a:pPr algn="r" rtl="1"/>
            <a:endParaRPr lang="en-US" dirty="0"/>
          </a:p>
        </p:txBody>
      </p:sp>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286248" y="1071546"/>
            <a:ext cx="4414814" cy="5072098"/>
          </a:xfrm>
        </p:spPr>
        <p:txBody>
          <a:bodyPr>
            <a:normAutofit/>
          </a:bodyPr>
          <a:lstStyle/>
          <a:p>
            <a:pPr algn="just" rtl="1">
              <a:lnSpc>
                <a:spcPct val="150000"/>
              </a:lnSpc>
            </a:pPr>
            <a:r>
              <a:rPr lang="fa-IR" sz="2800" dirty="0" smtClean="0">
                <a:cs typeface="B Nazanin" pitchFamily="2" charset="-78"/>
              </a:rPr>
              <a:t>در طراحی‌های </a:t>
            </a:r>
            <a:r>
              <a:rPr lang="fa-IR" sz="2800" u="sng" dirty="0" smtClean="0">
                <a:cs typeface="B Nazanin" pitchFamily="2" charset="-78"/>
              </a:rPr>
              <a:t>کالاتراوا شاگرد کاندلا، </a:t>
            </a:r>
            <a:r>
              <a:rPr lang="fa-IR" sz="2800" dirty="0" smtClean="0">
                <a:cs typeface="B Nazanin" pitchFamily="2" charset="-78"/>
              </a:rPr>
              <a:t>همواره حرکات انسانی و حرکات و پرواز پرندگان و حشرات در فریم‌های ثابت و متوالی، ملاک طراحی سازه‌ای پوسته‌ها قرار گرفته است که فضاهای زیبا و بدیع و پرسپکتیوهای خاطره‌انگیزی را در چشم بیننده تداعی می‌کند. </a:t>
            </a:r>
          </a:p>
          <a:p>
            <a:pPr algn="r" rtl="1"/>
            <a:endParaRPr lang="en-US" dirty="0"/>
          </a:p>
        </p:txBody>
      </p:sp>
      <p:pic>
        <p:nvPicPr>
          <p:cNvPr id="4" name="Picture 3" descr="Calatrava-photo-2"/>
          <p:cNvPicPr>
            <a:picLocks noChangeAspect="1" noChangeArrowheads="1"/>
          </p:cNvPicPr>
          <p:nvPr/>
        </p:nvPicPr>
        <p:blipFill>
          <a:blip r:embed="rId3"/>
          <a:srcRect/>
          <a:stretch>
            <a:fillRect/>
          </a:stretch>
        </p:blipFill>
        <p:spPr bwMode="auto">
          <a:xfrm>
            <a:off x="571472" y="1071546"/>
            <a:ext cx="3363925" cy="5143536"/>
          </a:xfrm>
          <a:prstGeom prst="rect">
            <a:avLst/>
          </a:prstGeom>
          <a:noFill/>
        </p:spPr>
      </p:pic>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785794"/>
            <a:ext cx="7772400" cy="607514"/>
          </a:xfrm>
        </p:spPr>
        <p:txBody>
          <a:bodyPr/>
          <a:lstStyle/>
          <a:p>
            <a:pPr algn="r" rtl="1"/>
            <a:r>
              <a:rPr lang="fa-IR" sz="3200" dirty="0" smtClean="0">
                <a:solidFill>
                  <a:schemeClr val="tx1"/>
                </a:solidFill>
                <a:effectLst/>
                <a:cs typeface="B Nazanin" pitchFamily="2" charset="-78"/>
              </a:rPr>
              <a:t>معماری و حرکت: </a:t>
            </a:r>
            <a:endParaRPr sz="3200">
              <a:solidFill>
                <a:schemeClr val="tx1"/>
              </a:solidFill>
              <a:effectLst/>
              <a:cs typeface="B Nazanin" pitchFamily="2" charset="-78"/>
            </a:endParaRPr>
          </a:p>
        </p:txBody>
      </p:sp>
      <p:sp>
        <p:nvSpPr>
          <p:cNvPr id="3" name="Text Placeholder 2"/>
          <p:cNvSpPr>
            <a:spLocks noGrp="1"/>
          </p:cNvSpPr>
          <p:nvPr>
            <p:ph type="body" idx="1"/>
          </p:nvPr>
        </p:nvSpPr>
        <p:spPr>
          <a:xfrm>
            <a:off x="1000100" y="1785926"/>
            <a:ext cx="7500990" cy="3786214"/>
          </a:xfrm>
        </p:spPr>
        <p:txBody>
          <a:bodyPr>
            <a:noAutofit/>
          </a:bodyPr>
          <a:lstStyle/>
          <a:p>
            <a:pPr algn="just" rtl="1"/>
            <a:endParaRPr lang="fa-IR" sz="2800" dirty="0" smtClean="0">
              <a:cs typeface="B Nazanin" pitchFamily="2" charset="-78"/>
            </a:endParaRPr>
          </a:p>
          <a:p>
            <a:pPr algn="just" rtl="1"/>
            <a:r>
              <a:rPr lang="fa-IR" sz="2800" dirty="0" smtClean="0">
                <a:cs typeface="B Nazanin" pitchFamily="2" charset="-78"/>
              </a:rPr>
              <a:t>فضای معماری بر اساس نگرش خاص یک معمار به پیرامون خود به وجود آمده است. او ذهنش را به حرکت وا می‌دارد تا تفکر کند و فضایی مطابق با آن‌چه که در ذهن می‌پرواند، خلق نماید. </a:t>
            </a:r>
          </a:p>
          <a:p>
            <a:pPr algn="just" rtl="1"/>
            <a:endParaRPr lang="en-US" sz="2800" dirty="0" smtClean="0">
              <a:cs typeface="B Nazanin" pitchFamily="2" charset="-78"/>
            </a:endParaRPr>
          </a:p>
          <a:p>
            <a:pPr algn="just" rtl="1"/>
            <a:r>
              <a:rPr lang="fa-IR" sz="2800" dirty="0" smtClean="0">
                <a:cs typeface="B Nazanin" pitchFamily="2" charset="-78"/>
              </a:rPr>
              <a:t>فضای او در ذهنش خلق شده است، او در فضای ذهنی‌اش حرکت می‌کند تا آن‌چه که قصد خلق کردنش را دارد به خوبی شکل دهد. </a:t>
            </a:r>
            <a:endParaRPr lang="en-US" sz="2800" dirty="0">
              <a:cs typeface="B Nazanin" pitchFamily="2" charset="-78"/>
            </a:endParaRPr>
          </a:p>
        </p:txBody>
      </p:sp>
    </p:spTree>
  </p:cSld>
  <p:clrMapOvr>
    <a:masterClrMapping/>
  </p:clrMapOvr>
  <p:transition>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642910" y="785794"/>
            <a:ext cx="7772400" cy="1857388"/>
          </a:xfrm>
        </p:spPr>
        <p:txBody>
          <a:bodyPr>
            <a:normAutofit/>
          </a:bodyPr>
          <a:lstStyle/>
          <a:p>
            <a:pPr algn="just" rtl="1"/>
            <a:r>
              <a:rPr lang="fa-IR" sz="2800" dirty="0" smtClean="0">
                <a:cs typeface="B Nazanin" pitchFamily="2" charset="-78"/>
              </a:rPr>
              <a:t>معمار دست به کار می‌شود، اندیشه‌های خود را روی کاغذ می‌کشد. او این کار را با حرکت دستش انجام می‌دهد. در پی همین حرکت‌ها، او فضای مورد نظرش را به کمک مصالح شکلی کالبدی می‌بخشد، تا دیگران نیز آن را درک نمایند.</a:t>
            </a:r>
            <a:endParaRPr lang="en-US" sz="2800" dirty="0">
              <a:cs typeface="B Nazanin" pitchFamily="2" charset="-78"/>
            </a:endParaRPr>
          </a:p>
        </p:txBody>
      </p:sp>
      <p:pic>
        <p:nvPicPr>
          <p:cNvPr id="52226" name="Picture 2" descr="01_04"/>
          <p:cNvPicPr>
            <a:picLocks noChangeAspect="1" noChangeArrowheads="1"/>
          </p:cNvPicPr>
          <p:nvPr/>
        </p:nvPicPr>
        <p:blipFill>
          <a:blip r:embed="rId3">
            <a:lum bright="24000"/>
          </a:blip>
          <a:srcRect/>
          <a:stretch>
            <a:fillRect/>
          </a:stretch>
        </p:blipFill>
        <p:spPr bwMode="auto">
          <a:xfrm>
            <a:off x="857224" y="2714620"/>
            <a:ext cx="7143800" cy="3286148"/>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00034" y="571480"/>
            <a:ext cx="8072494" cy="5500726"/>
          </a:xfrm>
        </p:spPr>
        <p:txBody>
          <a:bodyPr>
            <a:normAutofit lnSpcReduction="10000"/>
          </a:bodyPr>
          <a:lstStyle/>
          <a:p>
            <a:pPr algn="just" rtl="1"/>
            <a:r>
              <a:rPr lang="fa-IR" sz="2800" dirty="0" smtClean="0">
                <a:cs typeface="B Nazanin" pitchFamily="2" charset="-78"/>
              </a:rPr>
              <a:t>حرکت در معماری را می‌توان به شکل سه خاصیت فضایی مشاهده نمود: </a:t>
            </a:r>
            <a:endParaRPr lang="en-US" sz="2800" dirty="0" smtClean="0">
              <a:cs typeface="B Nazanin" pitchFamily="2" charset="-78"/>
            </a:endParaRPr>
          </a:p>
          <a:p>
            <a:pPr marL="514350" lvl="0" indent="-514350" algn="just" rtl="1"/>
            <a:r>
              <a:rPr lang="fa-IR" sz="2800" dirty="0" smtClean="0">
                <a:solidFill>
                  <a:srgbClr val="C00000"/>
                </a:solidFill>
                <a:cs typeface="B Nazanin" pitchFamily="2" charset="-78"/>
              </a:rPr>
              <a:t>1- پویایی </a:t>
            </a:r>
            <a:endParaRPr lang="en-US" sz="2800" dirty="0" smtClean="0">
              <a:solidFill>
                <a:srgbClr val="C00000"/>
              </a:solidFill>
              <a:cs typeface="B Nazanin" pitchFamily="2" charset="-78"/>
            </a:endParaRPr>
          </a:p>
          <a:p>
            <a:pPr algn="just" rtl="1"/>
            <a:r>
              <a:rPr lang="fa-IR" sz="2800" dirty="0" smtClean="0">
                <a:cs typeface="B Nazanin" pitchFamily="2" charset="-78"/>
              </a:rPr>
              <a:t>فضایی که القاء‌کننده‌ی حس حرکت فیزیکی (جابجایی) در فرد باشد را فضای پویا می‌گوییم. نظیر آن‌چه در باغ ایرانی مشاهده می‌نماییم.</a:t>
            </a:r>
          </a:p>
          <a:p>
            <a:pPr algn="just" rtl="1"/>
            <a:endParaRPr lang="en-US" sz="2800" dirty="0" smtClean="0">
              <a:cs typeface="B Nazanin" pitchFamily="2" charset="-78"/>
            </a:endParaRPr>
          </a:p>
          <a:p>
            <a:pPr lvl="0" algn="just" rtl="1"/>
            <a:r>
              <a:rPr lang="fa-IR" sz="2800" dirty="0" smtClean="0">
                <a:solidFill>
                  <a:srgbClr val="C00000"/>
                </a:solidFill>
                <a:cs typeface="B Nazanin" pitchFamily="2" charset="-78"/>
              </a:rPr>
              <a:t>2- سیالیت </a:t>
            </a:r>
            <a:endParaRPr lang="en-US" sz="2800" dirty="0" smtClean="0">
              <a:solidFill>
                <a:srgbClr val="C00000"/>
              </a:solidFill>
              <a:cs typeface="B Nazanin" pitchFamily="2" charset="-78"/>
            </a:endParaRPr>
          </a:p>
          <a:p>
            <a:pPr algn="just" rtl="1"/>
            <a:r>
              <a:rPr lang="fa-IR" sz="2800" dirty="0" smtClean="0">
                <a:cs typeface="B Nazanin" pitchFamily="2" charset="-78"/>
              </a:rPr>
              <a:t>فضایی است که حرکت را برای چشم ایجاد می‌کند نه جابجایی در فضا. در فضای سیال این چشم‌های ناظر هستند که حرکت می‌کنند و فضا را درک می‌نمایند نه پاهای وی. </a:t>
            </a:r>
          </a:p>
          <a:p>
            <a:pPr algn="just" rtl="1"/>
            <a:endParaRPr lang="en-US" sz="2800" dirty="0" smtClean="0">
              <a:cs typeface="B Nazanin" pitchFamily="2" charset="-78"/>
            </a:endParaRPr>
          </a:p>
          <a:p>
            <a:pPr algn="just" rtl="1"/>
            <a:r>
              <a:rPr lang="fa-IR" sz="2800" b="1" dirty="0" smtClean="0">
                <a:cs typeface="B Nazanin" pitchFamily="2" charset="-78"/>
              </a:rPr>
              <a:t>نکته: </a:t>
            </a:r>
            <a:r>
              <a:rPr lang="fa-IR" sz="2800" dirty="0" smtClean="0">
                <a:cs typeface="B Nazanin" pitchFamily="2" charset="-78"/>
              </a:rPr>
              <a:t>هر فضای پویایی سیال نیز می‌باشد زیرا به صورت ناخودآگاه حرکت چشم را نیز ایجاد می‌نماید</a:t>
            </a:r>
            <a:endParaRPr lang="en-US" sz="2800" dirty="0" smtClean="0">
              <a:cs typeface="B Nazanin" pitchFamily="2" charset="-78"/>
            </a:endParaRPr>
          </a:p>
          <a:p>
            <a:pPr algn="r" rtl="1"/>
            <a:endParaRPr lang="en-US" dirty="0"/>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42910" y="1071546"/>
            <a:ext cx="7772400" cy="4786346"/>
          </a:xfrm>
        </p:spPr>
        <p:txBody>
          <a:bodyPr>
            <a:normAutofit/>
          </a:bodyPr>
          <a:lstStyle/>
          <a:p>
            <a:pPr lvl="0" algn="just" rtl="1"/>
            <a:r>
              <a:rPr lang="fa-IR" sz="2800" dirty="0" smtClean="0">
                <a:solidFill>
                  <a:srgbClr val="C00000"/>
                </a:solidFill>
                <a:cs typeface="B Nazanin" pitchFamily="2" charset="-78"/>
              </a:rPr>
              <a:t>3- مکث </a:t>
            </a:r>
            <a:endParaRPr lang="en-US" sz="2800" dirty="0" smtClean="0">
              <a:solidFill>
                <a:srgbClr val="C00000"/>
              </a:solidFill>
              <a:cs typeface="B Nazanin" pitchFamily="2" charset="-78"/>
            </a:endParaRPr>
          </a:p>
          <a:p>
            <a:pPr algn="just" rtl="1"/>
            <a:r>
              <a:rPr lang="fa-IR" sz="2800" dirty="0" smtClean="0">
                <a:cs typeface="B Nazanin" pitchFamily="2" charset="-78"/>
              </a:rPr>
              <a:t>در ابتدا ذکر شد هر حرکتی در ذات خود دارای سکون می‌باشد و آغاز و پایان هر حرکتی را سکون تشکیل می‌دهد. در معماری نیز از این اصل استفاده شده است. در صورت اعمال شدن هرگونه تغییر در حرکت و یا حالت آن، فضایی به‌عنوان فضای مکث در نظر گرفته شده است. </a:t>
            </a:r>
          </a:p>
          <a:p>
            <a:pPr algn="just" rtl="1"/>
            <a:endParaRPr lang="fa-IR" sz="2800" dirty="0" smtClean="0">
              <a:cs typeface="B Nazanin" pitchFamily="2" charset="-78"/>
            </a:endParaRPr>
          </a:p>
          <a:p>
            <a:pPr algn="just" rtl="1"/>
            <a:r>
              <a:rPr lang="fa-IR" sz="2800" dirty="0" smtClean="0">
                <a:cs typeface="B Nazanin" pitchFamily="2" charset="-78"/>
              </a:rPr>
              <a:t>وصل، گذر و اوج در فضای معماری، در قالب همین سه خاصیت یعنی </a:t>
            </a:r>
            <a:r>
              <a:rPr lang="fa-IR" sz="2800" u="sng" dirty="0" smtClean="0">
                <a:cs typeface="B Nazanin" pitchFamily="2" charset="-78"/>
              </a:rPr>
              <a:t>سکون </a:t>
            </a:r>
            <a:r>
              <a:rPr lang="fa-IR" sz="2800" dirty="0" smtClean="0">
                <a:cs typeface="B Nazanin" pitchFamily="2" charset="-78"/>
              </a:rPr>
              <a:t>(مکث)، </a:t>
            </a:r>
            <a:r>
              <a:rPr lang="fa-IR" sz="2800" u="sng" dirty="0" smtClean="0">
                <a:cs typeface="B Nazanin" pitchFamily="2" charset="-78"/>
              </a:rPr>
              <a:t>پویایی </a:t>
            </a:r>
            <a:r>
              <a:rPr lang="fa-IR" sz="2800" dirty="0" smtClean="0">
                <a:cs typeface="B Nazanin" pitchFamily="2" charset="-78"/>
              </a:rPr>
              <a:t>(حرکت فیزیکی)، </a:t>
            </a:r>
            <a:r>
              <a:rPr lang="fa-IR" sz="2800" u="sng" dirty="0" smtClean="0">
                <a:cs typeface="B Nazanin" pitchFamily="2" charset="-78"/>
              </a:rPr>
              <a:t>سیالیت</a:t>
            </a:r>
            <a:r>
              <a:rPr lang="fa-IR" sz="2800" dirty="0" smtClean="0">
                <a:cs typeface="B Nazanin" pitchFamily="2" charset="-78"/>
              </a:rPr>
              <a:t> (حرکت بصری) شکل می‌گیرند.</a:t>
            </a:r>
            <a:endParaRPr lang="en-US" sz="2800" dirty="0" smtClean="0">
              <a:cs typeface="B Nazanin" pitchFamily="2" charset="-78"/>
            </a:endParaRPr>
          </a:p>
          <a:p>
            <a:pPr algn="just" rtl="1"/>
            <a:endParaRPr lang="en-US" sz="2800" dirty="0" smtClean="0">
              <a:cs typeface="B Nazanin" pitchFamily="2" charset="-78"/>
            </a:endParaRPr>
          </a:p>
        </p:txBody>
      </p:sp>
    </p:spTree>
  </p:cSld>
  <p:clrMapOvr>
    <a:masterClrMapping/>
  </p:clrMapOvr>
  <p:transition>
    <p:wipe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4348" y="642918"/>
            <a:ext cx="7700962" cy="5500726"/>
          </a:xfrm>
        </p:spPr>
        <p:txBody>
          <a:bodyPr>
            <a:normAutofit lnSpcReduction="10000"/>
          </a:bodyPr>
          <a:lstStyle/>
          <a:p>
            <a:pPr algn="just" rtl="1"/>
            <a:r>
              <a:rPr lang="fa-IR" sz="2800" dirty="0" smtClean="0">
                <a:cs typeface="B Nazanin" pitchFamily="2" charset="-78"/>
              </a:rPr>
              <a:t>نمود عینی وصل، گذر و اوج را می‌توان در </a:t>
            </a:r>
            <a:r>
              <a:rPr lang="fa-IR" sz="2800" u="sng" dirty="0" smtClean="0">
                <a:cs typeface="B Nazanin" pitchFamily="2" charset="-78"/>
              </a:rPr>
              <a:t>مسجد امام اصفهان </a:t>
            </a:r>
            <a:r>
              <a:rPr lang="fa-IR" sz="2800" dirty="0" smtClean="0">
                <a:cs typeface="B Nazanin" pitchFamily="2" charset="-78"/>
              </a:rPr>
              <a:t>مشاهده نمود. </a:t>
            </a:r>
          </a:p>
          <a:p>
            <a:pPr algn="just" rtl="1"/>
            <a:r>
              <a:rPr lang="fa-IR" sz="2800" dirty="0" smtClean="0">
                <a:cs typeface="B Nazanin" pitchFamily="2" charset="-78"/>
              </a:rPr>
              <a:t>آن‌جایی که سر در این مسجد به دلیل تناسبات و تزئینات خود حس ورود را به فرد القا می‌کند و فرد برای ورود از خارج به داخل مکثی می‌کند (وصل).</a:t>
            </a:r>
          </a:p>
          <a:p>
            <a:pPr algn="just" rtl="1"/>
            <a:r>
              <a:rPr lang="fa-IR" sz="2800" dirty="0" smtClean="0">
                <a:cs typeface="B Nazanin" pitchFamily="2" charset="-78"/>
              </a:rPr>
              <a:t>سپس وارد فضا می‌شود و به‌صورت کاملاً غیر ارادی به سوی گنبد پیش می‌رود و با چشمان خود تزئینات و کاشی‌های روی دیوارهای حیاط را مشاهده می‌نماید (گذر). </a:t>
            </a:r>
          </a:p>
          <a:p>
            <a:pPr algn="just" rtl="1"/>
            <a:r>
              <a:rPr lang="fa-IR" sz="2800" dirty="0" smtClean="0">
                <a:cs typeface="B Nazanin" pitchFamily="2" charset="-78"/>
              </a:rPr>
              <a:t>تا به گنبدخانه برسد، مکث می‌کند و با چشمان خود تزئینات داخل گنبد را می‌ببیند (اوج).</a:t>
            </a:r>
            <a:endParaRPr lang="en-US" sz="2800" dirty="0" smtClean="0">
              <a:cs typeface="B Nazanin" pitchFamily="2" charset="-78"/>
            </a:endParaRPr>
          </a:p>
          <a:p>
            <a:pPr algn="just" rtl="1"/>
            <a:r>
              <a:rPr lang="fa-IR" sz="2800" dirty="0" smtClean="0">
                <a:cs typeface="B Nazanin" pitchFamily="2" charset="-78"/>
              </a:rPr>
              <a:t>او با مکثی قبل از ورود، حرکت و مجدداً مکث، فضای مسجد امام اصفهان را درک کرده است. (سکون، حرکت فیزیکی، حرکت بصری (وصل، گذر، اوج)) </a:t>
            </a:r>
            <a:endParaRPr lang="en-US" sz="2800" dirty="0" smtClean="0">
              <a:cs typeface="B Nazanin" pitchFamily="2" charset="-78"/>
            </a:endParaRPr>
          </a:p>
          <a:p>
            <a:endParaRPr lang="en-US" dirty="0"/>
          </a:p>
        </p:txBody>
      </p:sp>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71472" y="3857628"/>
            <a:ext cx="7772400" cy="2428892"/>
          </a:xfrm>
        </p:spPr>
        <p:txBody>
          <a:bodyPr>
            <a:normAutofit/>
          </a:bodyPr>
          <a:lstStyle/>
          <a:p>
            <a:pPr algn="just" rtl="1"/>
            <a:r>
              <a:rPr lang="fa-IR" sz="2800" dirty="0" smtClean="0">
                <a:cs typeface="B Nazanin" pitchFamily="2" charset="-78"/>
              </a:rPr>
              <a:t>نکته: </a:t>
            </a:r>
            <a:endParaRPr lang="en-US" sz="2800" dirty="0" smtClean="0">
              <a:cs typeface="B Nazanin" pitchFamily="2" charset="-78"/>
            </a:endParaRPr>
          </a:p>
          <a:p>
            <a:pPr algn="just" rtl="1"/>
            <a:r>
              <a:rPr lang="fa-IR" sz="2800" dirty="0" smtClean="0">
                <a:cs typeface="B Nazanin" pitchFamily="2" charset="-78"/>
              </a:rPr>
              <a:t>علاوه بر آن‌چه که در باب حرکت در فضای معماری ذکر شد، فضای معماری قادر است حرکتی را به سوی خیالی خاص در انسان پدید آورد. نظیر احساس سبکی و تقدسی که در مساجد ایرانی به فرد القا شده و باعث آزادی او از دنیای مادی و پرواز به سوی دنیایی غیرمادی می‌گردد. </a:t>
            </a:r>
            <a:endParaRPr lang="en-US" sz="2800" dirty="0">
              <a:cs typeface="B Nazanin" pitchFamily="2" charset="-78"/>
            </a:endParaRPr>
          </a:p>
        </p:txBody>
      </p:sp>
      <p:pic>
        <p:nvPicPr>
          <p:cNvPr id="1026" name="Picture 2" descr="C:\Documents and Settings\Dianoosh\My Documents\My Pictures\masjid_shah.jpg"/>
          <p:cNvPicPr>
            <a:picLocks noChangeAspect="1" noChangeArrowheads="1"/>
          </p:cNvPicPr>
          <p:nvPr/>
        </p:nvPicPr>
        <p:blipFill>
          <a:blip r:embed="rId3"/>
          <a:srcRect/>
          <a:stretch>
            <a:fillRect/>
          </a:stretch>
        </p:blipFill>
        <p:spPr bwMode="auto">
          <a:xfrm>
            <a:off x="4857752" y="928669"/>
            <a:ext cx="3429004" cy="2804163"/>
          </a:xfrm>
          <a:prstGeom prst="rect">
            <a:avLst/>
          </a:prstGeom>
          <a:noFill/>
        </p:spPr>
      </p:pic>
      <p:pic>
        <p:nvPicPr>
          <p:cNvPr id="3074" name="Picture 2" descr="C:\Documents and Settings\Dianoosh\My Documents\My Pictures\untitled.bmp"/>
          <p:cNvPicPr>
            <a:picLocks noChangeAspect="1" noChangeArrowheads="1"/>
          </p:cNvPicPr>
          <p:nvPr/>
        </p:nvPicPr>
        <p:blipFill>
          <a:blip r:embed="rId4"/>
          <a:srcRect/>
          <a:stretch>
            <a:fillRect/>
          </a:stretch>
        </p:blipFill>
        <p:spPr bwMode="auto">
          <a:xfrm>
            <a:off x="500034" y="1000108"/>
            <a:ext cx="4000528" cy="2643206"/>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4348" y="785794"/>
            <a:ext cx="4129062" cy="5143536"/>
          </a:xfrm>
        </p:spPr>
        <p:txBody>
          <a:bodyPr>
            <a:normAutofit lnSpcReduction="10000"/>
          </a:bodyPr>
          <a:lstStyle/>
          <a:p>
            <a:pPr algn="just" rtl="1"/>
            <a:r>
              <a:rPr lang="fa-IR" sz="2800" dirty="0" smtClean="0">
                <a:cs typeface="B Nazanin" pitchFamily="2" charset="-78"/>
              </a:rPr>
              <a:t>آن‌چه در مورد حرکت در معماری گفته شد را می‌توان به این شکل خلاصه نمود: </a:t>
            </a:r>
          </a:p>
          <a:p>
            <a:pPr algn="just" rtl="1"/>
            <a:endParaRPr lang="fa-IR" sz="2800" dirty="0" smtClean="0">
              <a:cs typeface="B Nazanin" pitchFamily="2" charset="-78"/>
            </a:endParaRPr>
          </a:p>
          <a:p>
            <a:pPr algn="just" rtl="1"/>
            <a:r>
              <a:rPr lang="fa-IR" sz="2800" dirty="0" smtClean="0">
                <a:cs typeface="B Nazanin" pitchFamily="2" charset="-78"/>
              </a:rPr>
              <a:t>حرکت در معماری وسیله‌ای است که معمار با استفاده از آن فضای ذهن خود را خلق و درک می‌نماید و ناظرِ بر این اثر نیز به‌وسیله‌ی حرکت، فضا را درک خواهد نمود و در پایان این ذات حرکت در فضا است که باعث حرکت ذهن به سوی خیالاتی خاص می‌شود. </a:t>
            </a:r>
            <a:endParaRPr lang="en-US" sz="2800" dirty="0" smtClean="0">
              <a:cs typeface="B Nazanin" pitchFamily="2" charset="-78"/>
            </a:endParaRPr>
          </a:p>
          <a:p>
            <a:endParaRPr lang="en-US" dirty="0"/>
          </a:p>
        </p:txBody>
      </p:sp>
      <p:pic>
        <p:nvPicPr>
          <p:cNvPr id="4" name="Picture 2" descr="Calatrava-photo-6"/>
          <p:cNvPicPr>
            <a:picLocks noChangeAspect="1" noChangeArrowheads="1"/>
          </p:cNvPicPr>
          <p:nvPr/>
        </p:nvPicPr>
        <p:blipFill>
          <a:blip r:embed="rId3">
            <a:duotone>
              <a:schemeClr val="bg2">
                <a:shade val="45000"/>
                <a:satMod val="135000"/>
              </a:schemeClr>
              <a:prstClr val="white"/>
            </a:duotone>
          </a:blip>
          <a:stretch>
            <a:fillRect/>
          </a:stretch>
        </p:blipFill>
        <p:spPr bwMode="auto">
          <a:xfrm>
            <a:off x="5286380" y="928670"/>
            <a:ext cx="3500462" cy="4857784"/>
          </a:xfrm>
          <a:prstGeom prst="rect">
            <a:avLst/>
          </a:prstGeom>
          <a:noFill/>
          <a:ln>
            <a:noFill/>
          </a:ln>
        </p:spPr>
      </p:pic>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42910" y="1500174"/>
            <a:ext cx="8001056" cy="4643470"/>
          </a:xfrm>
        </p:spPr>
        <p:txBody>
          <a:bodyPr>
            <a:normAutofit/>
          </a:bodyPr>
          <a:lstStyle/>
          <a:p>
            <a:pPr algn="just" rtl="1">
              <a:lnSpc>
                <a:spcPct val="110000"/>
              </a:lnSpc>
            </a:pPr>
            <a:r>
              <a:rPr lang="fa-IR" sz="2800" dirty="0" smtClean="0">
                <a:cs typeface="B Nazanin" pitchFamily="2" charset="-78"/>
              </a:rPr>
              <a:t>تمام آن‌چه که در باب حرکت ذکر شد در این کلام خلاصه می شود که:  </a:t>
            </a:r>
            <a:r>
              <a:rPr lang="fa-IR" sz="2800" b="1" dirty="0" smtClean="0">
                <a:cs typeface="B Nazanin" pitchFamily="2" charset="-78"/>
              </a:rPr>
              <a:t>حرکت وسیله‌ای برای درک فضا است. </a:t>
            </a:r>
          </a:p>
          <a:p>
            <a:pPr algn="just" rtl="1"/>
            <a:r>
              <a:rPr lang="fa-IR" sz="2800" dirty="0" smtClean="0">
                <a:cs typeface="B Nazanin" pitchFamily="2" charset="-78"/>
              </a:rPr>
              <a:t>وجود شعر و معماری مدیون خلق فضا، و درک فضا مدیون حرکت می‌باشد. حرکتی که در هر کدام به شکل خاص خود بوده ولی در ذات، دارای یک ریشه می‌باشد. </a:t>
            </a:r>
          </a:p>
          <a:p>
            <a:pPr algn="just" rtl="1"/>
            <a:endParaRPr lang="fa-IR" sz="2800" dirty="0" smtClean="0">
              <a:cs typeface="B Nazanin" pitchFamily="2" charset="-78"/>
            </a:endParaRPr>
          </a:p>
          <a:p>
            <a:pPr algn="just" rtl="1"/>
            <a:r>
              <a:rPr lang="fa-IR" sz="2800" dirty="0" smtClean="0">
                <a:cs typeface="B Nazanin" pitchFamily="2" charset="-78"/>
              </a:rPr>
              <a:t>حرکت در شعر یعنی خواندن کلمات و ایجاد خیال در ذهن، و حرکت در معماری یعنی راه رفتن در میان دیوارها، ستون‌ها، سقف‌ها و سایر عناصر بصری و ایجاد خیال در ذهن.</a:t>
            </a:r>
            <a:endParaRPr lang="en-US" sz="2800" dirty="0" smtClean="0">
              <a:cs typeface="B Nazanin" pitchFamily="2" charset="-78"/>
            </a:endParaRPr>
          </a:p>
          <a:p>
            <a:pPr algn="just" rtl="1"/>
            <a:endParaRPr lang="en-US" sz="2800" dirty="0" smtClean="0">
              <a:cs typeface="B Nazanin" pitchFamily="2" charset="-78"/>
            </a:endParaRPr>
          </a:p>
          <a:p>
            <a:endParaRPr lang="en-US" dirty="0"/>
          </a:p>
        </p:txBody>
      </p:sp>
      <p:sp>
        <p:nvSpPr>
          <p:cNvPr id="4" name="Text Placeholder 2"/>
          <p:cNvSpPr txBox="1">
            <a:spLocks/>
          </p:cNvSpPr>
          <p:nvPr/>
        </p:nvSpPr>
        <p:spPr>
          <a:xfrm>
            <a:off x="714348" y="1214422"/>
            <a:ext cx="7772400" cy="1214446"/>
          </a:xfrm>
          <a:prstGeom prst="rect">
            <a:avLst/>
          </a:prstGeom>
        </p:spPr>
        <p:txBody>
          <a:bodyPr vert="horz" lIns="45720" rIns="45720" anchor="t">
            <a:normAutofit/>
          </a:bodyPr>
          <a:lstStyle/>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en-US" sz="22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Text Placeholder 2"/>
          <p:cNvSpPr txBox="1">
            <a:spLocks/>
          </p:cNvSpPr>
          <p:nvPr/>
        </p:nvSpPr>
        <p:spPr>
          <a:xfrm>
            <a:off x="785786" y="571480"/>
            <a:ext cx="7772400" cy="928694"/>
          </a:xfrm>
          <a:prstGeom prst="rect">
            <a:avLst/>
          </a:prstGeom>
        </p:spPr>
        <p:txBody>
          <a:bodyPr vert="horz" lIns="45720" rIns="45720" anchor="t">
            <a:normAutofit/>
          </a:bodyPr>
          <a:lstStyle/>
          <a:p>
            <a:pPr marL="0" marR="0" lvl="0" indent="0" algn="just" defTabSz="914400" rtl="1" eaLnBrk="1" fontAlgn="auto" latinLnBrk="0" hangingPunct="1">
              <a:lnSpc>
                <a:spcPct val="110000"/>
              </a:lnSpc>
              <a:spcBef>
                <a:spcPct val="20000"/>
              </a:spcBef>
              <a:spcAft>
                <a:spcPts val="0"/>
              </a:spcAft>
              <a:buClr>
                <a:schemeClr val="accent3"/>
              </a:buClr>
              <a:buSzPct val="95000"/>
              <a:buFont typeface="Wingdings 2"/>
              <a:buNone/>
              <a:tabLst/>
              <a:defRPr/>
            </a:pPr>
            <a:r>
              <a:rPr lang="fa-IR" sz="4000" b="1" dirty="0" smtClean="0">
                <a:solidFill>
                  <a:schemeClr val="tx2">
                    <a:lumMod val="75000"/>
                  </a:schemeClr>
                </a:solidFill>
                <a:cs typeface="B Nazanin" pitchFamily="2" charset="-78"/>
              </a:rPr>
              <a:t>دیباچه: </a:t>
            </a:r>
            <a:endParaRPr kumimoji="0" lang="fa-IR" sz="4000" b="1" i="0" u="none" strike="noStrike" kern="1200" cap="none" spc="0" normalizeH="0" baseline="0" noProof="0" dirty="0" smtClean="0">
              <a:ln>
                <a:noFill/>
              </a:ln>
              <a:solidFill>
                <a:schemeClr val="tx2">
                  <a:lumMod val="75000"/>
                </a:schemeClr>
              </a:solidFill>
              <a:effectLst/>
              <a:uLnTx/>
              <a:uFillTx/>
              <a:latin typeface="+mn-lt"/>
              <a:ea typeface="+mn-ea"/>
              <a:cs typeface="B Nazanin" pitchFamily="2" charset="-78"/>
            </a:endParaRP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714356"/>
            <a:ext cx="7851648" cy="857256"/>
          </a:xfrm>
        </p:spPr>
        <p:txBody>
          <a:bodyPr>
            <a:normAutofit/>
          </a:bodyPr>
          <a:lstStyle/>
          <a:p>
            <a:pPr algn="just" rtl="1"/>
            <a:r>
              <a:rPr lang="fa-IR" sz="4000" dirty="0" smtClean="0">
                <a:solidFill>
                  <a:schemeClr val="tx2">
                    <a:lumMod val="75000"/>
                  </a:schemeClr>
                </a:solidFill>
                <a:effectLst/>
                <a:cs typeface="B Nazanin" pitchFamily="2" charset="-78"/>
              </a:rPr>
              <a:t>مقدمه:</a:t>
            </a:r>
            <a:endParaRPr lang="en-US" sz="4000" dirty="0">
              <a:solidFill>
                <a:schemeClr val="tx2">
                  <a:lumMod val="75000"/>
                </a:schemeClr>
              </a:solidFill>
              <a:effectLst/>
              <a:cs typeface="B Nazanin" pitchFamily="2" charset="-78"/>
            </a:endParaRPr>
          </a:p>
        </p:txBody>
      </p:sp>
      <p:sp>
        <p:nvSpPr>
          <p:cNvPr id="3" name="Subtitle 2"/>
          <p:cNvSpPr>
            <a:spLocks noGrp="1"/>
          </p:cNvSpPr>
          <p:nvPr>
            <p:ph type="subTitle" idx="1"/>
          </p:nvPr>
        </p:nvSpPr>
        <p:spPr>
          <a:xfrm>
            <a:off x="571472" y="2143116"/>
            <a:ext cx="7854696" cy="3857652"/>
          </a:xfrm>
        </p:spPr>
        <p:txBody>
          <a:bodyPr>
            <a:normAutofit/>
          </a:bodyPr>
          <a:lstStyle/>
          <a:p>
            <a:pPr algn="just" rtl="1"/>
            <a:r>
              <a:rPr lang="fa-IR" sz="2800" dirty="0" smtClean="0">
                <a:cs typeface="B Nazanin" pitchFamily="2" charset="-78"/>
              </a:rPr>
              <a:t>نحوه نگاه کردن ما به جامعه و شهر و طرح‌های معماری با چشمانی متفاوت، می‌تواند در قالب حرکت‌ها و تغیرات طبیعی نشان داده شود، و نیز می‌تواند معماری هم‌ساز و هماهنگ با نظام حرکتی طبیعت و عاری از پیرایش را در سطح کلی کارهای‌مان معرفی کند. </a:t>
            </a:r>
            <a:endParaRPr lang="en-US" sz="2800" dirty="0" smtClean="0">
              <a:cs typeface="B Nazanin" pitchFamily="2" charset="-78"/>
            </a:endParaRPr>
          </a:p>
          <a:p>
            <a:pPr algn="just" rtl="1"/>
            <a:endParaRPr lang="fa-IR" sz="2800" dirty="0" smtClean="0">
              <a:cs typeface="B Nazanin" pitchFamily="2" charset="-78"/>
            </a:endParaRPr>
          </a:p>
          <a:p>
            <a:pPr algn="just" rtl="1"/>
            <a:r>
              <a:rPr lang="fa-IR" sz="2800" dirty="0" smtClean="0">
                <a:cs typeface="B Nazanin" pitchFamily="2" charset="-78"/>
              </a:rPr>
              <a:t>بسیاری از فرصت‌های مناسب حرفه‌ای ما در شهر، شاید در بین بلوک‌های مضحک در درون متروکه‌ها در آن‌چه که در قانون نمی‌گنجد و در هر نوع تباهی غوطه ورگشته‌اند. </a:t>
            </a:r>
            <a:endParaRPr lang="en-US" sz="2800" dirty="0" smtClean="0">
              <a:cs typeface="B Nazanin" pitchFamily="2" charset="-78"/>
            </a:endParaRPr>
          </a:p>
          <a:p>
            <a:endParaRPr lang="fa-IR" dirty="0"/>
          </a:p>
        </p:txBody>
      </p:sp>
    </p:spTree>
  </p:cSld>
  <p:clrMapOvr>
    <a:masterClrMapping/>
  </p:clrMapOvr>
  <p:transition>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28662" y="1357298"/>
            <a:ext cx="7643866" cy="4214842"/>
          </a:xfrm>
        </p:spPr>
        <p:txBody>
          <a:bodyPr/>
          <a:lstStyle/>
          <a:p>
            <a:pPr algn="just" rtl="1"/>
            <a:r>
              <a:rPr lang="fa-IR" sz="2800" dirty="0" smtClean="0">
                <a:cs typeface="B Nazanin" pitchFamily="2" charset="-78"/>
              </a:rPr>
              <a:t>در نهایت هدف نهایی هردو ایجاد خیال است با این تفاوت که حرکت در شعر از خیال به خیال و حرکت در معماری از ماده به خیال می‌باشد. </a:t>
            </a:r>
          </a:p>
          <a:p>
            <a:pPr algn="just" rtl="1"/>
            <a:endParaRPr lang="fa-IR" sz="2800" dirty="0" smtClean="0">
              <a:cs typeface="B Nazanin" pitchFamily="2" charset="-78"/>
            </a:endParaRPr>
          </a:p>
          <a:p>
            <a:pPr algn="just" rtl="1"/>
            <a:r>
              <a:rPr lang="fa-IR" sz="2800" dirty="0" smtClean="0">
                <a:cs typeface="B Nazanin" pitchFamily="2" charset="-78"/>
              </a:rPr>
              <a:t>این کلام به این معنی است که حرکتِ خیالی در شعر به واسطه‌ی عناصر مادی و بصری به وجود نمی‌آید ولی در معماری به‌وسیله‌ی عناصر مادی و بصری شکل می‌گیرد. </a:t>
            </a:r>
            <a:endParaRPr lang="en-US" sz="2800" dirty="0" smtClean="0">
              <a:cs typeface="B Nazanin" pitchFamily="2" charset="-78"/>
            </a:endParaRPr>
          </a:p>
          <a:p>
            <a:pPr algn="just" rtl="1"/>
            <a:r>
              <a:rPr lang="en-US" dirty="0" smtClean="0"/>
              <a:t> </a:t>
            </a:r>
            <a:endParaRPr lang="en-US" sz="2800" dirty="0" smtClean="0">
              <a:cs typeface="B Nazanin" pitchFamily="2" charset="-78"/>
            </a:endParaRPr>
          </a:p>
          <a:p>
            <a:endParaRPr lang="en-US" dirty="0"/>
          </a:p>
        </p:txBody>
      </p:sp>
    </p:spTree>
  </p:cSld>
  <p:clrMapOvr>
    <a:masterClrMapping/>
  </p:clrMapOvr>
  <p:transition>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214810" y="1142984"/>
            <a:ext cx="4286280" cy="4786346"/>
          </a:xfrm>
        </p:spPr>
        <p:txBody>
          <a:bodyPr>
            <a:noAutofit/>
          </a:bodyPr>
          <a:lstStyle/>
          <a:p>
            <a:pPr algn="just" rtl="1"/>
            <a:r>
              <a:rPr lang="fa-IR" sz="2800" dirty="0" smtClean="0">
                <a:cs typeface="B Nazanin" pitchFamily="2" charset="-78"/>
              </a:rPr>
              <a:t>این مدل شبیه ستون فقرات انسان هم است. </a:t>
            </a:r>
          </a:p>
          <a:p>
            <a:pPr algn="just" rtl="1"/>
            <a:r>
              <a:rPr lang="fa-IR" sz="2800" dirty="0" smtClean="0">
                <a:cs typeface="B Nazanin" pitchFamily="2" charset="-78"/>
              </a:rPr>
              <a:t>در ساختار پیچیده این برج، هر طبقه از 9 واحدِ مجزا تشکیل شده است. هسته مرکزی برج از بالابرهای داخلی پله‌ها تشکیل شده است. </a:t>
            </a:r>
          </a:p>
          <a:p>
            <a:pPr algn="just" rtl="1"/>
            <a:r>
              <a:rPr lang="fa-IR" sz="2800" dirty="0" smtClean="0">
                <a:cs typeface="B Nazanin" pitchFamily="2" charset="-78"/>
              </a:rPr>
              <a:t>تمام آپارتمان‌ها بسته به موقعیت‌شان در ساختمان، طراحی منحصر به فردی دارند.</a:t>
            </a:r>
            <a:endParaRPr lang="en-US" sz="2800" dirty="0"/>
          </a:p>
        </p:txBody>
      </p:sp>
      <p:pic>
        <p:nvPicPr>
          <p:cNvPr id="3074" name="Picture 2" descr="clip_image002"/>
          <p:cNvPicPr>
            <a:picLocks noChangeAspect="1" noChangeArrowheads="1"/>
          </p:cNvPicPr>
          <p:nvPr/>
        </p:nvPicPr>
        <p:blipFill>
          <a:blip r:embed="rId3"/>
          <a:srcRect/>
          <a:stretch>
            <a:fillRect/>
          </a:stretch>
        </p:blipFill>
        <p:spPr bwMode="auto">
          <a:xfrm>
            <a:off x="714348" y="1142984"/>
            <a:ext cx="2933700" cy="4572032"/>
          </a:xfrm>
          <a:prstGeom prst="rect">
            <a:avLst/>
          </a:prstGeom>
          <a:noFill/>
          <a:ln w="9525">
            <a:noFill/>
            <a:miter lim="800000"/>
            <a:headEnd/>
            <a:tailEnd/>
          </a:ln>
        </p:spPr>
      </p:pic>
    </p:spTree>
  </p:cSld>
  <p:clrMapOvr>
    <a:masterClrMapping/>
  </p:clrMapOvr>
  <p:transition>
    <p:strip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00034" y="928670"/>
            <a:ext cx="8072494" cy="5143536"/>
          </a:xfrm>
        </p:spPr>
        <p:txBody>
          <a:bodyPr>
            <a:normAutofit/>
          </a:bodyPr>
          <a:lstStyle/>
          <a:p>
            <a:pPr algn="just" rtl="1"/>
            <a:r>
              <a:rPr lang="fa-IR" sz="2800" b="1" u="sng" dirty="0" smtClean="0">
                <a:cs typeface="B Nazanin" pitchFamily="2" charset="-78"/>
              </a:rPr>
              <a:t>تورسو</a:t>
            </a:r>
            <a:r>
              <a:rPr lang="fa-IR" sz="2800" dirty="0" smtClean="0">
                <a:cs typeface="B Nazanin" pitchFamily="2" charset="-78"/>
              </a:rPr>
              <a:t> مرتفع‌ترین ساختمان مسکونی در سوئد با ارتفاع 190 متر و دومین ساختمن مسکونی در اروپا است. اتاق‌های نشیمن، بزرگ و دل‌باز و از دو جهت به محیط خارج دید دارند. نوع سقف‌هایی که در اتاق نشیمن نصب شده‌اند نور و فضای خاصی در اتاق ایجاد کرده است. </a:t>
            </a:r>
            <a:r>
              <a:rPr lang="fa-IR" sz="2800" dirty="0" smtClean="0"/>
              <a:t>‌</a:t>
            </a:r>
          </a:p>
          <a:p>
            <a:pPr algn="just" rtl="1"/>
            <a:r>
              <a:rPr lang="fa-IR" sz="2800" dirty="0" smtClean="0">
                <a:cs typeface="B Nazanin" pitchFamily="2" charset="-78"/>
              </a:rPr>
              <a:t>پنجره‌های بزرگ و شیب‌دار آپارتمان‌ها، نور طبیعی را به داخل آن‌ها هدایت کرده و فضای جالب توجهی از مالمو و کپنهاگ را در طول تنگه "اورسوند" در معرض نمایش می‌گذارند. </a:t>
            </a:r>
          </a:p>
          <a:p>
            <a:pPr algn="just" rtl="1"/>
            <a:r>
              <a:rPr lang="fa-IR" sz="2800" dirty="0" smtClean="0">
                <a:cs typeface="B Nazanin" pitchFamily="2" charset="-78"/>
              </a:rPr>
              <a:t>در طبقه 53 و 54 برج، نمای 360 درجه‌ای از محیط اطراف وجود دارد. این طبقات شامل تسهیلاتی از جمله امکانات کنفرانس است، که توسط یکی از شرکت‌های معروف طراحی سالن‌های کنفرانس در مالمو تحت عنوان سالن ملاقات تورسو اداره می‌شود. </a:t>
            </a:r>
            <a:endParaRPr lang="en-US" sz="2800" dirty="0" smtClean="0">
              <a:cs typeface="B Nazanin" pitchFamily="2" charset="-78"/>
            </a:endParaRPr>
          </a:p>
          <a:p>
            <a:pPr algn="just" rtl="1"/>
            <a:endParaRPr lang="en-US" sz="2800" dirty="0" smtClean="0"/>
          </a:p>
          <a:p>
            <a:endParaRPr lang="en-US" dirty="0"/>
          </a:p>
        </p:txBody>
      </p:sp>
    </p:spTree>
  </p:cSld>
  <p:clrMapOvr>
    <a:masterClrMapping/>
  </p:clrMapOvr>
  <p:transition>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Dianoosh\My Documents\My Pictures\تورسو.jpg"/>
          <p:cNvPicPr>
            <a:picLocks noChangeAspect="1" noChangeArrowheads="1"/>
          </p:cNvPicPr>
          <p:nvPr/>
        </p:nvPicPr>
        <p:blipFill>
          <a:blip r:embed="rId3"/>
          <a:srcRect/>
          <a:stretch>
            <a:fillRect/>
          </a:stretch>
        </p:blipFill>
        <p:spPr bwMode="auto">
          <a:xfrm>
            <a:off x="714348" y="857232"/>
            <a:ext cx="3683008" cy="5429288"/>
          </a:xfrm>
          <a:prstGeom prst="rect">
            <a:avLst/>
          </a:prstGeom>
          <a:noFill/>
        </p:spPr>
      </p:pic>
      <p:pic>
        <p:nvPicPr>
          <p:cNvPr id="1028" name="Picture 4" descr="C:\Documents and Settings\Dianoosh\My Documents\My Pictures\تورسو 00.jpg"/>
          <p:cNvPicPr>
            <a:picLocks noChangeAspect="1" noChangeArrowheads="1"/>
          </p:cNvPicPr>
          <p:nvPr/>
        </p:nvPicPr>
        <p:blipFill>
          <a:blip r:embed="rId4"/>
          <a:srcRect/>
          <a:stretch>
            <a:fillRect/>
          </a:stretch>
        </p:blipFill>
        <p:spPr bwMode="auto">
          <a:xfrm>
            <a:off x="4786314" y="857232"/>
            <a:ext cx="3615890" cy="5429264"/>
          </a:xfrm>
          <a:prstGeom prst="rect">
            <a:avLst/>
          </a:prstGeom>
          <a:noFill/>
        </p:spPr>
      </p:pic>
    </p:spTree>
  </p:cSld>
  <p:clrMapOvr>
    <a:masterClrMapping/>
  </p:clrMapOvr>
  <p:transition>
    <p:spli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00034" y="1000108"/>
            <a:ext cx="8143932" cy="4500594"/>
          </a:xfrm>
        </p:spPr>
        <p:txBody>
          <a:bodyPr/>
          <a:lstStyle/>
          <a:p>
            <a:pPr algn="just" rtl="1"/>
            <a:endParaRPr lang="fa-IR" sz="2800" dirty="0" smtClean="0">
              <a:cs typeface="B Nazanin" pitchFamily="2" charset="-78"/>
            </a:endParaRPr>
          </a:p>
          <a:p>
            <a:pPr algn="just" rtl="1"/>
            <a:r>
              <a:rPr lang="fa-IR" sz="2800" dirty="0" smtClean="0">
                <a:cs typeface="B Nazanin" pitchFamily="2" charset="-78"/>
              </a:rPr>
              <a:t>فضای داخلی برج توسط معمار معروف سانتیاگو، </a:t>
            </a:r>
            <a:r>
              <a:rPr lang="fa-IR" sz="2800" u="sng" dirty="0" smtClean="0">
                <a:cs typeface="B Nazanin" pitchFamily="2" charset="-78"/>
              </a:rPr>
              <a:t>کالاتراوا</a:t>
            </a:r>
            <a:r>
              <a:rPr lang="fa-IR" sz="2800" dirty="0" smtClean="0">
                <a:cs typeface="B Nazanin" pitchFamily="2" charset="-78"/>
              </a:rPr>
              <a:t> طراحی شده است و هم‌چنین اسکلت اصلی آن از بتن ساخته شده است. </a:t>
            </a:r>
          </a:p>
          <a:p>
            <a:pPr algn="just" rtl="1"/>
            <a:r>
              <a:rPr lang="fa-IR" sz="2800" dirty="0" smtClean="0">
                <a:cs typeface="B Nazanin" pitchFamily="2" charset="-78"/>
              </a:rPr>
              <a:t>هر طبقه به شکل یک قطعه‌ی مجزا طراحی شده است، به گونه‌ای که این قطعات در طراحی برج یک‌جا و هم‌زمان جمع‌آوری شده‌اند. </a:t>
            </a:r>
          </a:p>
          <a:p>
            <a:pPr algn="just" rtl="1"/>
            <a:r>
              <a:rPr lang="fa-IR" sz="2800" dirty="0" smtClean="0">
                <a:cs typeface="B Nazanin" pitchFamily="2" charset="-78"/>
              </a:rPr>
              <a:t>(کالاتراوا بعد از بیش از 12 سال مطالعه، به دو موضوع سازه و فرم دست‌یافته بود) </a:t>
            </a:r>
          </a:p>
          <a:p>
            <a:pPr algn="just" rtl="1"/>
            <a:r>
              <a:rPr lang="fa-IR" sz="2800" dirty="0" smtClean="0">
                <a:cs typeface="B Nazanin" pitchFamily="2" charset="-78"/>
              </a:rPr>
              <a:t>حرکت‌های موج‌دار به صورت حقیقی و مفهومی با جابجا کردن و حرکت دادن سازه‌ها به شکل جداگانه به‌وجود می‌آیند.</a:t>
            </a:r>
            <a:endParaRPr lang="en-US" sz="2800" dirty="0" smtClean="0">
              <a:cs typeface="B Nazanin" pitchFamily="2" charset="-78"/>
            </a:endParaRPr>
          </a:p>
          <a:p>
            <a:endParaRPr lang="en-US" dirty="0"/>
          </a:p>
        </p:txBody>
      </p:sp>
    </p:spTree>
  </p:cSld>
  <p:clrMapOvr>
    <a:masterClrMapping/>
  </p:clrMapOvr>
  <p:transition>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00562" y="928670"/>
            <a:ext cx="3929090" cy="5000660"/>
          </a:xfrm>
        </p:spPr>
        <p:txBody>
          <a:bodyPr>
            <a:normAutofit/>
          </a:bodyPr>
          <a:lstStyle/>
          <a:p>
            <a:pPr algn="just" rtl="1"/>
            <a:r>
              <a:rPr lang="ar-SA" sz="2800" dirty="0" smtClean="0">
                <a:cs typeface="B Nazanin" pitchFamily="2" charset="-78"/>
              </a:rPr>
              <a:t>ساختمان ترنینگ تورسو، حاصل علاقه‌ی شدید کالاتراوا به</a:t>
            </a:r>
            <a:r>
              <a:rPr lang="fa-IR" sz="2800" dirty="0" smtClean="0">
                <a:cs typeface="B Nazanin" pitchFamily="2" charset="-78"/>
              </a:rPr>
              <a:t> </a:t>
            </a:r>
            <a:r>
              <a:rPr lang="ar-SA" sz="2800" dirty="0" smtClean="0">
                <a:cs typeface="B Nazanin" pitchFamily="2" charset="-78"/>
              </a:rPr>
              <a:t>مجسمه‌سازی است، هنری که برای کالاتراوا به منزله مطالعه‌ی علم استاتیک است. </a:t>
            </a:r>
            <a:endParaRPr lang="fa-IR" sz="2800" dirty="0" smtClean="0">
              <a:cs typeface="B Nazanin" pitchFamily="2" charset="-78"/>
            </a:endParaRPr>
          </a:p>
          <a:p>
            <a:pPr algn="just" rtl="1"/>
            <a:r>
              <a:rPr lang="ar-SA" sz="2800" dirty="0" smtClean="0">
                <a:cs typeface="B Nazanin" pitchFamily="2" charset="-78"/>
              </a:rPr>
              <a:t>کالاتراوا ابتدا مجسمه ترنینگ تورسو را ساخت که در آن « هفت مکعب دور میله‌ای فولادی چیده شده‌اند و ساختاری مارپیچ شبیه ستون فقرات بدن انسان، ایجاد کرده است ». </a:t>
            </a:r>
            <a:endParaRPr lang="en-US" sz="2800" dirty="0" smtClean="0">
              <a:cs typeface="B Nazanin" pitchFamily="2" charset="-78"/>
            </a:endParaRPr>
          </a:p>
          <a:p>
            <a:endParaRPr lang="en-US" dirty="0"/>
          </a:p>
        </p:txBody>
      </p:sp>
      <p:pic>
        <p:nvPicPr>
          <p:cNvPr id="1026" name="Picture 2" descr="3.jpg - 108.04 Kb"/>
          <p:cNvPicPr>
            <a:picLocks noChangeAspect="1" noChangeArrowheads="1"/>
          </p:cNvPicPr>
          <p:nvPr/>
        </p:nvPicPr>
        <p:blipFill>
          <a:blip r:embed="rId3"/>
          <a:srcRect/>
          <a:stretch>
            <a:fillRect/>
          </a:stretch>
        </p:blipFill>
        <p:spPr bwMode="auto">
          <a:xfrm>
            <a:off x="785786" y="1000108"/>
            <a:ext cx="3280094" cy="4857784"/>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0352" y="1071546"/>
            <a:ext cx="8042176" cy="4214842"/>
          </a:xfrm>
        </p:spPr>
        <p:txBody>
          <a:bodyPr>
            <a:normAutofit/>
          </a:bodyPr>
          <a:lstStyle/>
          <a:p>
            <a:pPr algn="just" rtl="1"/>
            <a:r>
              <a:rPr lang="ar-SA" sz="2800" dirty="0" smtClean="0">
                <a:cs typeface="B Nazanin" pitchFamily="2" charset="-78"/>
              </a:rPr>
              <a:t>همان‌طور که معمار در مورد ارتباط مجسمه با برج توضیح می‌دهد « برج مارپیچ شامل 9 مکعب است که هر کدام شامل 5 طبقه هستند. پایه نگه‌دارنده مرکزی، شامل آسانسورهای داخلی و راه‌پله‌های ارتباطی ساختمان‌های مکعب شکل است ». </a:t>
            </a:r>
            <a:endParaRPr lang="en-US" sz="2800" dirty="0" smtClean="0">
              <a:cs typeface="B Nazanin" pitchFamily="2" charset="-78"/>
            </a:endParaRPr>
          </a:p>
          <a:p>
            <a:pPr algn="just" rtl="1"/>
            <a:r>
              <a:rPr lang="ar-SA" sz="2800" dirty="0" smtClean="0">
                <a:cs typeface="B Nazanin" pitchFamily="2" charset="-78"/>
              </a:rPr>
              <a:t>‌</a:t>
            </a:r>
            <a:endParaRPr lang="fa-IR" sz="2800" dirty="0" smtClean="0">
              <a:cs typeface="B Nazanin" pitchFamily="2" charset="-78"/>
            </a:endParaRPr>
          </a:p>
          <a:p>
            <a:pPr algn="just" rtl="1"/>
            <a:r>
              <a:rPr lang="ar-SA" sz="2800" dirty="0" smtClean="0">
                <a:cs typeface="B Nazanin" pitchFamily="2" charset="-78"/>
              </a:rPr>
              <a:t>در برج، بلوک‌های مکعبی که هر کدام شامل 5 طبقه هستند و در هر کدام از یک تا پنج واحد مسکونی دور تا دور هسته‌ی قائم مرکزی قرار گرفته است</a:t>
            </a:r>
            <a:r>
              <a:rPr lang="fa-IR" sz="2800" dirty="0" smtClean="0">
                <a:cs typeface="B Nazanin" pitchFamily="2" charset="-78"/>
              </a:rPr>
              <a:t>،</a:t>
            </a:r>
            <a:r>
              <a:rPr lang="ar-SA" sz="2800" dirty="0" smtClean="0">
                <a:cs typeface="B Nazanin" pitchFamily="2" charset="-78"/>
              </a:rPr>
              <a:t> جای مکعب‌های مجسمه‌ی اصلی را گرفته‌اند. </a:t>
            </a:r>
            <a:endParaRPr lang="en-US" sz="2800" dirty="0" smtClean="0">
              <a:cs typeface="B Nazanin" pitchFamily="2" charset="-78"/>
            </a:endParaRPr>
          </a:p>
          <a:p>
            <a:pPr algn="just" rtl="1"/>
            <a:endParaRPr lang="en-US" dirty="0"/>
          </a:p>
        </p:txBody>
      </p:sp>
    </p:spTree>
  </p:cSld>
  <p:clrMapOvr>
    <a:masterClrMapping/>
  </p:clrMapOvr>
  <p:transition>
    <p:newsfla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85786" y="1285860"/>
            <a:ext cx="7572428" cy="4214842"/>
          </a:xfrm>
        </p:spPr>
        <p:txBody>
          <a:bodyPr>
            <a:normAutofit/>
          </a:bodyPr>
          <a:lstStyle/>
          <a:p>
            <a:pPr algn="just" rtl="1"/>
            <a:r>
              <a:rPr lang="ar-SA" sz="2800" dirty="0" smtClean="0">
                <a:cs typeface="B Nazanin" pitchFamily="2" charset="-78"/>
              </a:rPr>
              <a:t>در قسمت ستون فقرات (هسته مرکزی) فضاهایی برای تسهیلات مشترک، از قبیل اتاق‌های مشترک و ورزش‌گاه تعبیه شده است.</a:t>
            </a:r>
            <a:endParaRPr lang="fa-IR" sz="2800" dirty="0" smtClean="0">
              <a:cs typeface="B Nazanin" pitchFamily="2" charset="-78"/>
            </a:endParaRPr>
          </a:p>
          <a:p>
            <a:pPr algn="just" rtl="1"/>
            <a:r>
              <a:rPr lang="ar-SA" sz="2800" dirty="0" smtClean="0">
                <a:cs typeface="B Nazanin" pitchFamily="2" charset="-78"/>
              </a:rPr>
              <a:t>محاسبات دقیق کالاتراوا ساخت را تا حد زیادی آسان و سریع نموده است. </a:t>
            </a:r>
            <a:endParaRPr lang="fa-IR" sz="2800" dirty="0" smtClean="0">
              <a:cs typeface="B Nazanin" pitchFamily="2" charset="-78"/>
            </a:endParaRPr>
          </a:p>
          <a:p>
            <a:pPr algn="just" rtl="1"/>
            <a:r>
              <a:rPr lang="ar-SA" sz="2800" dirty="0" smtClean="0">
                <a:cs typeface="B Nazanin" pitchFamily="2" charset="-78"/>
              </a:rPr>
              <a:t>برای مثال، استفاده از المان‌های پیش‌ساخته برای سازه‌ی فولادی بیرونی و نمای ساختمان که در معماری امروزه خودمان فقدان آن به‌عنوان یک روش مدرن سازه‌ای و نگه‌دارنده‌ی بخشی از وزن ساختمان احساس می‌شود. </a:t>
            </a:r>
            <a:r>
              <a:rPr lang="ar-SA" dirty="0" smtClean="0"/>
              <a:t> </a:t>
            </a:r>
            <a:endParaRPr lang="en-US" dirty="0"/>
          </a:p>
        </p:txBody>
      </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p:cNvPicPr>
            <a:picLocks noChangeArrowheads="1"/>
          </p:cNvPicPr>
          <p:nvPr/>
        </p:nvPicPr>
        <p:blipFill>
          <a:blip r:embed="rId3"/>
          <a:srcRect b="-64"/>
          <a:stretch>
            <a:fillRect/>
          </a:stretch>
        </p:blipFill>
        <p:spPr bwMode="auto">
          <a:xfrm>
            <a:off x="642910" y="642918"/>
            <a:ext cx="7715304" cy="5143536"/>
          </a:xfrm>
          <a:prstGeom prst="roundRect">
            <a:avLst>
              <a:gd name="adj" fmla="val 4167"/>
            </a:avLst>
          </a:prstGeom>
          <a:solidFill>
            <a:srgbClr val="FFFFFF"/>
          </a:solidFill>
          <a:ln w="76200" cap="sq">
            <a:noFill/>
            <a:miter lim="800000"/>
          </a:ln>
          <a:effectLst>
            <a:outerShdw blurRad="127000" dist="38100" dir="2700000" algn="ctr">
              <a:srgbClr val="000000">
                <a:alpha val="45000"/>
              </a:srgbClr>
            </a:outerShdw>
            <a:reflection blurRad="12700" stA="28000" endPos="28000" dist="5000" dir="5400000" sy="-100000" algn="bl" rotWithShape="0"/>
          </a:effectLst>
          <a:scene3d>
            <a:camera prst="perspectiveFront" fov="2700000">
              <a:rot lat="20376000" lon="1938000" rev="20112001"/>
            </a:camera>
            <a:lightRig rig="soft" dir="t">
              <a:rot lat="0" lon="0" rev="0"/>
            </a:lightRig>
          </a:scene3d>
          <a:sp3d prstMaterial="translucentPowder">
            <a:bevelT w="203200" h="50800" prst="softRound"/>
          </a:sp3d>
        </p:spPr>
      </p:pic>
    </p:spTree>
  </p:cSld>
  <p:clrMapOvr>
    <a:masterClrMapping/>
  </p:clrMapOvr>
  <p:transition>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42910" y="1500174"/>
            <a:ext cx="7772400" cy="4000528"/>
          </a:xfrm>
        </p:spPr>
        <p:txBody>
          <a:bodyPr>
            <a:noAutofit/>
          </a:bodyPr>
          <a:lstStyle/>
          <a:p>
            <a:pPr algn="just" rtl="1"/>
            <a:r>
              <a:rPr lang="fa-IR" sz="2800" dirty="0" smtClean="0">
                <a:cs typeface="B Nazanin" pitchFamily="2" charset="-78"/>
              </a:rPr>
              <a:t>در شرایط کنونی، شاید سنگینی غرور معماریِ تحریف شده‌ی کلاسیک، که احتمالاً دست نایافتنی و منسوخ می‌باشد، آن‌چه هست را از نظرها پنهان نموده است. </a:t>
            </a:r>
          </a:p>
          <a:p>
            <a:pPr algn="just" rtl="1"/>
            <a:endParaRPr lang="fa-IR" sz="2800" dirty="0" smtClean="0">
              <a:cs typeface="B Nazanin" pitchFamily="2" charset="-78"/>
            </a:endParaRPr>
          </a:p>
          <a:p>
            <a:pPr algn="just" rtl="1"/>
            <a:r>
              <a:rPr lang="fa-IR" sz="2800" dirty="0" smtClean="0">
                <a:cs typeface="B Nazanin" pitchFamily="2" charset="-78"/>
              </a:rPr>
              <a:t>آن آهن‌های انتظار بتنی که در حاشیه جنوبی ساخت و سازهای ما قرار دارد، آن آجر سفال ارزان‌قیمت اندودکاری نشده، آن گلدان ریحان بر روی بالکن، آن آنتنی که به نحوی خود را نشان می‌دهد یا آن درخت پرتقال یا زیتون در لابه‌لای ماشین‌ها؟</a:t>
            </a:r>
            <a:endParaRPr lang="en-US" sz="2800" dirty="0" smtClean="0">
              <a:cs typeface="B Nazanin" pitchFamily="2" charset="-78"/>
            </a:endParaRPr>
          </a:p>
          <a:p>
            <a:pPr algn="just" rtl="1"/>
            <a:endParaRPr lang="fa-IR" sz="2800" dirty="0" smtClean="0">
              <a:cs typeface="B Nazanin" pitchFamily="2" charset="-78"/>
            </a:endParaRPr>
          </a:p>
        </p:txBody>
      </p:sp>
    </p:spTree>
  </p:cSld>
  <p:clrMapOvr>
    <a:masterClrMapping/>
  </p:clrMapOvr>
  <p:transition>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a-IR" sz="3100" b="0" dirty="0" smtClean="0">
                <a:solidFill>
                  <a:schemeClr val="tx1"/>
                </a:solidFill>
                <a:effectLst/>
                <a:cs typeface="B Nazanin" pitchFamily="2" charset="-78"/>
              </a:rPr>
              <a:t/>
            </a:r>
            <a:br>
              <a:rPr lang="fa-IR" sz="3100" b="0" dirty="0" smtClean="0">
                <a:solidFill>
                  <a:schemeClr val="tx1"/>
                </a:solidFill>
                <a:effectLst/>
                <a:cs typeface="B Nazanin" pitchFamily="2" charset="-78"/>
              </a:rPr>
            </a:br>
            <a:r>
              <a:rPr lang="fa-IR" sz="3100" b="0" dirty="0" smtClean="0">
                <a:solidFill>
                  <a:schemeClr val="tx1"/>
                </a:solidFill>
                <a:effectLst/>
                <a:cs typeface="B Nazanin" pitchFamily="2" charset="-78"/>
              </a:rPr>
              <a:t/>
            </a:r>
            <a:br>
              <a:rPr lang="fa-IR" sz="3100" b="0" dirty="0" smtClean="0">
                <a:solidFill>
                  <a:schemeClr val="tx1"/>
                </a:solidFill>
                <a:effectLst/>
                <a:cs typeface="B Nazanin" pitchFamily="2" charset="-78"/>
              </a:rPr>
            </a:br>
            <a:endParaRPr lang="en-US" dirty="0"/>
          </a:p>
        </p:txBody>
      </p:sp>
      <p:sp>
        <p:nvSpPr>
          <p:cNvPr id="4" name="Rectangle 3"/>
          <p:cNvSpPr/>
          <p:nvPr/>
        </p:nvSpPr>
        <p:spPr>
          <a:xfrm>
            <a:off x="642910" y="571481"/>
            <a:ext cx="7929618" cy="5970865"/>
          </a:xfrm>
          <a:prstGeom prst="rect">
            <a:avLst/>
          </a:prstGeom>
        </p:spPr>
        <p:txBody>
          <a:bodyPr wrap="square">
            <a:spAutoFit/>
          </a:bodyPr>
          <a:lstStyle/>
          <a:p>
            <a:pPr algn="just"/>
            <a:r>
              <a:rPr lang="fa-IR" sz="2800" u="sng" dirty="0" smtClean="0">
                <a:cs typeface="B Nazanin" pitchFamily="2" charset="-78"/>
              </a:rPr>
              <a:t>ما معماران باید تشریح نماییم:  </a:t>
            </a:r>
          </a:p>
          <a:p>
            <a:pPr algn="just"/>
            <a:endParaRPr lang="fa-IR" sz="2800" dirty="0" smtClean="0">
              <a:cs typeface="B Nazanin" pitchFamily="2" charset="-78"/>
            </a:endParaRPr>
          </a:p>
          <a:p>
            <a:pPr marL="514350" indent="-514350" algn="just">
              <a:buFont typeface="Wingdings" pitchFamily="2" charset="2"/>
              <a:buChar char="q"/>
            </a:pPr>
            <a:r>
              <a:rPr lang="fa-IR" sz="2800" dirty="0" smtClean="0">
                <a:cs typeface="B Nazanin" pitchFamily="2" charset="-78"/>
              </a:rPr>
              <a:t>این‌که چگونه فضا را در مرکز توجه قرار دهیم. </a:t>
            </a:r>
          </a:p>
          <a:p>
            <a:pPr marL="514350" indent="-514350" algn="just"/>
            <a:endParaRPr lang="fa-IR" sz="2800" dirty="0" smtClean="0">
              <a:cs typeface="B Nazanin" pitchFamily="2" charset="-78"/>
            </a:endParaRPr>
          </a:p>
          <a:p>
            <a:pPr marL="514350" indent="-514350" algn="just">
              <a:buFont typeface="Wingdings" pitchFamily="2" charset="2"/>
              <a:buChar char="q"/>
            </a:pPr>
            <a:r>
              <a:rPr lang="fa-IR" sz="2800" dirty="0" smtClean="0">
                <a:cs typeface="B Nazanin" pitchFamily="2" charset="-78"/>
              </a:rPr>
              <a:t>این‌که چگونه کار بر روی حجم‌ها می‌تواند ایده‌ای از زندگی، رشد،  حرکت و جامعه‌پذیری را شامل گردد. </a:t>
            </a:r>
          </a:p>
          <a:p>
            <a:pPr marL="514350" indent="-514350" algn="just"/>
            <a:endParaRPr lang="fa-IR" sz="2800" dirty="0" smtClean="0">
              <a:cs typeface="B Nazanin" pitchFamily="2" charset="-78"/>
            </a:endParaRPr>
          </a:p>
          <a:p>
            <a:pPr marL="514350" indent="-514350" algn="just">
              <a:buFont typeface="Wingdings" pitchFamily="2" charset="2"/>
              <a:buChar char="q"/>
            </a:pPr>
            <a:r>
              <a:rPr lang="fa-IR" sz="2800" dirty="0" smtClean="0">
                <a:cs typeface="B Nazanin" pitchFamily="2" charset="-78"/>
              </a:rPr>
              <a:t>هم‌چنین هسته فضایی، فقط به معنای درونی منحصر نمی‌گردد و مفهوم بیرونی (مدنی) را نیز در بر می‌گیرد. </a:t>
            </a:r>
          </a:p>
          <a:p>
            <a:pPr marL="514350" indent="-514350" algn="just"/>
            <a:endParaRPr lang="fa-IR" sz="2800" dirty="0" smtClean="0">
              <a:cs typeface="B Nazanin" pitchFamily="2" charset="-78"/>
            </a:endParaRPr>
          </a:p>
          <a:p>
            <a:pPr marL="514350" indent="-514350" algn="just">
              <a:buFont typeface="Wingdings" pitchFamily="2" charset="2"/>
              <a:buChar char="q"/>
            </a:pPr>
            <a:r>
              <a:rPr lang="fa-IR" sz="2800" dirty="0" smtClean="0">
                <a:cs typeface="B Nazanin" pitchFamily="2" charset="-78"/>
              </a:rPr>
              <a:t>از سرچشمه‌های ارگانیک تا رگ‌های حیات روابط زندگی به وسیله معماری شکل گرفته و گسترش می‌یابد. </a:t>
            </a:r>
          </a:p>
          <a:p>
            <a:pPr algn="just"/>
            <a:r>
              <a:rPr lang="fa-IR" sz="2800" dirty="0" smtClean="0">
                <a:cs typeface="B Nazanin" pitchFamily="2" charset="-78"/>
              </a:rPr>
              <a:t> </a:t>
            </a:r>
            <a:r>
              <a:rPr lang="en-US" sz="4000" dirty="0" smtClean="0">
                <a:cs typeface="B Nazanin" pitchFamily="2" charset="-78"/>
              </a:rPr>
              <a:t/>
            </a:r>
            <a:br>
              <a:rPr lang="en-US" sz="4000" dirty="0" smtClean="0">
                <a:cs typeface="B Nazanin" pitchFamily="2" charset="-78"/>
              </a:rPr>
            </a:br>
            <a:endParaRPr lang="en-US" dirty="0"/>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714356"/>
            <a:ext cx="7772400" cy="642942"/>
          </a:xfrm>
        </p:spPr>
        <p:txBody>
          <a:bodyPr>
            <a:scene3d>
              <a:camera prst="orthographicFront"/>
              <a:lightRig rig="freezing" dir="t">
                <a:rot lat="0" lon="0" rev="5640000"/>
              </a:lightRig>
            </a:scene3d>
            <a:sp3d extrusionH="57150" prstMaterial="flat">
              <a:bevelT w="82550" h="38100" prst="coolSlant"/>
            </a:sp3d>
          </a:bodyPr>
          <a:lstStyle/>
          <a:p>
            <a:pPr algn="just" rtl="1"/>
            <a:r>
              <a:rPr lang="fa-IR" sz="3200" dirty="0" smtClean="0">
                <a:solidFill>
                  <a:schemeClr val="tx1"/>
                </a:solidFill>
                <a:effectLst/>
                <a:cs typeface="B Nazanin" pitchFamily="2" charset="-78"/>
              </a:rPr>
              <a:t>تاریخچه ارتباط با طبیعت در معماری:</a:t>
            </a:r>
            <a:endParaRPr lang="en-US" sz="3200" dirty="0">
              <a:solidFill>
                <a:schemeClr val="tx1"/>
              </a:solidFill>
              <a:effectLst/>
              <a:cs typeface="B Nazanin" pitchFamily="2" charset="-78"/>
            </a:endParaRPr>
          </a:p>
        </p:txBody>
      </p:sp>
      <p:sp>
        <p:nvSpPr>
          <p:cNvPr id="3" name="Text Placeholder 2"/>
          <p:cNvSpPr>
            <a:spLocks noGrp="1"/>
          </p:cNvSpPr>
          <p:nvPr>
            <p:ph type="body" idx="1"/>
          </p:nvPr>
        </p:nvSpPr>
        <p:spPr>
          <a:xfrm>
            <a:off x="571472" y="1785926"/>
            <a:ext cx="7772400" cy="4214842"/>
          </a:xfrm>
        </p:spPr>
        <p:txBody>
          <a:bodyPr>
            <a:normAutofit/>
          </a:bodyPr>
          <a:lstStyle/>
          <a:p>
            <a:pPr algn="just" rtl="1"/>
            <a:r>
              <a:rPr lang="fa-IR" sz="2800" dirty="0" smtClean="0">
                <a:cs typeface="B Nazanin" pitchFamily="2" charset="-78"/>
              </a:rPr>
              <a:t>معماری ارگانیک در آمریکا، در </a:t>
            </a:r>
            <a:r>
              <a:rPr lang="fa-IR" sz="2800" u="sng" dirty="0" smtClean="0">
                <a:cs typeface="B Nazanin" pitchFamily="2" charset="-78"/>
              </a:rPr>
              <a:t>قرن 19</a:t>
            </a:r>
            <a:r>
              <a:rPr lang="fa-IR" sz="2800" dirty="0" smtClean="0">
                <a:cs typeface="B Nazanin" pitchFamily="2" charset="-78"/>
              </a:rPr>
              <a:t> توسط </a:t>
            </a:r>
            <a:r>
              <a:rPr lang="fa-IR" sz="2800" u="sng" dirty="0" smtClean="0">
                <a:cs typeface="B Nazanin" pitchFamily="2" charset="-78"/>
              </a:rPr>
              <a:t>فرانک فرنس</a:t>
            </a:r>
            <a:r>
              <a:rPr lang="fa-IR" sz="2800" dirty="0" smtClean="0">
                <a:cs typeface="B Nazanin" pitchFamily="2" charset="-78"/>
              </a:rPr>
              <a:t> و </a:t>
            </a:r>
            <a:r>
              <a:rPr lang="fa-IR" sz="2800" u="sng" dirty="0" smtClean="0">
                <a:cs typeface="B Nazanin" pitchFamily="2" charset="-78"/>
              </a:rPr>
              <a:t>لویی‌سالیوان</a:t>
            </a:r>
            <a:r>
              <a:rPr lang="fa-IR" sz="2800" dirty="0" smtClean="0">
                <a:cs typeface="B Nazanin" pitchFamily="2" charset="-78"/>
              </a:rPr>
              <a:t> شکل گرفت و اوج شکوفایی آن را در اوایل قرن 20 در آثار فرانک لویت‌رایت مشاهده می‌کنیم. </a:t>
            </a:r>
          </a:p>
          <a:p>
            <a:pPr algn="just" rtl="1"/>
            <a:endParaRPr lang="fa-IR" sz="2800" dirty="0" smtClean="0">
              <a:cs typeface="B Nazanin" pitchFamily="2" charset="-78"/>
            </a:endParaRPr>
          </a:p>
          <a:p>
            <a:pPr algn="just" rtl="1"/>
            <a:r>
              <a:rPr lang="fa-IR" sz="2800" dirty="0" smtClean="0">
                <a:cs typeface="B Nazanin" pitchFamily="2" charset="-78"/>
              </a:rPr>
              <a:t>بر اساس نظریه ارگانیک همه فرم‌ها در طبیعت، پویا (دینامیک) هستند.</a:t>
            </a:r>
          </a:p>
          <a:p>
            <a:pPr algn="just" rtl="1"/>
            <a:r>
              <a:rPr lang="fa-IR" sz="2800" dirty="0" smtClean="0">
                <a:cs typeface="B Nazanin" pitchFamily="2" charset="-78"/>
              </a:rPr>
              <a:t>سالیوان به روشی معتقد بود که مشابه پروسه به وجود آمدن در طبیعت بود. برای اولین بار اصطلاح فرم تابع عملکردرا بیان نمود. این یعنی این‌که سالیوان فرم تابع عملکرد را در پروسه رشد و حرکت در طبیعت می‌دید. </a:t>
            </a:r>
            <a:endParaRPr lang="en-US" sz="2800" dirty="0" smtClean="0">
              <a:cs typeface="B Nazanin" pitchFamily="2" charset="-78"/>
            </a:endParaRPr>
          </a:p>
          <a:p>
            <a:pPr algn="just" rtl="1"/>
            <a:endParaRPr lang="en-US" sz="2800" dirty="0">
              <a:cs typeface="B Nazanin" pitchFamily="2" charset="-78"/>
            </a:endParaRPr>
          </a:p>
        </p:txBody>
      </p:sp>
    </p:spTree>
  </p:cSld>
  <p:clrMapOvr>
    <a:masterClrMapping/>
  </p:clrMapOvr>
  <p:transition>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71472" y="1071546"/>
            <a:ext cx="7772400" cy="4214866"/>
          </a:xfrm>
        </p:spPr>
        <p:txBody>
          <a:bodyPr/>
          <a:lstStyle/>
          <a:p>
            <a:pPr algn="just" rtl="1"/>
            <a:r>
              <a:rPr lang="fa-IR" sz="2800" dirty="0" smtClean="0">
                <a:cs typeface="B Nazanin" pitchFamily="2" charset="-78"/>
              </a:rPr>
              <a:t>در بینش ارگانیک، هنرمند می‌بایست ترکیبی می‌ساخت که به موازات طبیعت باشد و پروسه حیات و رشد را به صورت انتزاعی نشان دهد.</a:t>
            </a:r>
          </a:p>
          <a:p>
            <a:pPr algn="just" rtl="1"/>
            <a:endParaRPr lang="fa-IR" sz="2800" dirty="0" smtClean="0">
              <a:cs typeface="B Nazanin" pitchFamily="2" charset="-78"/>
            </a:endParaRPr>
          </a:p>
          <a:p>
            <a:pPr algn="just" rtl="1"/>
            <a:r>
              <a:rPr lang="fa-IR" sz="2800" dirty="0" smtClean="0">
                <a:cs typeface="B Nazanin" pitchFamily="2" charset="-78"/>
              </a:rPr>
              <a:t>طبیعت، سیستمی از فرم‌ها و روش‌های به وجود آوردن را خلق می‌کند که مستقیماً قابل تطبیق در هنر است. </a:t>
            </a:r>
          </a:p>
          <a:p>
            <a:pPr algn="just" rtl="1"/>
            <a:endParaRPr lang="fa-IR" sz="2800" dirty="0" smtClean="0">
              <a:cs typeface="B Nazanin" pitchFamily="2" charset="-78"/>
            </a:endParaRPr>
          </a:p>
          <a:p>
            <a:pPr algn="just" rtl="1"/>
            <a:r>
              <a:rPr lang="fa-IR" sz="2800" dirty="0" smtClean="0">
                <a:cs typeface="B Nazanin" pitchFamily="2" charset="-78"/>
              </a:rPr>
              <a:t>قانون تطبیق‌پذیری، قانون زیربنایی درتمام ساختارها است. فرم ارگانیک همان‌گونه که در درون رشد می کند، شکل می‌گیرد. </a:t>
            </a:r>
            <a:endParaRPr lang="en-US" sz="2800" dirty="0" smtClean="0">
              <a:cs typeface="B Nazanin" pitchFamily="2" charset="-78"/>
            </a:endParaRPr>
          </a:p>
          <a:p>
            <a:endParaRPr lang="en-US" dirty="0"/>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429124" y="785794"/>
            <a:ext cx="4071966" cy="5286412"/>
          </a:xfrm>
        </p:spPr>
        <p:txBody>
          <a:bodyPr>
            <a:normAutofit fontScale="92500" lnSpcReduction="10000"/>
          </a:bodyPr>
          <a:lstStyle/>
          <a:p>
            <a:pPr algn="just" rtl="1"/>
            <a:r>
              <a:rPr lang="fa-IR" sz="3000" dirty="0" smtClean="0">
                <a:cs typeface="B Nazanin" pitchFamily="2" charset="-78"/>
              </a:rPr>
              <a:t>مجسمه‌سازان قرون وسطی، گیاهان و حیوانات را مطالعه می‌کردند تا بفهمند که چگونه فرم‌های آن‌ها، خود را با خصوصیات ارگانیسم تطبیق می‌دهند. </a:t>
            </a:r>
          </a:p>
          <a:p>
            <a:pPr algn="just" rtl="1"/>
            <a:r>
              <a:rPr lang="fa-IR" sz="3000" dirty="0" smtClean="0">
                <a:cs typeface="B Nazanin" pitchFamily="2" charset="-78"/>
              </a:rPr>
              <a:t>معماری قرون وسطی که نمود عمده آن در </a:t>
            </a:r>
            <a:r>
              <a:rPr lang="fa-IR" sz="3000" u="sng" dirty="0" smtClean="0">
                <a:cs typeface="B Nazanin" pitchFamily="2" charset="-78"/>
              </a:rPr>
              <a:t>کلیساهای گوتیک</a:t>
            </a:r>
            <a:r>
              <a:rPr lang="fa-IR" sz="3000" dirty="0" smtClean="0">
                <a:cs typeface="B Nazanin" pitchFamily="2" charset="-78"/>
              </a:rPr>
              <a:t> است در اثر ساختار گیاهان، تحول چشم‌گیری از نظر سازه‌ای یافت. </a:t>
            </a:r>
          </a:p>
          <a:p>
            <a:pPr algn="just" rtl="1"/>
            <a:r>
              <a:rPr lang="fa-IR" sz="3000" dirty="0" smtClean="0">
                <a:cs typeface="B Nazanin" pitchFamily="2" charset="-78"/>
              </a:rPr>
              <a:t>از نمونه این کلیساها می توان به کلیسای شارتر و کلیسای نوتردام در فرانسه اشاره نمود. </a:t>
            </a:r>
          </a:p>
          <a:p>
            <a:pPr algn="just"/>
            <a:r>
              <a:rPr lang="fa-IR" sz="2400" dirty="0" smtClean="0">
                <a:cs typeface="B Nazanin" pitchFamily="2" charset="-78"/>
              </a:rPr>
              <a:t> </a:t>
            </a:r>
            <a:endParaRPr lang="en-US" sz="2400" dirty="0" smtClean="0">
              <a:cs typeface="B Nazanin" pitchFamily="2" charset="-78"/>
            </a:endParaRPr>
          </a:p>
          <a:p>
            <a:endParaRPr lang="en-US" dirty="0"/>
          </a:p>
        </p:txBody>
      </p:sp>
      <p:pic>
        <p:nvPicPr>
          <p:cNvPr id="5122" name="Picture 2" descr="C:\Documents and Settings\Dianoosh\My Documents\My Pictures\charters15.jpg"/>
          <p:cNvPicPr>
            <a:picLocks noChangeAspect="1" noChangeArrowheads="1"/>
          </p:cNvPicPr>
          <p:nvPr/>
        </p:nvPicPr>
        <p:blipFill>
          <a:blip r:embed="rId3"/>
          <a:srcRect/>
          <a:stretch>
            <a:fillRect/>
          </a:stretch>
        </p:blipFill>
        <p:spPr bwMode="auto">
          <a:xfrm>
            <a:off x="500034" y="857232"/>
            <a:ext cx="3645658" cy="5214974"/>
          </a:xfrm>
          <a:prstGeom prst="rect">
            <a:avLst/>
          </a:prstGeom>
          <a:noFill/>
        </p:spPr>
      </p:pic>
    </p:spTree>
  </p:cSld>
  <p:clrMapOvr>
    <a:masterClrMapping/>
  </p:clrMapOvr>
  <p:transition>
    <p:strips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Dianoosh\My Documents\My Pictures\نوتردام پاریس.jpg"/>
          <p:cNvPicPr>
            <a:picLocks noChangeAspect="1" noChangeArrowheads="1"/>
          </p:cNvPicPr>
          <p:nvPr/>
        </p:nvPicPr>
        <p:blipFill>
          <a:blip r:embed="rId3"/>
          <a:srcRect/>
          <a:stretch>
            <a:fillRect/>
          </a:stretch>
        </p:blipFill>
        <p:spPr bwMode="auto">
          <a:xfrm>
            <a:off x="571472" y="857232"/>
            <a:ext cx="3571900" cy="5357850"/>
          </a:xfrm>
          <a:prstGeom prst="rect">
            <a:avLst/>
          </a:prstGeom>
          <a:noFill/>
        </p:spPr>
      </p:pic>
      <p:pic>
        <p:nvPicPr>
          <p:cNvPr id="4099" name="Picture 3" descr="C:\Documents and Settings\Dianoosh\My Documents\My Pictures\نوتردام.jpg"/>
          <p:cNvPicPr>
            <a:picLocks noChangeAspect="1" noChangeArrowheads="1"/>
          </p:cNvPicPr>
          <p:nvPr/>
        </p:nvPicPr>
        <p:blipFill>
          <a:blip r:embed="rId4"/>
          <a:srcRect/>
          <a:stretch>
            <a:fillRect/>
          </a:stretch>
        </p:blipFill>
        <p:spPr bwMode="auto">
          <a:xfrm>
            <a:off x="4500562" y="857232"/>
            <a:ext cx="4234613" cy="5357850"/>
          </a:xfrm>
          <a:prstGeom prst="rect">
            <a:avLst/>
          </a:prstGeom>
          <a:noFill/>
        </p:spPr>
      </p:pic>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00034" y="928670"/>
            <a:ext cx="8072494" cy="5357850"/>
          </a:xfrm>
        </p:spPr>
        <p:txBody>
          <a:bodyPr>
            <a:normAutofit/>
          </a:bodyPr>
          <a:lstStyle/>
          <a:p>
            <a:pPr algn="just" rtl="1"/>
            <a:r>
              <a:rPr lang="fa-IR" sz="2800" dirty="0" smtClean="0">
                <a:cs typeface="B Nazanin" pitchFamily="2" charset="-78"/>
              </a:rPr>
              <a:t>به اعتقاد </a:t>
            </a:r>
            <a:r>
              <a:rPr lang="fa-IR" sz="2800" u="sng" dirty="0" smtClean="0">
                <a:cs typeface="B Nazanin" pitchFamily="2" charset="-78"/>
              </a:rPr>
              <a:t>فرانک لوید‌رایت</a:t>
            </a:r>
            <a:r>
              <a:rPr lang="fa-IR" sz="2800" dirty="0" smtClean="0">
                <a:cs typeface="B Nazanin" pitchFamily="2" charset="-78"/>
              </a:rPr>
              <a:t>، تکنولوژیک وسیله‌ای است برای رسیدن به یک معماری والاتر، که از نظر وی همان معماری ارگانیک می‌باشد. </a:t>
            </a:r>
          </a:p>
          <a:p>
            <a:pPr algn="just" rtl="1"/>
            <a:r>
              <a:rPr lang="fa-IR" sz="2800" dirty="0" smtClean="0">
                <a:cs typeface="B Nazanin" pitchFamily="2" charset="-78"/>
              </a:rPr>
              <a:t>از نظر رایت، </a:t>
            </a:r>
            <a:r>
              <a:rPr lang="fa-IR" sz="2800" u="sng" dirty="0" smtClean="0">
                <a:cs typeface="B Nazanin" pitchFamily="2" charset="-78"/>
              </a:rPr>
              <a:t>« </a:t>
            </a:r>
            <a:r>
              <a:rPr lang="fa-IR" sz="2800" b="1" u="sng" dirty="0" smtClean="0">
                <a:cs typeface="B Nazanin" pitchFamily="2" charset="-78"/>
              </a:rPr>
              <a:t>ارگانیک یعنی تلفیق شدن کل مجموعه ». </a:t>
            </a:r>
          </a:p>
          <a:p>
            <a:pPr algn="just" rtl="1"/>
            <a:endParaRPr lang="fa-IR" sz="2800" dirty="0" smtClean="0">
              <a:cs typeface="B Nazanin" pitchFamily="2" charset="-78"/>
            </a:endParaRPr>
          </a:p>
          <a:p>
            <a:pPr algn="just" rtl="1"/>
            <a:r>
              <a:rPr lang="fa-IR" sz="2800" dirty="0" smtClean="0">
                <a:cs typeface="B Nazanin" pitchFamily="2" charset="-78"/>
              </a:rPr>
              <a:t>در طراحی‌های وی طرح داخلی و طرح بیرونی نمود شاخص و بارزی دارد. به‌طوری که در طراحی خانه آبشار، کالبد بنا جزء جدایی‌ناپذیر از محیط و ساختمان می‌باشد. </a:t>
            </a:r>
          </a:p>
          <a:p>
            <a:pPr algn="just" rtl="1"/>
            <a:r>
              <a:rPr lang="fa-IR" sz="2800" dirty="0" smtClean="0">
                <a:cs typeface="B Nazanin" pitchFamily="2" charset="-78"/>
              </a:rPr>
              <a:t>در طراحی‌های </a:t>
            </a:r>
            <a:r>
              <a:rPr lang="fa-IR" sz="2800" u="sng" dirty="0" smtClean="0">
                <a:cs typeface="B Nazanin" pitchFamily="2" charset="-78"/>
              </a:rPr>
              <a:t>تادائوآندو، معمار ژاپنی</a:t>
            </a:r>
            <a:r>
              <a:rPr lang="fa-IR" sz="2800" dirty="0" smtClean="0">
                <a:cs typeface="B Nazanin" pitchFamily="2" charset="-78"/>
              </a:rPr>
              <a:t> نقاط عطف فضاهای طبیعی و نقاط عطف طرح‌ها در تکمیل یکدیگر اثر زیبایی را می‌آفریند که همیشه رمزآلود و مجسمه‌وار به چشم می‌آیند. </a:t>
            </a:r>
            <a:endParaRPr lang="en-US" sz="2800" dirty="0" smtClean="0">
              <a:cs typeface="B Nazanin" pitchFamily="2" charset="-78"/>
            </a:endParaRPr>
          </a:p>
          <a:p>
            <a:endParaRPr lang="en-US" dirty="0"/>
          </a:p>
        </p:txBody>
      </p:sp>
    </p:spTree>
  </p:cSld>
  <p:clrMapOvr>
    <a:masterClrMapping/>
  </p:clrMapOvr>
  <p:transition>
    <p:cu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360</TotalTime>
  <Words>1933</Words>
  <Application>Microsoft Office PowerPoint</Application>
  <PresentationFormat>On-screen Show (4:3)</PresentationFormat>
  <Paragraphs>135</Paragraphs>
  <Slides>28</Slides>
  <Notes>28</Notes>
  <HiddenSlides>0</HiddenSlides>
  <MMClips>0</MMClips>
  <ScaleCrop>false</ScaleCrop>
  <HeadingPairs>
    <vt:vector size="6" baseType="variant">
      <vt:variant>
        <vt:lpstr>Theme</vt:lpstr>
      </vt:variant>
      <vt:variant>
        <vt:i4>1</vt:i4>
      </vt:variant>
      <vt:variant>
        <vt:lpstr>Slide Titles</vt:lpstr>
      </vt:variant>
      <vt:variant>
        <vt:i4>28</vt:i4>
      </vt:variant>
      <vt:variant>
        <vt:lpstr>Custom Shows</vt:lpstr>
      </vt:variant>
      <vt:variant>
        <vt:i4>1</vt:i4>
      </vt:variant>
    </vt:vector>
  </HeadingPairs>
  <TitlesOfParts>
    <vt:vector size="30" baseType="lpstr">
      <vt:lpstr>Flow</vt:lpstr>
      <vt:lpstr>انسان طبیعت معماری </vt:lpstr>
      <vt:lpstr>مقدمه:</vt:lpstr>
      <vt:lpstr>Slide 3</vt:lpstr>
      <vt:lpstr>  </vt:lpstr>
      <vt:lpstr>تاریخچه ارتباط با طبیعت در معماری:</vt:lpstr>
      <vt:lpstr>Slide 6</vt:lpstr>
      <vt:lpstr>Slide 7</vt:lpstr>
      <vt:lpstr>Slide 8</vt:lpstr>
      <vt:lpstr>Slide 9</vt:lpstr>
      <vt:lpstr>Slide 10</vt:lpstr>
      <vt:lpstr>Slide 11</vt:lpstr>
      <vt:lpstr>معماری و حرکت: </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Custom Show 1</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انسان طبیعت معماری</dc:title>
  <dc:creator>Delara</dc:creator>
  <cp:lastModifiedBy>MRT</cp:lastModifiedBy>
  <cp:revision>52</cp:revision>
  <dcterms:created xsi:type="dcterms:W3CDTF">2010-04-29T18:56:36Z</dcterms:created>
  <dcterms:modified xsi:type="dcterms:W3CDTF">2014-03-01T19:47:08Z</dcterms:modified>
</cp:coreProperties>
</file>