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84" r:id="rId1"/>
  </p:sldMasterIdLst>
  <p:sldIdLst>
    <p:sldId id="256" r:id="rId2"/>
    <p:sldId id="257" r:id="rId3"/>
    <p:sldId id="258" r:id="rId4"/>
    <p:sldId id="282" r:id="rId5"/>
    <p:sldId id="259" r:id="rId6"/>
    <p:sldId id="283" r:id="rId7"/>
    <p:sldId id="260" r:id="rId8"/>
    <p:sldId id="284" r:id="rId9"/>
    <p:sldId id="261" r:id="rId10"/>
    <p:sldId id="285" r:id="rId11"/>
    <p:sldId id="262" r:id="rId12"/>
    <p:sldId id="263" r:id="rId13"/>
    <p:sldId id="286"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380"/>
    <p:restoredTop sz="94660"/>
  </p:normalViewPr>
  <p:slideViewPr>
    <p:cSldViewPr>
      <p:cViewPr>
        <p:scale>
          <a:sx n="78" d="100"/>
          <a:sy n="78" d="100"/>
        </p:scale>
        <p:origin x="-274" y="-2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94DC76CF-6016-4CCE-8F61-1317CC607C53}" type="datetimeFigureOut">
              <a:rPr lang="fa-IR" smtClean="0"/>
              <a:pPr/>
              <a:t>05/21/1431</a:t>
            </a:fld>
            <a:endParaRPr lang="fa-IR"/>
          </a:p>
        </p:txBody>
      </p:sp>
      <p:sp>
        <p:nvSpPr>
          <p:cNvPr id="16" name="Slide Number Placeholder 15"/>
          <p:cNvSpPr>
            <a:spLocks noGrp="1"/>
          </p:cNvSpPr>
          <p:nvPr>
            <p:ph type="sldNum" sz="quarter" idx="11"/>
          </p:nvPr>
        </p:nvSpPr>
        <p:spPr/>
        <p:txBody>
          <a:bodyPr/>
          <a:lstStyle/>
          <a:p>
            <a:fld id="{D4BD5BD3-2748-45B8-ADCE-E9650DC17B55}" type="slidenum">
              <a:rPr lang="fa-IR" smtClean="0"/>
              <a:pPr/>
              <a:t>‹#›</a:t>
            </a:fld>
            <a:endParaRPr lang="fa-IR"/>
          </a:p>
        </p:txBody>
      </p:sp>
      <p:sp>
        <p:nvSpPr>
          <p:cNvPr id="17" name="Footer Placeholder 16"/>
          <p:cNvSpPr>
            <a:spLocks noGrp="1"/>
          </p:cNvSpPr>
          <p:nvPr>
            <p:ph type="ftr" sz="quarter" idx="12"/>
          </p:nvPr>
        </p:nvSpPr>
        <p:spPr/>
        <p:txBody>
          <a:bodyPr/>
          <a:lstStyle/>
          <a:p>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4DC76CF-6016-4CCE-8F61-1317CC607C53}" type="datetimeFigureOut">
              <a:rPr lang="fa-IR" smtClean="0"/>
              <a:pPr/>
              <a:t>05/21/1431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4BD5BD3-2748-45B8-ADCE-E9650DC17B55}"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4DC76CF-6016-4CCE-8F61-1317CC607C53}" type="datetimeFigureOut">
              <a:rPr lang="fa-IR" smtClean="0"/>
              <a:pPr/>
              <a:t>05/21/1431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4BD5BD3-2748-45B8-ADCE-E9650DC17B55}"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94DC76CF-6016-4CCE-8F61-1317CC607C53}" type="datetimeFigureOut">
              <a:rPr lang="fa-IR" smtClean="0"/>
              <a:pPr/>
              <a:t>05/21/1431</a:t>
            </a:fld>
            <a:endParaRPr lang="fa-IR"/>
          </a:p>
        </p:txBody>
      </p:sp>
      <p:sp>
        <p:nvSpPr>
          <p:cNvPr id="15" name="Slide Number Placeholder 14"/>
          <p:cNvSpPr>
            <a:spLocks noGrp="1"/>
          </p:cNvSpPr>
          <p:nvPr>
            <p:ph type="sldNum" sz="quarter" idx="15"/>
          </p:nvPr>
        </p:nvSpPr>
        <p:spPr/>
        <p:txBody>
          <a:bodyPr/>
          <a:lstStyle>
            <a:lvl1pPr algn="ctr">
              <a:defRPr/>
            </a:lvl1pPr>
          </a:lstStyle>
          <a:p>
            <a:fld id="{D4BD5BD3-2748-45B8-ADCE-E9650DC17B55}" type="slidenum">
              <a:rPr lang="fa-IR" smtClean="0"/>
              <a:pPr/>
              <a:t>‹#›</a:t>
            </a:fld>
            <a:endParaRPr lang="fa-IR"/>
          </a:p>
        </p:txBody>
      </p:sp>
      <p:sp>
        <p:nvSpPr>
          <p:cNvPr id="16" name="Footer Placeholder 15"/>
          <p:cNvSpPr>
            <a:spLocks noGrp="1"/>
          </p:cNvSpPr>
          <p:nvPr>
            <p:ph type="ftr" sz="quarter" idx="16"/>
          </p:nvPr>
        </p:nvSpPr>
        <p:spPr/>
        <p:txBody>
          <a:bodyPr/>
          <a:lstStyle/>
          <a:p>
            <a:endParaRPr lang="fa-IR"/>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4DC76CF-6016-4CCE-8F61-1317CC607C53}" type="datetimeFigureOut">
              <a:rPr lang="fa-IR" smtClean="0"/>
              <a:pPr/>
              <a:t>05/21/1431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4BD5BD3-2748-45B8-ADCE-E9650DC17B55}" type="slidenum">
              <a:rPr lang="fa-IR" smtClean="0"/>
              <a:pPr/>
              <a:t>‹#›</a:t>
            </a:fld>
            <a:endParaRPr lang="fa-IR"/>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94DC76CF-6016-4CCE-8F61-1317CC607C53}" type="datetimeFigureOut">
              <a:rPr lang="fa-IR" smtClean="0"/>
              <a:pPr/>
              <a:t>05/21/1431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4BD5BD3-2748-45B8-ADCE-E9650DC17B55}" type="slidenum">
              <a:rPr lang="fa-IR" smtClean="0"/>
              <a:pPr/>
              <a:t>‹#›</a:t>
            </a:fld>
            <a:endParaRPr lang="fa-IR"/>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4BD5BD3-2748-45B8-ADCE-E9650DC17B55}" type="slidenum">
              <a:rPr lang="fa-IR" smtClean="0"/>
              <a:pPr/>
              <a:t>‹#›</a:t>
            </a:fld>
            <a:endParaRPr lang="fa-IR"/>
          </a:p>
        </p:txBody>
      </p:sp>
      <p:sp>
        <p:nvSpPr>
          <p:cNvPr id="8" name="Footer Placeholder 7"/>
          <p:cNvSpPr>
            <a:spLocks noGrp="1"/>
          </p:cNvSpPr>
          <p:nvPr>
            <p:ph type="ftr" sz="quarter" idx="11"/>
          </p:nvPr>
        </p:nvSpPr>
        <p:spPr/>
        <p:txBody>
          <a:bodyPr/>
          <a:lstStyle/>
          <a:p>
            <a:endParaRPr lang="fa-IR"/>
          </a:p>
        </p:txBody>
      </p:sp>
      <p:sp>
        <p:nvSpPr>
          <p:cNvPr id="7" name="Date Placeholder 6"/>
          <p:cNvSpPr>
            <a:spLocks noGrp="1"/>
          </p:cNvSpPr>
          <p:nvPr>
            <p:ph type="dt" sz="half" idx="10"/>
          </p:nvPr>
        </p:nvSpPr>
        <p:spPr/>
        <p:txBody>
          <a:bodyPr/>
          <a:lstStyle/>
          <a:p>
            <a:fld id="{94DC76CF-6016-4CCE-8F61-1317CC607C53}" type="datetimeFigureOut">
              <a:rPr lang="fa-IR" smtClean="0"/>
              <a:pPr/>
              <a:t>05/21/1431</a:t>
            </a:fld>
            <a:endParaRPr lang="fa-IR"/>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4DC76CF-6016-4CCE-8F61-1317CC607C53}" type="datetimeFigureOut">
              <a:rPr lang="fa-IR" smtClean="0"/>
              <a:pPr/>
              <a:t>05/21/1431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D4BD5BD3-2748-45B8-ADCE-E9650DC17B55}" type="slidenum">
              <a:rPr lang="fa-IR" smtClean="0"/>
              <a:pPr/>
              <a:t>‹#›</a:t>
            </a:fld>
            <a:endParaRPr lang="fa-IR"/>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DC76CF-6016-4CCE-8F61-1317CC607C53}" type="datetimeFigureOut">
              <a:rPr lang="fa-IR" smtClean="0"/>
              <a:pPr/>
              <a:t>05/21/1431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D4BD5BD3-2748-45B8-ADCE-E9650DC17B55}"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94DC76CF-6016-4CCE-8F61-1317CC607C53}" type="datetimeFigureOut">
              <a:rPr lang="fa-IR" smtClean="0"/>
              <a:pPr/>
              <a:t>05/21/1431</a:t>
            </a:fld>
            <a:endParaRPr lang="fa-IR"/>
          </a:p>
        </p:txBody>
      </p:sp>
      <p:sp>
        <p:nvSpPr>
          <p:cNvPr id="9" name="Slide Number Placeholder 8"/>
          <p:cNvSpPr>
            <a:spLocks noGrp="1"/>
          </p:cNvSpPr>
          <p:nvPr>
            <p:ph type="sldNum" sz="quarter" idx="15"/>
          </p:nvPr>
        </p:nvSpPr>
        <p:spPr/>
        <p:txBody>
          <a:bodyPr/>
          <a:lstStyle/>
          <a:p>
            <a:fld id="{D4BD5BD3-2748-45B8-ADCE-E9650DC17B55}" type="slidenum">
              <a:rPr lang="fa-IR" smtClean="0"/>
              <a:pPr/>
              <a:t>‹#›</a:t>
            </a:fld>
            <a:endParaRPr lang="fa-IR"/>
          </a:p>
        </p:txBody>
      </p:sp>
      <p:sp>
        <p:nvSpPr>
          <p:cNvPr id="10" name="Footer Placeholder 9"/>
          <p:cNvSpPr>
            <a:spLocks noGrp="1"/>
          </p:cNvSpPr>
          <p:nvPr>
            <p:ph type="ftr" sz="quarter" idx="16"/>
          </p:nvPr>
        </p:nvSpPr>
        <p:spPr/>
        <p:txBody>
          <a:bodyPr/>
          <a:lstStyle/>
          <a:p>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94DC76CF-6016-4CCE-8F61-1317CC607C53}" type="datetimeFigureOut">
              <a:rPr lang="fa-IR" smtClean="0"/>
              <a:pPr/>
              <a:t>05/21/1431</a:t>
            </a:fld>
            <a:endParaRPr lang="fa-IR"/>
          </a:p>
        </p:txBody>
      </p:sp>
      <p:sp>
        <p:nvSpPr>
          <p:cNvPr id="9" name="Slide Number Placeholder 8"/>
          <p:cNvSpPr>
            <a:spLocks noGrp="1"/>
          </p:cNvSpPr>
          <p:nvPr>
            <p:ph type="sldNum" sz="quarter" idx="11"/>
          </p:nvPr>
        </p:nvSpPr>
        <p:spPr/>
        <p:txBody>
          <a:bodyPr/>
          <a:lstStyle/>
          <a:p>
            <a:fld id="{D4BD5BD3-2748-45B8-ADCE-E9650DC17B55}" type="slidenum">
              <a:rPr lang="fa-IR" smtClean="0"/>
              <a:pPr/>
              <a:t>‹#›</a:t>
            </a:fld>
            <a:endParaRPr lang="fa-IR"/>
          </a:p>
        </p:txBody>
      </p:sp>
      <p:sp>
        <p:nvSpPr>
          <p:cNvPr id="10" name="Footer Placeholder 9"/>
          <p:cNvSpPr>
            <a:spLocks noGrp="1"/>
          </p:cNvSpPr>
          <p:nvPr>
            <p:ph type="ftr" sz="quarter" idx="12"/>
          </p:nvPr>
        </p:nvSpPr>
        <p:spPr/>
        <p:txBody>
          <a:bodyPr/>
          <a:lstStyle/>
          <a:p>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94DC76CF-6016-4CCE-8F61-1317CC607C53}" type="datetimeFigureOut">
              <a:rPr lang="fa-IR" smtClean="0"/>
              <a:pPr/>
              <a:t>05/21/1431</a:t>
            </a:fld>
            <a:endParaRPr lang="fa-IR"/>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fa-IR"/>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D4BD5BD3-2748-45B8-ADCE-E9650DC17B55}" type="slidenum">
              <a:rPr lang="fa-IR" smtClean="0"/>
              <a:pPr/>
              <a:t>‹#›</a:t>
            </a:fld>
            <a:endParaRPr lang="fa-IR"/>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1"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r" rtl="1"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r" rtl="1"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r" rtl="1"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r" rtl="1"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r" rtl="1"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r" rtl="1"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r" rtl="1"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r" rtl="1"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r" rtl="1"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643438" y="2428868"/>
            <a:ext cx="4071966" cy="1071570"/>
          </a:xfrm>
        </p:spPr>
        <p:txBody>
          <a:bodyPr/>
          <a:lstStyle/>
          <a:p>
            <a:r>
              <a:rPr lang="fa-IR" sz="2800" b="1" dirty="0" smtClean="0">
                <a:solidFill>
                  <a:schemeClr val="tx1"/>
                </a:solidFill>
              </a:rPr>
              <a:t>معماری طبیعت گرا(ارگانیک)</a:t>
            </a:r>
          </a:p>
          <a:p>
            <a:endParaRPr lang="fa-IR" dirty="0"/>
          </a:p>
        </p:txBody>
      </p:sp>
      <p:sp>
        <p:nvSpPr>
          <p:cNvPr id="2" name="Title 1"/>
          <p:cNvSpPr>
            <a:spLocks noGrp="1"/>
          </p:cNvSpPr>
          <p:nvPr>
            <p:ph type="ctrTitle"/>
          </p:nvPr>
        </p:nvSpPr>
        <p:spPr>
          <a:xfrm>
            <a:off x="1500166" y="285728"/>
            <a:ext cx="6357982" cy="1470025"/>
          </a:xfrm>
        </p:spPr>
        <p:txBody>
          <a:bodyPr>
            <a:normAutofit/>
          </a:bodyPr>
          <a:lstStyle/>
          <a:p>
            <a:r>
              <a:rPr lang="fa-IR" sz="6000" b="1" dirty="0" smtClean="0">
                <a:solidFill>
                  <a:srgbClr val="CC3300"/>
                </a:solidFill>
                <a:cs typeface="Andalus" pitchFamily="2" charset="-78"/>
              </a:rPr>
              <a:t>انسان طبیعت معماری</a:t>
            </a:r>
            <a:endParaRPr lang="fa-IR" sz="60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Saeed\Desktop\15yzvw7.jpg"/>
          <p:cNvPicPr>
            <a:picLocks noChangeAspect="1" noChangeArrowheads="1"/>
          </p:cNvPicPr>
          <p:nvPr/>
        </p:nvPicPr>
        <p:blipFill>
          <a:blip r:embed="rId2"/>
          <a:srcRect/>
          <a:stretch>
            <a:fillRect/>
          </a:stretch>
        </p:blipFill>
        <p:spPr bwMode="auto">
          <a:xfrm>
            <a:off x="928662" y="928670"/>
            <a:ext cx="7297524" cy="4633928"/>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57232"/>
            <a:ext cx="8229600" cy="5238768"/>
          </a:xfrm>
        </p:spPr>
        <p:txBody>
          <a:bodyPr>
            <a:normAutofit lnSpcReduction="10000"/>
          </a:bodyPr>
          <a:lstStyle/>
          <a:p>
            <a:r>
              <a:rPr lang="fa-IR" b="1" dirty="0" smtClean="0">
                <a:solidFill>
                  <a:schemeClr val="tx2"/>
                </a:solidFill>
                <a:effectLst>
                  <a:outerShdw blurRad="38100" dist="38100" dir="2700000" algn="tl">
                    <a:srgbClr val="C0C0C0"/>
                  </a:outerShdw>
                </a:effectLst>
              </a:rPr>
              <a:t>2- ساختمان به مثابه يک عنصر مشخص :</a:t>
            </a:r>
            <a:r>
              <a:rPr lang="fa-IR" b="1" dirty="0" smtClean="0">
                <a:effectLst>
                  <a:outerShdw blurRad="38100" dist="38100" dir="2700000" algn="tl">
                    <a:srgbClr val="C0C0C0"/>
                  </a:outerShdw>
                </a:effectLst>
              </a:rPr>
              <a:t>  </a:t>
            </a:r>
          </a:p>
          <a:p>
            <a:endParaRPr lang="fa-IR" b="1" dirty="0" smtClean="0">
              <a:effectLst>
                <a:outerShdw blurRad="38100" dist="38100" dir="2700000" algn="tl">
                  <a:srgbClr val="C0C0C0"/>
                </a:outerShdw>
              </a:effectLst>
            </a:endParaRPr>
          </a:p>
          <a:p>
            <a:r>
              <a:rPr lang="fa-IR" dirty="0" smtClean="0">
                <a:effectLst>
                  <a:outerShdw blurRad="38100" dist="38100" dir="2700000" algn="tl">
                    <a:srgbClr val="C0C0C0"/>
                  </a:outerShdw>
                </a:effectLst>
              </a:rPr>
              <a:t>هر فعاليت معماری , در برنامه ای که دارد , در شرايط اقتصادی حاکم بر آن , در شرايط مکانی و فردی اش و در رابطه با نياز های روانشناختی صاحب و استفاده کننده اش , وضعيتی منحصر به فرد دارد و بنا براين در طراحی ساختمان تمامی جنبه ها بايد در نظر گرفته شوند . به اين ترتيب اين پيش فرض خردگرايانه که نيازهای اساسی نوع بشر همه متساويند , نفی می شود . نکته حايز اهميت اجزای احساسی اند که در موارد مختلف , تفاوت می کنند . موضوع استاندارد نيز که با پديد آمدن صنعت مطرح شده است به همان درجه مورد نفی قرار می گيرد . اما آنچه مورد اهميت است رعايت جنبه های انسانی در استفاده از ماشين است , با توجه به اين معنا که جنبه های انسانی متنوع و انفرادی هستند . معماری ارگانيک در شيفتگی به تکنولوزی ,همپا و همراه خرد گرايی نيست .</a:t>
            </a:r>
            <a:endParaRPr lang="fa-I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28670"/>
            <a:ext cx="8229600" cy="5167330"/>
          </a:xfrm>
        </p:spPr>
        <p:txBody>
          <a:bodyPr/>
          <a:lstStyle/>
          <a:p>
            <a:r>
              <a:rPr lang="fa-IR" b="1" dirty="0" smtClean="0">
                <a:solidFill>
                  <a:schemeClr val="hlink"/>
                </a:solidFill>
                <a:effectLst>
                  <a:outerShdw blurRad="38100" dist="38100" dir="2700000" algn="tl">
                    <a:srgbClr val="C0C0C0"/>
                  </a:outerShdw>
                </a:effectLst>
              </a:rPr>
              <a:t> </a:t>
            </a:r>
            <a:r>
              <a:rPr lang="fa-IR" b="1" dirty="0" smtClean="0">
                <a:solidFill>
                  <a:schemeClr val="tx2"/>
                </a:solidFill>
                <a:effectLst>
                  <a:outerShdw blurRad="38100" dist="38100" dir="2700000" algn="tl">
                    <a:srgbClr val="C0C0C0"/>
                  </a:outerShdw>
                </a:effectLst>
              </a:rPr>
              <a:t>3- ساختمان به عنوان يک عنصر سنتی :</a:t>
            </a:r>
            <a:r>
              <a:rPr lang="fa-IR" b="1" dirty="0" smtClean="0">
                <a:effectLst>
                  <a:outerShdw blurRad="38100" dist="38100" dir="2700000" algn="tl">
                    <a:srgbClr val="C0C0C0"/>
                  </a:outerShdw>
                </a:effectLst>
              </a:rPr>
              <a:t> </a:t>
            </a:r>
          </a:p>
          <a:p>
            <a:endParaRPr lang="fa-IR" b="1" dirty="0" smtClean="0">
              <a:effectLst>
                <a:outerShdw blurRad="38100" dist="38100" dir="2700000" algn="tl">
                  <a:srgbClr val="C0C0C0"/>
                </a:outerShdw>
              </a:effectLst>
            </a:endParaRPr>
          </a:p>
          <a:p>
            <a:r>
              <a:rPr lang="fa-IR" dirty="0" smtClean="0">
                <a:effectLst>
                  <a:outerShdw blurRad="38100" dist="38100" dir="2700000" algn="tl">
                    <a:srgbClr val="C0C0C0"/>
                  </a:outerShdw>
                </a:effectLst>
              </a:rPr>
              <a:t>هر خانه بايد شخصيت ويزه خود را به دست آورد و نه تنها از طريق نقشه ساختمانی , محيط و شخصيت فردی که برای او ساخته شده است , بلکه در رابطه با کشوری که در آنجا بنا می شود و بر اساس سنتهايی که در آنها ريشه دارد . اين موضوع بايستی که در انتخاب نوع مصالح , روش ساختمانی و بيان و زبان طراحی تجلی يابد .</a:t>
            </a:r>
            <a:endParaRPr lang="en-US" b="1" dirty="0" smtClean="0">
              <a:effectLst>
                <a:outerShdw blurRad="38100" dist="38100" dir="2700000" algn="tl">
                  <a:srgbClr val="C0C0C0"/>
                </a:outerShdw>
              </a:effectLst>
            </a:endParaRPr>
          </a:p>
          <a:p>
            <a:pPr>
              <a:buNone/>
            </a:pPr>
            <a:endParaRPr lang="fa-I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Saeed\Desktop\pedregal-shopping-centre.jpg"/>
          <p:cNvPicPr>
            <a:picLocks noChangeAspect="1" noChangeArrowheads="1"/>
          </p:cNvPicPr>
          <p:nvPr/>
        </p:nvPicPr>
        <p:blipFill>
          <a:blip r:embed="rId2"/>
          <a:srcRect/>
          <a:stretch>
            <a:fillRect/>
          </a:stretch>
        </p:blipFill>
        <p:spPr bwMode="auto">
          <a:xfrm>
            <a:off x="1071538" y="357166"/>
            <a:ext cx="7286676" cy="6235713"/>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rtl="0" fontAlgn="base"/>
            <a:r>
              <a:rPr lang="fa-IR" dirty="0">
                <a:effectLst>
                  <a:outerShdw blurRad="50800" dist="38100" algn="tr" rotWithShape="0">
                    <a:prstClr val="black">
                      <a:alpha val="40000"/>
                    </a:prstClr>
                  </a:outerShdw>
                </a:effectLst>
              </a:rPr>
              <a:t>آلوار التو</a:t>
            </a:r>
            <a:endParaRPr lang="en-US" dirty="0">
              <a:effectLst>
                <a:outerShdw blurRad="50800" dist="38100" algn="tr" rotWithShape="0">
                  <a:prstClr val="black">
                    <a:alpha val="40000"/>
                  </a:prstClr>
                </a:outerShdw>
              </a:effectLst>
            </a:endParaRPr>
          </a:p>
          <a:p>
            <a:pPr rtl="0" fontAlgn="base"/>
            <a:r>
              <a:rPr lang="fa-IR" dirty="0">
                <a:effectLst>
                  <a:outerShdw blurRad="50800" dist="38100" algn="tr" rotWithShape="0">
                    <a:prstClr val="black">
                      <a:alpha val="40000"/>
                    </a:prstClr>
                  </a:outerShdw>
                </a:effectLst>
              </a:rPr>
              <a:t>فرانک لوید رایت</a:t>
            </a:r>
            <a:endParaRPr lang="en-US" dirty="0">
              <a:effectLst>
                <a:outerShdw blurRad="50800" dist="38100" algn="tr" rotWithShape="0">
                  <a:prstClr val="black">
                    <a:alpha val="40000"/>
                  </a:prstClr>
                </a:outerShdw>
              </a:effectLst>
            </a:endParaRPr>
          </a:p>
          <a:p>
            <a:pPr rtl="0" fontAlgn="base"/>
            <a:r>
              <a:rPr lang="fa-IR" dirty="0">
                <a:effectLst>
                  <a:outerShdw blurRad="50800" dist="38100" algn="tr" rotWithShape="0">
                    <a:prstClr val="black">
                      <a:alpha val="40000"/>
                    </a:prstClr>
                  </a:outerShdw>
                </a:effectLst>
              </a:rPr>
              <a:t>لوئی هانری سالیوان</a:t>
            </a:r>
            <a:endParaRPr lang="en-US" dirty="0">
              <a:effectLst>
                <a:outerShdw blurRad="50800" dist="38100" algn="tr" rotWithShape="0">
                  <a:prstClr val="black">
                    <a:alpha val="40000"/>
                  </a:prstClr>
                </a:outerShdw>
              </a:effectLst>
            </a:endParaRPr>
          </a:p>
          <a:p>
            <a:pPr rtl="0" fontAlgn="base"/>
            <a:r>
              <a:rPr lang="fa-IR" dirty="0">
                <a:effectLst>
                  <a:outerShdw blurRad="50800" dist="38100" algn="tr" rotWithShape="0">
                    <a:prstClr val="black">
                      <a:alpha val="40000"/>
                    </a:prstClr>
                  </a:outerShdw>
                </a:effectLst>
              </a:rPr>
              <a:t>ساموئل تیلور کولریج</a:t>
            </a:r>
            <a:endParaRPr lang="en-US" dirty="0">
              <a:effectLst>
                <a:outerShdw blurRad="50800" dist="38100" algn="tr" rotWithShape="0">
                  <a:prstClr val="black">
                    <a:alpha val="40000"/>
                  </a:prstClr>
                </a:outerShdw>
              </a:effectLst>
            </a:endParaRPr>
          </a:p>
          <a:p>
            <a:pPr rtl="0" fontAlgn="base"/>
            <a:r>
              <a:rPr lang="fa-IR" dirty="0">
                <a:effectLst>
                  <a:outerShdw blurRad="50800" dist="38100" algn="tr" rotWithShape="0">
                    <a:prstClr val="black">
                      <a:alpha val="40000"/>
                    </a:prstClr>
                  </a:outerShdw>
                </a:effectLst>
              </a:rPr>
              <a:t>رالف والدو امزسون</a:t>
            </a:r>
            <a:endParaRPr lang="en-US" dirty="0">
              <a:effectLst>
                <a:outerShdw blurRad="50800" dist="38100" algn="tr" rotWithShape="0">
                  <a:prstClr val="black">
                    <a:alpha val="40000"/>
                  </a:prstClr>
                </a:outerShdw>
              </a:effectLst>
            </a:endParaRPr>
          </a:p>
          <a:p>
            <a:pPr rtl="0" fontAlgn="base"/>
            <a:r>
              <a:rPr lang="fa-IR" dirty="0">
                <a:effectLst>
                  <a:outerShdw blurRad="50800" dist="38100" algn="tr" rotWithShape="0">
                    <a:prstClr val="black">
                      <a:alpha val="40000"/>
                    </a:prstClr>
                  </a:outerShdw>
                </a:effectLst>
              </a:rPr>
              <a:t>هانز شارون</a:t>
            </a:r>
            <a:endParaRPr lang="en-US" dirty="0">
              <a:effectLst>
                <a:outerShdw blurRad="50800" dist="38100" algn="tr" rotWithShape="0">
                  <a:prstClr val="black">
                    <a:alpha val="40000"/>
                  </a:prstClr>
                </a:outerShdw>
              </a:effectLst>
            </a:endParaRPr>
          </a:p>
          <a:p>
            <a:pPr rtl="0" fontAlgn="base"/>
            <a:r>
              <a:rPr lang="fa-IR" dirty="0">
                <a:effectLst>
                  <a:outerShdw blurRad="50800" dist="38100" algn="tr" rotWithShape="0">
                    <a:prstClr val="black">
                      <a:alpha val="40000"/>
                    </a:prstClr>
                  </a:outerShdw>
                </a:effectLst>
              </a:rPr>
              <a:t>هوگو هرینگ</a:t>
            </a:r>
            <a:endParaRPr lang="en-US" dirty="0">
              <a:effectLst>
                <a:outerShdw blurRad="50800" dist="38100" algn="tr" rotWithShape="0">
                  <a:prstClr val="black">
                    <a:alpha val="40000"/>
                  </a:prstClr>
                </a:outerShdw>
              </a:effectLst>
            </a:endParaRPr>
          </a:p>
          <a:p>
            <a:pPr rtl="0" fontAlgn="base"/>
            <a:r>
              <a:rPr lang="fa-IR" dirty="0">
                <a:effectLst>
                  <a:outerShdw blurRad="50800" dist="38100" algn="tr" rotWithShape="0">
                    <a:prstClr val="black">
                      <a:alpha val="40000"/>
                    </a:prstClr>
                  </a:outerShdw>
                </a:effectLst>
              </a:rPr>
              <a:t>ویوله لودوک</a:t>
            </a:r>
            <a:endParaRPr lang="en-US" dirty="0">
              <a:effectLst>
                <a:outerShdw blurRad="50800" dist="38100" algn="tr" rotWithShape="0">
                  <a:prstClr val="black">
                    <a:alpha val="40000"/>
                  </a:prstClr>
                </a:outerShdw>
              </a:effectLst>
            </a:endParaRPr>
          </a:p>
          <a:p>
            <a:pPr rtl="0" fontAlgn="base"/>
            <a:r>
              <a:rPr lang="fa-IR" dirty="0">
                <a:effectLst>
                  <a:outerShdw blurRad="50800" dist="38100" algn="tr" rotWithShape="0">
                    <a:prstClr val="black">
                      <a:alpha val="40000"/>
                    </a:prstClr>
                  </a:outerShdw>
                </a:effectLst>
              </a:rPr>
              <a:t>فرانک فرنس</a:t>
            </a:r>
            <a:endParaRPr lang="en-US" dirty="0">
              <a:effectLst>
                <a:outerShdw blurRad="50800" dist="38100" algn="tr" rotWithShape="0">
                  <a:prstClr val="black">
                    <a:alpha val="40000"/>
                  </a:prstClr>
                </a:outerShdw>
              </a:effectLst>
            </a:endParaRPr>
          </a:p>
          <a:p>
            <a:pPr rtl="0" fontAlgn="base"/>
            <a:r>
              <a:rPr lang="fa-IR" dirty="0">
                <a:effectLst>
                  <a:outerShdw blurRad="50800" dist="38100" algn="tr" rotWithShape="0">
                    <a:prstClr val="black">
                      <a:alpha val="40000"/>
                    </a:prstClr>
                  </a:outerShdw>
                </a:effectLst>
              </a:rPr>
              <a:t>هوراتیو گرینو</a:t>
            </a:r>
            <a:endParaRPr lang="en-US" dirty="0">
              <a:effectLst>
                <a:outerShdw blurRad="50800" dist="38100" algn="tr" rotWithShape="0">
                  <a:prstClr val="black">
                    <a:alpha val="40000"/>
                  </a:prstClr>
                </a:outerShdw>
              </a:effectLst>
            </a:endParaRPr>
          </a:p>
          <a:p>
            <a:endParaRPr lang="fa-IR" dirty="0"/>
          </a:p>
        </p:txBody>
      </p:sp>
      <p:sp>
        <p:nvSpPr>
          <p:cNvPr id="2" name="Title 1"/>
          <p:cNvSpPr>
            <a:spLocks noGrp="1"/>
          </p:cNvSpPr>
          <p:nvPr>
            <p:ph type="title"/>
          </p:nvPr>
        </p:nvSpPr>
        <p:spPr/>
        <p:txBody>
          <a:bodyPr/>
          <a:lstStyle/>
          <a:p>
            <a:r>
              <a:rPr lang="fa-IR" b="1" dirty="0" smtClean="0">
                <a:solidFill>
                  <a:schemeClr val="tx2"/>
                </a:solidFill>
              </a:rPr>
              <a:t>معماران برجسته سبک ارگانیک</a:t>
            </a:r>
            <a:endParaRPr lang="fa-IR" dirty="0">
              <a:solidFill>
                <a:schemeClr val="tx2"/>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28926" y="1285860"/>
            <a:ext cx="5757874" cy="5214974"/>
          </a:xfrm>
        </p:spPr>
        <p:txBody>
          <a:bodyPr>
            <a:normAutofit lnSpcReduction="10000"/>
          </a:bodyPr>
          <a:lstStyle/>
          <a:p>
            <a:pPr>
              <a:lnSpc>
                <a:spcPct val="140000"/>
              </a:lnSpc>
              <a:buClr>
                <a:schemeClr val="hlink"/>
              </a:buClr>
              <a:buSzPct val="80000"/>
              <a:buNone/>
            </a:pPr>
            <a:r>
              <a:rPr lang="fa-IR" sz="1800" b="1" dirty="0" smtClean="0">
                <a:effectLst>
                  <a:outerShdw blurRad="38100" dist="38100" dir="2700000" algn="tl">
                    <a:srgbClr val="C0C0C0"/>
                  </a:outerShdw>
                </a:effectLst>
              </a:rPr>
              <a:t>فرانک لويد رايت </a:t>
            </a:r>
            <a:r>
              <a:rPr lang="fa-IR" sz="1800" dirty="0" smtClean="0">
                <a:effectLst>
                  <a:outerShdw blurRad="38100" dist="38100" dir="2700000" algn="tl">
                    <a:srgbClr val="C0C0C0"/>
                  </a:outerShdw>
                </a:effectLst>
              </a:rPr>
              <a:t>, يک آمريکايی بريتانيايی تبار , به مدت دو سال در دانشگاه ويسکانسين تحصيل مهندسی کرد ه و برای مدت کوتاهی در کارگاه جوزف ليمن سيلزبی , کسی که وی را با اصول سبک شينگل آشنا کرد , کار کرده بود , علاوه بر اين آموزش رسمی محدود و اندک , برای نخستين بار عشق به مناطق روستایي , تحت تاثير مزرعه پدربزرگش در اسپرينگ گرين  در ويسکانسين در وی پديد آمده بود . </a:t>
            </a:r>
          </a:p>
          <a:p>
            <a:pPr>
              <a:lnSpc>
                <a:spcPct val="110000"/>
              </a:lnSpc>
              <a:buClr>
                <a:schemeClr val="hlink"/>
              </a:buClr>
              <a:buSzPct val="80000"/>
              <a:buNone/>
            </a:pPr>
            <a:endParaRPr lang="en-US" sz="1800" b="1" dirty="0" smtClean="0">
              <a:effectLst>
                <a:outerShdw blurRad="38100" dist="38100" dir="2700000" algn="tl">
                  <a:srgbClr val="C0C0C0"/>
                </a:outerShdw>
              </a:effectLst>
            </a:endParaRPr>
          </a:p>
          <a:p>
            <a:r>
              <a:rPr lang="fa-IR" sz="1800" dirty="0" smtClean="0">
                <a:effectLst>
                  <a:outerShdw blurRad="38100" dist="38100" dir="2700000" algn="tl">
                    <a:srgbClr val="C0C0C0"/>
                  </a:outerShdw>
                </a:effectLst>
              </a:rPr>
              <a:t> وی در سال 1888 به کارگاه لوييس هنری ساليوان و دانکمار آدلر پيوست و تا سال 1893 در آنجا بود و به طراحی ساختمانهای مسکونی اشتغال داشت . طی اين دوران مقداری از اصول ساليوان را که او را استاد گرامی می ناميد , يعنی فلسفه بی تکلف و ساده پدران بنيانگذار آمريکا , فردگرايی شديدا مورد تاکيد هنری ديويد ثورو و طبيعت گرايی تامس جفرسون و آثار معماران ساحل شرقی آمريکا , مانندهنری هابسون ريچاردسون و بروس پرايس و چارلز فولن مک کيم و ويليام راترفورد ميد و استنفورد وايت را جذب کرد . به اين موارد بايد سه تاثير مهم ديگر را نيز اضافه کرد :</a:t>
            </a:r>
            <a:endParaRPr lang="fa-IR" sz="1800" dirty="0"/>
          </a:p>
        </p:txBody>
      </p:sp>
      <p:sp>
        <p:nvSpPr>
          <p:cNvPr id="2" name="Title 1"/>
          <p:cNvSpPr>
            <a:spLocks noGrp="1"/>
          </p:cNvSpPr>
          <p:nvPr>
            <p:ph type="title"/>
          </p:nvPr>
        </p:nvSpPr>
        <p:spPr>
          <a:xfrm>
            <a:off x="5786446" y="357166"/>
            <a:ext cx="2900354" cy="728682"/>
          </a:xfrm>
        </p:spPr>
        <p:txBody>
          <a:bodyPr>
            <a:normAutofit fontScale="90000"/>
          </a:bodyPr>
          <a:lstStyle/>
          <a:p>
            <a:pPr algn="r"/>
            <a:r>
              <a:rPr lang="fa-IR" b="1" dirty="0" smtClean="0">
                <a:solidFill>
                  <a:schemeClr val="tx2"/>
                </a:solidFill>
                <a:effectLst>
                  <a:outerShdw blurRad="38100" dist="38100" dir="2700000" algn="tl">
                    <a:srgbClr val="C0C0C0"/>
                  </a:outerShdw>
                </a:effectLst>
              </a:rPr>
              <a:t>فرانک لوید رایت</a:t>
            </a:r>
            <a:endParaRPr lang="fa-IR" dirty="0"/>
          </a:p>
        </p:txBody>
      </p:sp>
      <p:pic>
        <p:nvPicPr>
          <p:cNvPr id="4" name="Picture 19" descr="frank wright"/>
          <p:cNvPicPr>
            <a:picLocks noChangeAspect="1" noChangeArrowheads="1"/>
          </p:cNvPicPr>
          <p:nvPr/>
        </p:nvPicPr>
        <p:blipFill>
          <a:blip r:embed="rId2"/>
          <a:srcRect/>
          <a:stretch>
            <a:fillRect/>
          </a:stretch>
        </p:blipFill>
        <p:spPr>
          <a:xfrm>
            <a:off x="285720" y="428604"/>
            <a:ext cx="2609850" cy="3109913"/>
          </a:xfrm>
          <a:prstGeom prst="rect">
            <a:avLst/>
          </a:prstGeom>
          <a:noFill/>
          <a:ln w="6350" cap="rnd">
            <a:noFill/>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28662" y="857232"/>
            <a:ext cx="7500990" cy="5238768"/>
          </a:xfrm>
        </p:spPr>
        <p:txBody>
          <a:bodyPr>
            <a:normAutofit/>
          </a:bodyPr>
          <a:lstStyle/>
          <a:p>
            <a:r>
              <a:rPr lang="fa-IR" sz="2000" dirty="0" smtClean="0">
                <a:solidFill>
                  <a:schemeClr val="tx2"/>
                </a:solidFill>
                <a:effectLst>
                  <a:outerShdw blurRad="38100" dist="38100" dir="2700000" algn="tl">
                    <a:srgbClr val="C0C0C0"/>
                  </a:outerShdw>
                </a:effectLst>
              </a:rPr>
              <a:t> جاذبه تلفيق و  تقاطع ترکيبهای هندسی </a:t>
            </a:r>
            <a:r>
              <a:rPr lang="fa-IR" sz="2000" dirty="0" smtClean="0">
                <a:effectLst>
                  <a:outerShdw blurRad="38100" dist="38100" dir="2700000" algn="tl">
                    <a:srgbClr val="C0C0C0"/>
                  </a:outerShdw>
                </a:effectLst>
              </a:rPr>
              <a:t>که آنها را نخستين بار در بازيچه های دوران کودکيش که توسط فروبل طراحی شده بودند , يافته بود </a:t>
            </a:r>
            <a:r>
              <a:rPr lang="fa-IR" sz="2000" dirty="0" smtClean="0">
                <a:solidFill>
                  <a:schemeClr val="tx2"/>
                </a:solidFill>
                <a:effectLst>
                  <a:outerShdw blurRad="38100" dist="38100" dir="2700000" algn="tl">
                    <a:srgbClr val="C0C0C0"/>
                  </a:outerShdw>
                </a:effectLst>
              </a:rPr>
              <a:t>اولويت قائل شدن برای پلانهای ساده </a:t>
            </a:r>
            <a:r>
              <a:rPr lang="fa-IR" sz="2000" dirty="0" smtClean="0">
                <a:effectLst>
                  <a:outerShdw blurRad="38100" dist="38100" dir="2700000" algn="tl">
                    <a:srgbClr val="C0C0C0"/>
                  </a:outerShdw>
                </a:effectLst>
              </a:rPr>
              <a:t>و کمال استادکاری ملهم از سبک شينگل و نهايتا </a:t>
            </a:r>
            <a:r>
              <a:rPr lang="fa-IR" sz="2000" dirty="0" smtClean="0">
                <a:solidFill>
                  <a:schemeClr val="tx2"/>
                </a:solidFill>
                <a:effectLst>
                  <a:outerShdw blurRad="38100" dist="38100" dir="2700000" algn="tl">
                    <a:srgbClr val="C0C0C0"/>
                  </a:outerShdw>
                </a:effectLst>
              </a:rPr>
              <a:t>جذبه وگيرايی سرزمينهای بيگانه </a:t>
            </a:r>
            <a:r>
              <a:rPr lang="fa-IR" sz="2000" dirty="0" smtClean="0">
                <a:effectLst>
                  <a:outerShdw blurRad="38100" dist="38100" dir="2700000" algn="tl">
                    <a:srgbClr val="C0C0C0"/>
                  </a:outerShdw>
                </a:effectLst>
              </a:rPr>
              <a:t>و رياضيات متعالی معماری سنتی زاپنی که رايت نخستين بار آن را در غرفه زاپن در نمايشگاه جهانی کلمبيايی در 1893 در ش يکی از نتايج شخصی عشق رايت به طبيعت عبارت از نفی شهرهای بزرگ و طرفداری از حومه ها بود . وی در سال 1889 , کارگاه خويش را در اوک پارک ,  يک حومه اشرافی نشين سر سبز شيکاگو مستقر ساخت . جايی که وی مشتريانی پيدا کرد که در حلقه هایی از گرایشهای بسیار روشنفکر مآبانه و انساندوستانه و مترقی قرار داشتند . نخستین کار خصوصی که در مورد آنها به عهده گرفت , موضوع استقرار آزاد خانه های تک خانواری را به عنان هسته دموکراسی جدید به کرسی نشاند . دموکراسی به معنای چند نفر خوشبخت که به همان اندازه که فرد گرایانه بود , توهمی و خیالی نیز بود . وی پس از یک اقدام تردید آمیز در به کار گیری سبک بز آرت (در طراحی کتابخانه میلواکی , 1893 ), بالاخره و به طور قطعی به عنوان ضد کلاسیک گرایی و ضد اروپایی گری , نحوه بیانی را برگزید که بر اساس آن , آرمان معماری ارگانیک را به عنوان سبک نوین امریکا در زمینه فرهنگی ابراز کرد.يکاگو ملاحظه کرد .</a:t>
            </a:r>
            <a:endParaRPr lang="fa-IR" sz="20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fa-IR" dirty="0" smtClean="0"/>
              <a:t>به تحقیق یکی ازمهمترین وخلاقترین معماران ونظریه پردازان قرن بیستم می باشد.این معمار درطی نود سال عمرپربارخودبیش ازشست سال فعالیت مستمر معماری داشته است وحدود پانصدوشست ساختمان اجرانموده است.خانه های اولیه رایت به نام خانه های دشتهای مسطح معروف بوده اند.از مشخصه های بارزاین ساختمانها میتوان به پنجره های سرتاسری وکنسول نمودن بام ونمایش افقی آن به موازات سطح زمین ونشان دادن مصالح در ساختمان اشاره کرد.ازشاخص ترین نمونه های این ساختمانها بایدازخانه روبی درشیکاگو نام برد.                                         </a:t>
            </a:r>
            <a:endParaRPr lang="en-US" dirty="0" smtClean="0"/>
          </a:p>
          <a:p>
            <a:endParaRPr lang="fa-IR"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nSpc>
                <a:spcPct val="130000"/>
              </a:lnSpc>
            </a:pPr>
            <a:endParaRPr lang="fa-IR" dirty="0" smtClean="0"/>
          </a:p>
          <a:p>
            <a:pPr>
              <a:lnSpc>
                <a:spcPct val="130000"/>
              </a:lnSpc>
            </a:pPr>
            <a:r>
              <a:rPr lang="fa-IR" dirty="0" smtClean="0"/>
              <a:t>مهندس هوشنگ سیحون (دفترکارسیحون ،آرامگاه بوعلی سینا و نادرشاه)</a:t>
            </a:r>
          </a:p>
          <a:p>
            <a:pPr>
              <a:lnSpc>
                <a:spcPct val="130000"/>
              </a:lnSpc>
            </a:pPr>
            <a:r>
              <a:rPr lang="fa-IR" dirty="0" smtClean="0"/>
              <a:t>مهندس پاسبان حضرت(پارک جمشیدیه)</a:t>
            </a:r>
          </a:p>
          <a:p>
            <a:pPr>
              <a:lnSpc>
                <a:spcPct val="130000"/>
              </a:lnSpc>
            </a:pPr>
            <a:r>
              <a:rPr lang="fa-IR" dirty="0" smtClean="0"/>
              <a:t>مهندس مهرداد ایروانیان</a:t>
            </a:r>
          </a:p>
          <a:p>
            <a:endParaRPr lang="fa-IR" dirty="0"/>
          </a:p>
        </p:txBody>
      </p:sp>
      <p:sp>
        <p:nvSpPr>
          <p:cNvPr id="2" name="Title 1"/>
          <p:cNvSpPr>
            <a:spLocks noGrp="1"/>
          </p:cNvSpPr>
          <p:nvPr>
            <p:ph type="title"/>
          </p:nvPr>
        </p:nvSpPr>
        <p:spPr/>
        <p:txBody>
          <a:bodyPr/>
          <a:lstStyle/>
          <a:p>
            <a:r>
              <a:rPr lang="fa-IR" dirty="0" smtClean="0">
                <a:solidFill>
                  <a:schemeClr val="tx2"/>
                </a:solidFill>
              </a:rPr>
              <a:t>معماران سبک ارگانیک ایران</a:t>
            </a:r>
            <a:endParaRPr lang="fa-IR" dirty="0">
              <a:solidFill>
                <a:schemeClr val="tx2"/>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42918"/>
            <a:ext cx="8229600" cy="6000792"/>
          </a:xfrm>
        </p:spPr>
        <p:txBody>
          <a:bodyPr>
            <a:normAutofit fontScale="85000" lnSpcReduction="20000"/>
          </a:bodyPr>
          <a:lstStyle/>
          <a:p>
            <a:pPr rtl="0" fontAlgn="base"/>
            <a:r>
              <a:rPr lang="fa-IR" dirty="0">
                <a:effectLst>
                  <a:outerShdw blurRad="50800" dist="38100" algn="tr" rotWithShape="0">
                    <a:prstClr val="black">
                      <a:alpha val="40000"/>
                    </a:prstClr>
                  </a:outerShdw>
                </a:effectLst>
              </a:rPr>
              <a:t>خانه ویلیتس</a:t>
            </a:r>
            <a:endParaRPr lang="en-US" dirty="0">
              <a:effectLst>
                <a:outerShdw blurRad="50800" dist="38100" algn="tr" rotWithShape="0">
                  <a:prstClr val="black">
                    <a:alpha val="40000"/>
                  </a:prstClr>
                </a:outerShdw>
              </a:effectLst>
            </a:endParaRPr>
          </a:p>
          <a:p>
            <a:pPr rtl="0" fontAlgn="base"/>
            <a:r>
              <a:rPr lang="fa-IR" dirty="0">
                <a:effectLst>
                  <a:outerShdw blurRad="50800" dist="38100" algn="tr" rotWithShape="0">
                    <a:prstClr val="black">
                      <a:alpha val="40000"/>
                    </a:prstClr>
                  </a:outerShdw>
                </a:effectLst>
              </a:rPr>
              <a:t>خانه یوسونیان</a:t>
            </a:r>
            <a:endParaRPr lang="en-US" dirty="0">
              <a:effectLst>
                <a:outerShdw blurRad="50800" dist="38100" algn="tr" rotWithShape="0">
                  <a:prstClr val="black">
                    <a:alpha val="40000"/>
                  </a:prstClr>
                </a:outerShdw>
              </a:effectLst>
            </a:endParaRPr>
          </a:p>
          <a:p>
            <a:pPr rtl="0" fontAlgn="base"/>
            <a:r>
              <a:rPr lang="fa-IR" dirty="0">
                <a:effectLst>
                  <a:outerShdw blurRad="50800" dist="38100" algn="tr" rotWithShape="0">
                    <a:prstClr val="black">
                      <a:alpha val="40000"/>
                    </a:prstClr>
                  </a:outerShdw>
                </a:effectLst>
              </a:rPr>
              <a:t>خانه کافمن</a:t>
            </a:r>
            <a:endParaRPr lang="en-US" dirty="0">
              <a:effectLst>
                <a:outerShdw blurRad="50800" dist="38100" algn="tr" rotWithShape="0">
                  <a:prstClr val="black">
                    <a:alpha val="40000"/>
                  </a:prstClr>
                </a:outerShdw>
              </a:effectLst>
            </a:endParaRPr>
          </a:p>
          <a:p>
            <a:pPr rtl="0" fontAlgn="base"/>
            <a:r>
              <a:rPr lang="fa-IR" dirty="0">
                <a:effectLst>
                  <a:outerShdw blurRad="50800" dist="38100" algn="tr" rotWithShape="0">
                    <a:prstClr val="black">
                      <a:alpha val="40000"/>
                    </a:prstClr>
                  </a:outerShdw>
                </a:effectLst>
              </a:rPr>
              <a:t>معبد وحدت</a:t>
            </a:r>
            <a:endParaRPr lang="en-US" dirty="0">
              <a:effectLst>
                <a:outerShdw blurRad="50800" dist="38100" algn="tr" rotWithShape="0">
                  <a:prstClr val="black">
                    <a:alpha val="40000"/>
                  </a:prstClr>
                </a:outerShdw>
              </a:effectLst>
            </a:endParaRPr>
          </a:p>
          <a:p>
            <a:pPr rtl="0" fontAlgn="base"/>
            <a:r>
              <a:rPr lang="fa-IR" dirty="0">
                <a:effectLst>
                  <a:outerShdw blurRad="50800" dist="38100" algn="tr" rotWithShape="0">
                    <a:prstClr val="black">
                      <a:alpha val="40000"/>
                    </a:prstClr>
                  </a:outerShdw>
                </a:effectLst>
              </a:rPr>
              <a:t>خانه وینسلو</a:t>
            </a:r>
            <a:endParaRPr lang="en-US" dirty="0">
              <a:effectLst>
                <a:outerShdw blurRad="50800" dist="38100" algn="tr" rotWithShape="0">
                  <a:prstClr val="black">
                    <a:alpha val="40000"/>
                  </a:prstClr>
                </a:outerShdw>
              </a:effectLst>
            </a:endParaRPr>
          </a:p>
          <a:p>
            <a:pPr rtl="0" fontAlgn="base"/>
            <a:r>
              <a:rPr lang="fa-IR" dirty="0" smtClean="0">
                <a:effectLst>
                  <a:outerShdw blurRad="50800" dist="38100" algn="tr" rotWithShape="0">
                    <a:prstClr val="black">
                      <a:alpha val="40000"/>
                    </a:prstClr>
                  </a:outerShdw>
                </a:effectLst>
              </a:rPr>
              <a:t>موزه </a:t>
            </a:r>
            <a:r>
              <a:rPr lang="fa-IR" dirty="0">
                <a:effectLst>
                  <a:outerShdw blurRad="50800" dist="38100" algn="tr" rotWithShape="0">
                    <a:prstClr val="black">
                      <a:alpha val="40000"/>
                    </a:prstClr>
                  </a:outerShdw>
                </a:effectLst>
              </a:rPr>
              <a:t>گوگنهایم</a:t>
            </a:r>
            <a:endParaRPr lang="en-US" dirty="0">
              <a:effectLst>
                <a:outerShdw blurRad="50800" dist="38100" algn="tr" rotWithShape="0">
                  <a:prstClr val="black">
                    <a:alpha val="40000"/>
                  </a:prstClr>
                </a:outerShdw>
              </a:effectLst>
            </a:endParaRPr>
          </a:p>
          <a:p>
            <a:pPr rtl="0" fontAlgn="base"/>
            <a:r>
              <a:rPr lang="fa-IR" dirty="0" smtClean="0">
                <a:effectLst>
                  <a:outerShdw blurRad="50800" dist="38100" algn="tr" rotWithShape="0">
                    <a:prstClr val="black">
                      <a:alpha val="40000"/>
                    </a:prstClr>
                  </a:outerShdw>
                </a:effectLst>
              </a:rPr>
              <a:t>آسایشگاه </a:t>
            </a:r>
            <a:r>
              <a:rPr lang="fa-IR" dirty="0">
                <a:effectLst>
                  <a:outerShdw blurRad="50800" dist="38100" algn="tr" rotWithShape="0">
                    <a:prstClr val="black">
                      <a:alpha val="40000"/>
                    </a:prstClr>
                  </a:outerShdw>
                </a:effectLst>
              </a:rPr>
              <a:t>مسلولین</a:t>
            </a:r>
            <a:endParaRPr lang="en-US" dirty="0">
              <a:effectLst>
                <a:outerShdw blurRad="50800" dist="38100" algn="tr" rotWithShape="0">
                  <a:prstClr val="black">
                    <a:alpha val="40000"/>
                  </a:prstClr>
                </a:outerShdw>
              </a:effectLst>
            </a:endParaRPr>
          </a:p>
          <a:p>
            <a:pPr rtl="0" fontAlgn="base"/>
            <a:r>
              <a:rPr lang="fa-IR" dirty="0">
                <a:effectLst>
                  <a:outerShdw blurRad="50800" dist="38100" algn="tr" rotWithShape="0">
                    <a:prstClr val="black">
                      <a:alpha val="40000"/>
                    </a:prstClr>
                  </a:outerShdw>
                </a:effectLst>
              </a:rPr>
              <a:t>باغهای میدوی</a:t>
            </a:r>
            <a:endParaRPr lang="en-US" dirty="0">
              <a:effectLst>
                <a:outerShdw blurRad="50800" dist="38100" algn="tr" rotWithShape="0">
                  <a:prstClr val="black">
                    <a:alpha val="40000"/>
                  </a:prstClr>
                </a:outerShdw>
              </a:effectLst>
            </a:endParaRPr>
          </a:p>
          <a:p>
            <a:pPr rtl="0" fontAlgn="base"/>
            <a:r>
              <a:rPr lang="fa-IR" dirty="0">
                <a:effectLst>
                  <a:outerShdw blurRad="50800" dist="38100" algn="tr" rotWithShape="0">
                    <a:prstClr val="black">
                      <a:alpha val="40000"/>
                    </a:prstClr>
                  </a:outerShdw>
                </a:effectLst>
              </a:rPr>
              <a:t>خانه مارتین</a:t>
            </a:r>
            <a:endParaRPr lang="en-US" dirty="0">
              <a:effectLst>
                <a:outerShdw blurRad="50800" dist="38100" algn="tr" rotWithShape="0">
                  <a:prstClr val="black">
                    <a:alpha val="40000"/>
                  </a:prstClr>
                </a:outerShdw>
              </a:effectLst>
            </a:endParaRPr>
          </a:p>
          <a:p>
            <a:pPr rtl="0" fontAlgn="base"/>
            <a:r>
              <a:rPr lang="fa-IR" dirty="0" smtClean="0">
                <a:effectLst>
                  <a:outerShdw blurRad="50800" dist="38100" algn="tr" rotWithShape="0">
                    <a:prstClr val="black">
                      <a:alpha val="40000"/>
                    </a:prstClr>
                  </a:outerShdw>
                </a:effectLst>
              </a:rPr>
              <a:t>برج </a:t>
            </a:r>
            <a:r>
              <a:rPr lang="fa-IR" dirty="0">
                <a:effectLst>
                  <a:outerShdw blurRad="50800" dist="38100" algn="tr" rotWithShape="0">
                    <a:prstClr val="black">
                      <a:alpha val="40000"/>
                    </a:prstClr>
                  </a:outerShdw>
                </a:effectLst>
              </a:rPr>
              <a:t>پرایس</a:t>
            </a:r>
            <a:endParaRPr lang="en-US" dirty="0">
              <a:effectLst>
                <a:outerShdw blurRad="50800" dist="38100" algn="tr" rotWithShape="0">
                  <a:prstClr val="black">
                    <a:alpha val="40000"/>
                  </a:prstClr>
                </a:outerShdw>
              </a:effectLst>
            </a:endParaRPr>
          </a:p>
          <a:p>
            <a:pPr rtl="0" fontAlgn="base"/>
            <a:r>
              <a:rPr lang="fa-IR" dirty="0">
                <a:effectLst>
                  <a:outerShdw blurRad="50800" dist="38100" algn="tr" rotWithShape="0">
                    <a:prstClr val="black">
                      <a:alpha val="40000"/>
                    </a:prstClr>
                  </a:outerShdw>
                </a:effectLst>
              </a:rPr>
              <a:t>ساختمان اس سی جانسون</a:t>
            </a:r>
            <a:endParaRPr lang="en-US" dirty="0">
              <a:effectLst>
                <a:outerShdw blurRad="50800" dist="38100" algn="tr" rotWithShape="0">
                  <a:prstClr val="black">
                    <a:alpha val="40000"/>
                  </a:prstClr>
                </a:outerShdw>
              </a:effectLst>
            </a:endParaRPr>
          </a:p>
          <a:p>
            <a:pPr rtl="0" fontAlgn="base"/>
            <a:r>
              <a:rPr lang="fa-IR" dirty="0">
                <a:effectLst>
                  <a:outerShdw blurRad="50800" dist="38100" algn="tr" rotWithShape="0">
                    <a:prstClr val="black">
                      <a:alpha val="40000"/>
                    </a:prstClr>
                  </a:outerShdw>
                </a:effectLst>
              </a:rPr>
              <a:t>هولی هوگ</a:t>
            </a:r>
            <a:endParaRPr lang="en-US" dirty="0">
              <a:effectLst>
                <a:outerShdw blurRad="50800" dist="38100" algn="tr" rotWithShape="0">
                  <a:prstClr val="black">
                    <a:alpha val="40000"/>
                  </a:prstClr>
                </a:outerShdw>
              </a:effectLst>
            </a:endParaRPr>
          </a:p>
          <a:p>
            <a:pPr rtl="0" fontAlgn="base"/>
            <a:r>
              <a:rPr lang="fa-IR" dirty="0">
                <a:effectLst>
                  <a:outerShdw blurRad="50800" dist="38100" algn="tr" rotWithShape="0">
                    <a:prstClr val="black">
                      <a:alpha val="40000"/>
                    </a:prstClr>
                  </a:outerShdw>
                </a:effectLst>
              </a:rPr>
              <a:t>خانه روبی</a:t>
            </a:r>
            <a:endParaRPr lang="en-US" dirty="0">
              <a:effectLst>
                <a:outerShdw blurRad="50800" dist="38100" algn="tr" rotWithShape="0">
                  <a:prstClr val="black">
                    <a:alpha val="40000"/>
                  </a:prstClr>
                </a:outerShdw>
              </a:effectLst>
            </a:endParaRPr>
          </a:p>
          <a:p>
            <a:pPr rtl="0" fontAlgn="base"/>
            <a:r>
              <a:rPr lang="fa-IR" dirty="0" smtClean="0">
                <a:effectLst>
                  <a:outerShdw blurRad="50800" dist="38100" algn="tr" rotWithShape="0">
                    <a:prstClr val="black">
                      <a:alpha val="40000"/>
                    </a:prstClr>
                  </a:outerShdw>
                </a:effectLst>
              </a:rPr>
              <a:t>معبد </a:t>
            </a:r>
            <a:r>
              <a:rPr lang="fa-IR" dirty="0">
                <a:effectLst>
                  <a:outerShdw blurRad="50800" dist="38100" algn="tr" rotWithShape="0">
                    <a:prstClr val="black">
                      <a:alpha val="40000"/>
                    </a:prstClr>
                  </a:outerShdw>
                </a:effectLst>
              </a:rPr>
              <a:t>بث شالوم</a:t>
            </a:r>
            <a:endParaRPr lang="en-US" dirty="0">
              <a:effectLst>
                <a:outerShdw blurRad="50800" dist="38100" algn="tr" rotWithShape="0">
                  <a:prstClr val="black">
                    <a:alpha val="40000"/>
                  </a:prstClr>
                </a:outerShdw>
              </a:effectLst>
            </a:endParaRPr>
          </a:p>
          <a:p>
            <a:pPr rtl="0" fontAlgn="base"/>
            <a:r>
              <a:rPr lang="fa-IR" dirty="0">
                <a:effectLst>
                  <a:outerShdw blurRad="50800" dist="38100" algn="tr" rotWithShape="0">
                    <a:prstClr val="black">
                      <a:alpha val="40000"/>
                    </a:prstClr>
                  </a:outerShdw>
                </a:effectLst>
              </a:rPr>
              <a:t>ساختمان تالیسین غربی</a:t>
            </a:r>
            <a:endParaRPr lang="en-US" dirty="0">
              <a:effectLst>
                <a:outerShdw blurRad="50800" dist="38100" algn="tr" rotWithShape="0">
                  <a:prstClr val="black">
                    <a:alpha val="40000"/>
                  </a:prstClr>
                </a:outerShdw>
              </a:effectLst>
            </a:endParaRPr>
          </a:p>
          <a:p>
            <a:pPr rtl="0" fontAlgn="base"/>
            <a:r>
              <a:rPr lang="fa-IR" dirty="0">
                <a:effectLst>
                  <a:outerShdw blurRad="50800" dist="38100" algn="tr" rotWithShape="0">
                    <a:prstClr val="black">
                      <a:alpha val="40000"/>
                    </a:prstClr>
                  </a:outerShdw>
                </a:effectLst>
              </a:rPr>
              <a:t>خانه تالیسین</a:t>
            </a:r>
            <a:endParaRPr lang="en-US" dirty="0">
              <a:effectLst>
                <a:outerShdw blurRad="50800" dist="38100" algn="tr" rotWithShape="0">
                  <a:prstClr val="black">
                    <a:alpha val="40000"/>
                  </a:prstClr>
                </a:outerShdw>
              </a:effectLst>
            </a:endParaRPr>
          </a:p>
          <a:p>
            <a:pPr rtl="0" fontAlgn="base"/>
            <a:r>
              <a:rPr lang="fa-IR" dirty="0">
                <a:effectLst>
                  <a:outerShdw blurRad="50800" dist="38100" algn="tr" rotWithShape="0">
                    <a:prstClr val="black">
                      <a:alpha val="40000"/>
                    </a:prstClr>
                  </a:outerShdw>
                </a:effectLst>
              </a:rPr>
              <a:t>خانه لارکین</a:t>
            </a:r>
            <a:endParaRPr lang="en-US" dirty="0">
              <a:effectLst>
                <a:outerShdw blurRad="50800" dist="38100" algn="tr" rotWithShape="0">
                  <a:prstClr val="black">
                    <a:alpha val="40000"/>
                  </a:prstClr>
                </a:outerShdw>
              </a:effectLst>
            </a:endParaRPr>
          </a:p>
          <a:p>
            <a:endParaRPr lang="fa-IR" dirty="0"/>
          </a:p>
        </p:txBody>
      </p:sp>
      <p:sp>
        <p:nvSpPr>
          <p:cNvPr id="2" name="Title 1"/>
          <p:cNvSpPr>
            <a:spLocks noGrp="1"/>
          </p:cNvSpPr>
          <p:nvPr>
            <p:ph type="title"/>
          </p:nvPr>
        </p:nvSpPr>
        <p:spPr>
          <a:xfrm>
            <a:off x="714348" y="357166"/>
            <a:ext cx="4786346" cy="719134"/>
          </a:xfrm>
        </p:spPr>
        <p:txBody>
          <a:bodyPr>
            <a:normAutofit fontScale="90000"/>
          </a:bodyPr>
          <a:lstStyle/>
          <a:p>
            <a:r>
              <a:rPr lang="fa-IR" dirty="0" smtClean="0">
                <a:solidFill>
                  <a:schemeClr val="tx2"/>
                </a:solidFill>
              </a:rPr>
              <a:t>آثار برجسته سبک ارگانیک</a:t>
            </a:r>
            <a:endParaRPr lang="fa-IR" dirty="0">
              <a:solidFill>
                <a:schemeClr val="tx2"/>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endParaRPr kumimoji="0" lang="fa-IR" b="0" i="0" u="none" strike="noStrike" cap="none" normalizeH="0" baseline="0" dirty="0" smtClean="0">
              <a:ln>
                <a:noFill/>
              </a:ln>
              <a:solidFill>
                <a:schemeClr val="tx1"/>
              </a:solidFill>
              <a:effectLst>
                <a:outerShdw blurRad="38100" dist="38100" dir="2700000" algn="tl">
                  <a:srgbClr val="C0C0C0"/>
                </a:outerShdw>
              </a:effectLst>
              <a:latin typeface="Tahoma" pitchFamily="34" charset="0"/>
              <a:cs typeface="Arial" charset="0"/>
            </a:endParaRPr>
          </a:p>
          <a:p>
            <a:pPr lvl="0"/>
            <a:endParaRPr lang="fa-IR" dirty="0" smtClean="0">
              <a:effectLst>
                <a:outerShdw blurRad="38100" dist="38100" dir="2700000" algn="tl">
                  <a:srgbClr val="C0C0C0"/>
                </a:outerShdw>
              </a:effectLst>
              <a:latin typeface="Tahoma" pitchFamily="34" charset="0"/>
              <a:cs typeface="Arial" charset="0"/>
            </a:endParaRPr>
          </a:p>
          <a:p>
            <a:pPr lvl="0"/>
            <a:r>
              <a:rPr kumimoji="0" lang="fa-IR" b="0" i="0" u="none" strike="noStrike" cap="none" normalizeH="0" baseline="0" dirty="0" smtClean="0">
                <a:ln>
                  <a:noFill/>
                </a:ln>
                <a:solidFill>
                  <a:schemeClr val="tx1"/>
                </a:solidFill>
                <a:effectLst>
                  <a:outerShdw blurRad="38100" dist="38100" dir="2700000" algn="tl">
                    <a:srgbClr val="C0C0C0"/>
                  </a:outerShdw>
                </a:effectLst>
                <a:latin typeface="Tahoma" pitchFamily="34" charset="0"/>
                <a:cs typeface="Arial" charset="0"/>
              </a:rPr>
              <a:t>مفهوم ارگانیک</a:t>
            </a:r>
            <a:endParaRPr kumimoji="0" lang="en-US" b="0" i="0" u="none" strike="noStrike" cap="none" normalizeH="0" baseline="0" dirty="0" smtClean="0">
              <a:ln>
                <a:noFill/>
              </a:ln>
              <a:solidFill>
                <a:schemeClr val="tx1"/>
              </a:solidFill>
              <a:effectLst>
                <a:outerShdw blurRad="38100" dist="38100" dir="2700000" algn="tl">
                  <a:srgbClr val="C0C0C0"/>
                </a:outerShdw>
              </a:effectLst>
              <a:latin typeface="Tahoma" pitchFamily="34" charset="0"/>
              <a:cs typeface="Arial" charset="0"/>
            </a:endParaRPr>
          </a:p>
          <a:p>
            <a:pPr lvl="0"/>
            <a:r>
              <a:rPr kumimoji="0" lang="fa-IR" b="0" i="0" u="none" strike="noStrike" cap="none" normalizeH="0" baseline="0" dirty="0" smtClean="0">
                <a:ln>
                  <a:noFill/>
                </a:ln>
                <a:solidFill>
                  <a:schemeClr val="tx1"/>
                </a:solidFill>
                <a:effectLst>
                  <a:outerShdw blurRad="38100" dist="38100" dir="2700000" algn="tl">
                    <a:srgbClr val="C0C0C0"/>
                  </a:outerShdw>
                </a:effectLst>
                <a:latin typeface="Tahoma" pitchFamily="34" charset="0"/>
                <a:cs typeface="Arial" charset="0"/>
              </a:rPr>
              <a:t>تاریخچه معماری ارگانیک</a:t>
            </a:r>
            <a:endParaRPr kumimoji="0" lang="en-US" b="0" i="0" u="none" strike="noStrike" cap="none" normalizeH="0" baseline="0" dirty="0" smtClean="0">
              <a:ln>
                <a:noFill/>
              </a:ln>
              <a:solidFill>
                <a:schemeClr val="tx1"/>
              </a:solidFill>
              <a:effectLst>
                <a:outerShdw blurRad="38100" dist="38100" dir="2700000" algn="tl">
                  <a:srgbClr val="C0C0C0"/>
                </a:outerShdw>
              </a:effectLst>
              <a:latin typeface="Tahoma" pitchFamily="34" charset="0"/>
              <a:cs typeface="Arial" charset="0"/>
            </a:endParaRPr>
          </a:p>
          <a:p>
            <a:pPr lvl="0"/>
            <a:r>
              <a:rPr kumimoji="0" lang="fa-IR" b="0" i="0" u="none" strike="noStrike" cap="none" normalizeH="0" baseline="0" dirty="0" smtClean="0">
                <a:ln>
                  <a:noFill/>
                </a:ln>
                <a:solidFill>
                  <a:schemeClr val="tx1"/>
                </a:solidFill>
                <a:effectLst>
                  <a:outerShdw blurRad="38100" dist="38100" dir="2700000" algn="tl">
                    <a:srgbClr val="C0C0C0"/>
                  </a:outerShdw>
                </a:effectLst>
                <a:latin typeface="Tahoma" pitchFamily="34" charset="0"/>
                <a:cs typeface="Arial" charset="0"/>
              </a:rPr>
              <a:t>مبانی نظری معماری ارگانیک</a:t>
            </a:r>
            <a:endParaRPr kumimoji="0" lang="en-US" b="0" i="0" u="none" strike="noStrike" cap="none" normalizeH="0" baseline="0" dirty="0" smtClean="0">
              <a:ln>
                <a:noFill/>
              </a:ln>
              <a:solidFill>
                <a:schemeClr val="tx1"/>
              </a:solidFill>
              <a:effectLst>
                <a:outerShdw blurRad="38100" dist="38100" dir="2700000" algn="tl">
                  <a:srgbClr val="C0C0C0"/>
                </a:outerShdw>
              </a:effectLst>
              <a:latin typeface="Tahoma" pitchFamily="34" charset="0"/>
              <a:cs typeface="Arial" charset="0"/>
            </a:endParaRPr>
          </a:p>
          <a:p>
            <a:pPr lvl="0"/>
            <a:r>
              <a:rPr kumimoji="0" lang="fa-IR" b="0" i="0" u="none" strike="noStrike" cap="none" normalizeH="0" baseline="0" dirty="0" smtClean="0">
                <a:ln>
                  <a:noFill/>
                </a:ln>
                <a:solidFill>
                  <a:schemeClr val="tx1"/>
                </a:solidFill>
                <a:effectLst>
                  <a:outerShdw blurRad="38100" dist="38100" dir="2700000" algn="tl">
                    <a:srgbClr val="C0C0C0"/>
                  </a:outerShdw>
                </a:effectLst>
                <a:latin typeface="Tahoma" pitchFamily="34" charset="0"/>
                <a:cs typeface="Arial" charset="0"/>
              </a:rPr>
              <a:t>معماران برجسته معماری ارگانیک</a:t>
            </a:r>
            <a:endParaRPr kumimoji="0" lang="en-US" b="0" i="0" u="none" strike="noStrike" cap="none" normalizeH="0" baseline="0" dirty="0" smtClean="0">
              <a:ln>
                <a:noFill/>
              </a:ln>
              <a:solidFill>
                <a:schemeClr val="tx1"/>
              </a:solidFill>
              <a:effectLst>
                <a:outerShdw blurRad="38100" dist="38100" dir="2700000" algn="tl">
                  <a:srgbClr val="C0C0C0"/>
                </a:outerShdw>
              </a:effectLst>
              <a:latin typeface="Tahoma" pitchFamily="34" charset="0"/>
              <a:cs typeface="Arial" charset="0"/>
            </a:endParaRPr>
          </a:p>
          <a:p>
            <a:pPr lvl="0"/>
            <a:r>
              <a:rPr kumimoji="0" lang="fa-IR" b="0" i="0" u="none" strike="noStrike" cap="none" normalizeH="0" baseline="0" dirty="0" smtClean="0">
                <a:ln>
                  <a:noFill/>
                </a:ln>
                <a:solidFill>
                  <a:schemeClr val="tx1"/>
                </a:solidFill>
                <a:effectLst>
                  <a:outerShdw blurRad="38100" dist="38100" dir="2700000" algn="tl">
                    <a:srgbClr val="C0C0C0"/>
                  </a:outerShdw>
                </a:effectLst>
                <a:latin typeface="Tahoma" pitchFamily="34" charset="0"/>
                <a:cs typeface="Arial" charset="0"/>
              </a:rPr>
              <a:t>آثار برجسته سبک ارگانیک</a:t>
            </a:r>
            <a:endParaRPr kumimoji="0" lang="en-US" b="0" i="0" u="none" strike="noStrike" cap="none" normalizeH="0" baseline="0" dirty="0" smtClean="0">
              <a:ln>
                <a:noFill/>
              </a:ln>
              <a:solidFill>
                <a:schemeClr val="tx1"/>
              </a:solidFill>
              <a:effectLst>
                <a:outerShdw blurRad="38100" dist="38100" dir="2700000" algn="tl">
                  <a:srgbClr val="C0C0C0"/>
                </a:outerShdw>
              </a:effectLst>
              <a:latin typeface="Tahoma" pitchFamily="34" charset="0"/>
              <a:cs typeface="Arial" charset="0"/>
            </a:endParaRPr>
          </a:p>
          <a:p>
            <a:pPr>
              <a:buNone/>
            </a:pPr>
            <a:endParaRPr lang="fa-IR" dirty="0"/>
          </a:p>
        </p:txBody>
      </p:sp>
      <p:sp>
        <p:nvSpPr>
          <p:cNvPr id="2" name="Title 1"/>
          <p:cNvSpPr>
            <a:spLocks noGrp="1"/>
          </p:cNvSpPr>
          <p:nvPr>
            <p:ph type="title"/>
          </p:nvPr>
        </p:nvSpPr>
        <p:spPr>
          <a:xfrm>
            <a:off x="7215206" y="285728"/>
            <a:ext cx="1543032" cy="862010"/>
          </a:xfrm>
        </p:spPr>
        <p:txBody>
          <a:bodyPr/>
          <a:lstStyle/>
          <a:p>
            <a:r>
              <a:rPr lang="fa-IR" dirty="0" smtClean="0"/>
              <a:t>فهرست:</a:t>
            </a:r>
            <a:endParaRPr lang="fa-I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fa-IR" dirty="0" smtClean="0">
              <a:effectLst>
                <a:outerShdw blurRad="38100" dist="38100" dir="2700000" algn="tl">
                  <a:srgbClr val="C0C0C0"/>
                </a:outerShdw>
              </a:effectLst>
            </a:endParaRPr>
          </a:p>
          <a:p>
            <a:r>
              <a:rPr lang="fa-IR" dirty="0" smtClean="0">
                <a:effectLst>
                  <a:outerShdw blurRad="38100" dist="38100" dir="2700000" algn="tl">
                    <a:srgbClr val="C0C0C0"/>
                  </a:outerShdw>
                </a:effectLst>
              </a:rPr>
              <a:t>شاهکار رایت خانه کافمن (39 </a:t>
            </a:r>
            <a:r>
              <a:rPr lang="ar-SA" dirty="0" smtClean="0">
                <a:effectLst>
                  <a:outerShdw blurRad="38100" dist="38100" dir="2700000" algn="tl">
                    <a:srgbClr val="C0C0C0"/>
                  </a:outerShdw>
                </a:effectLst>
              </a:rPr>
              <a:t>–</a:t>
            </a:r>
            <a:r>
              <a:rPr lang="fa-IR" dirty="0" smtClean="0">
                <a:effectLst>
                  <a:outerShdw blurRad="38100" dist="38100" dir="2700000" algn="tl">
                    <a:srgbClr val="C0C0C0"/>
                  </a:outerShdw>
                </a:effectLst>
              </a:rPr>
              <a:t> 1935) است که به عنوان خانه آبشار نیز معروف است , و سنتزی خلاقانه از معماری ارگانیک و عناصر کوبیستی و خردگرایانه است . این بنا در نزدیکی میل ران , پنسیلوانیا قرار گرفته است . این عمارت تجملی بر فراز یک نهر آب و درست در نقطه ای قرار دارد که یک آبشار کوچک تشکیل می شود . این خانه به وسیله پلی که به یک راه باریک در کناره تپه منتهی می شود , قابل دسترسی است . یک سایبان بتنی , فضای رابط و حد فاصل بیرون و درون بنا است.</a:t>
            </a:r>
            <a:endParaRPr lang="fa-IR" dirty="0"/>
          </a:p>
        </p:txBody>
      </p:sp>
      <p:sp>
        <p:nvSpPr>
          <p:cNvPr id="2" name="Title 1"/>
          <p:cNvSpPr>
            <a:spLocks noGrp="1"/>
          </p:cNvSpPr>
          <p:nvPr>
            <p:ph type="title"/>
          </p:nvPr>
        </p:nvSpPr>
        <p:spPr>
          <a:xfrm>
            <a:off x="6643702" y="500042"/>
            <a:ext cx="2043098" cy="928670"/>
          </a:xfrm>
        </p:spPr>
        <p:txBody>
          <a:bodyPr>
            <a:normAutofit/>
          </a:bodyPr>
          <a:lstStyle/>
          <a:p>
            <a:pPr algn="r"/>
            <a:r>
              <a:rPr lang="fa-IR" b="1" dirty="0" smtClean="0">
                <a:solidFill>
                  <a:schemeClr val="tx2"/>
                </a:solidFill>
                <a:effectLst>
                  <a:outerShdw blurRad="38100" dist="38100" dir="2700000" algn="tl">
                    <a:srgbClr val="C0C0C0"/>
                  </a:outerShdw>
                </a:effectLst>
              </a:rPr>
              <a:t>خانه آبشار </a:t>
            </a:r>
            <a:endParaRPr lang="fa-IR"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ABSHAR4"/>
          <p:cNvPicPr>
            <a:picLocks noGrp="1" noChangeAspect="1" noChangeArrowheads="1"/>
          </p:cNvPicPr>
          <p:nvPr>
            <p:ph idx="1"/>
          </p:nvPr>
        </p:nvPicPr>
        <p:blipFill>
          <a:blip r:embed="rId2"/>
          <a:srcRect r="24361" b="32480"/>
          <a:stretch>
            <a:fillRect/>
          </a:stretch>
        </p:blipFill>
        <p:spPr bwMode="auto">
          <a:xfrm>
            <a:off x="1071538" y="428604"/>
            <a:ext cx="7316704" cy="4898504"/>
          </a:xfrm>
          <a:prstGeom prst="rect">
            <a:avLst/>
          </a:prstGeom>
          <a:noFill/>
          <a:ln w="9525">
            <a:noFill/>
            <a:miter lim="800000"/>
            <a:headEnd/>
            <a:tailEnd/>
          </a:ln>
        </p:spPr>
      </p:pic>
      <p:sp>
        <p:nvSpPr>
          <p:cNvPr id="2" name="Title 1"/>
          <p:cNvSpPr>
            <a:spLocks noGrp="1"/>
          </p:cNvSpPr>
          <p:nvPr>
            <p:ph type="title"/>
          </p:nvPr>
        </p:nvSpPr>
        <p:spPr>
          <a:xfrm>
            <a:off x="642910" y="5429264"/>
            <a:ext cx="8229600" cy="1143000"/>
          </a:xfrm>
        </p:spPr>
        <p:txBody>
          <a:bodyPr>
            <a:normAutofit/>
          </a:bodyPr>
          <a:lstStyle/>
          <a:p>
            <a:r>
              <a:rPr lang="fa-IR" sz="2000" dirty="0" smtClean="0">
                <a:solidFill>
                  <a:schemeClr val="tx2"/>
                </a:solidFill>
                <a:effectLst>
                  <a:outerShdw blurRad="38100" dist="38100" dir="2700000" algn="tl">
                    <a:srgbClr val="C0C0C0"/>
                  </a:outerShdw>
                </a:effectLst>
              </a:rPr>
              <a:t>فرانک لوید رایت . خانه کافمن (خانه آبشار) نزدیک میل ران , پنسیلوانیا . 39 - 1935</a:t>
            </a:r>
            <a:r>
              <a:rPr lang="en-US" sz="2000" dirty="0" smtClean="0">
                <a:solidFill>
                  <a:schemeClr val="tx2"/>
                </a:solidFill>
                <a:effectLst>
                  <a:outerShdw blurRad="38100" dist="38100" dir="2700000" algn="tl">
                    <a:srgbClr val="C0C0C0"/>
                  </a:outerShdw>
                </a:effectLst>
              </a:rPr>
              <a:t/>
            </a:r>
            <a:br>
              <a:rPr lang="en-US" sz="2000" dirty="0" smtClean="0">
                <a:solidFill>
                  <a:schemeClr val="tx2"/>
                </a:solidFill>
                <a:effectLst>
                  <a:outerShdw blurRad="38100" dist="38100" dir="2700000" algn="tl">
                    <a:srgbClr val="C0C0C0"/>
                  </a:outerShdw>
                </a:effectLst>
              </a:rPr>
            </a:br>
            <a:endParaRPr lang="fa-IR"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7" descr="cid_1036095357_mryan_fw_upriv"/>
          <p:cNvPicPr>
            <a:picLocks noGrp="1" noChangeAspect="1" noChangeArrowheads="1"/>
          </p:cNvPicPr>
          <p:nvPr>
            <p:ph idx="1"/>
          </p:nvPr>
        </p:nvPicPr>
        <p:blipFill>
          <a:blip r:embed="rId2"/>
          <a:srcRect/>
          <a:stretch>
            <a:fillRect/>
          </a:stretch>
        </p:blipFill>
        <p:spPr>
          <a:xfrm>
            <a:off x="214282" y="785794"/>
            <a:ext cx="4071966" cy="5436537"/>
          </a:xfrm>
          <a:noFill/>
          <a:ln/>
        </p:spPr>
      </p:pic>
      <p:sp>
        <p:nvSpPr>
          <p:cNvPr id="2" name="Title 1"/>
          <p:cNvSpPr>
            <a:spLocks noGrp="1"/>
          </p:cNvSpPr>
          <p:nvPr>
            <p:ph type="title"/>
          </p:nvPr>
        </p:nvSpPr>
        <p:spPr>
          <a:xfrm>
            <a:off x="5143504" y="1214422"/>
            <a:ext cx="3371816" cy="1357314"/>
          </a:xfrm>
        </p:spPr>
        <p:txBody>
          <a:bodyPr>
            <a:noAutofit/>
          </a:bodyPr>
          <a:lstStyle/>
          <a:p>
            <a:pPr algn="r"/>
            <a:r>
              <a:rPr lang="fa-IR" sz="1800" dirty="0" smtClean="0">
                <a:solidFill>
                  <a:schemeClr val="tx2"/>
                </a:solidFill>
                <a:effectLst>
                  <a:outerShdw blurRad="38100" dist="38100" dir="2700000" algn="tl">
                    <a:srgbClr val="C0C0C0"/>
                  </a:outerShdw>
                </a:effectLst>
              </a:rPr>
              <a:t>این عمارت تجملی بر فراز یک نهر آب و درست در نقطه ای قرار دارد که یک آبشار کوچک تشکیل می شود . یک سایبان بتنی , فضای رابط و حد فاصل بیرون و درون بنا است.</a:t>
            </a:r>
            <a:r>
              <a:rPr lang="en-US" sz="1800" dirty="0" smtClean="0">
                <a:solidFill>
                  <a:schemeClr val="tx2"/>
                </a:solidFill>
                <a:effectLst>
                  <a:outerShdw blurRad="38100" dist="38100" dir="2700000" algn="tl">
                    <a:srgbClr val="C0C0C0"/>
                  </a:outerShdw>
                </a:effectLst>
              </a:rPr>
              <a:t/>
            </a:r>
            <a:br>
              <a:rPr lang="en-US" sz="1800" dirty="0" smtClean="0">
                <a:solidFill>
                  <a:schemeClr val="tx2"/>
                </a:solidFill>
                <a:effectLst>
                  <a:outerShdw blurRad="38100" dist="38100" dir="2700000" algn="tl">
                    <a:srgbClr val="C0C0C0"/>
                  </a:outerShdw>
                </a:effectLst>
              </a:rPr>
            </a:br>
            <a:endParaRPr lang="fa-IR" sz="1800" dirty="0">
              <a:solidFill>
                <a:schemeClr val="tx2"/>
              </a:solidFill>
            </a:endParaRPr>
          </a:p>
        </p:txBody>
      </p:sp>
      <p:pic>
        <p:nvPicPr>
          <p:cNvPr id="5" name="Picture 18" descr="cid_1036095394_mryan_fw_deck"/>
          <p:cNvPicPr>
            <a:picLocks noChangeAspect="1" noChangeArrowheads="1"/>
          </p:cNvPicPr>
          <p:nvPr/>
        </p:nvPicPr>
        <p:blipFill>
          <a:blip r:embed="rId3"/>
          <a:srcRect/>
          <a:stretch>
            <a:fillRect/>
          </a:stretch>
        </p:blipFill>
        <p:spPr>
          <a:xfrm>
            <a:off x="4429124" y="3286124"/>
            <a:ext cx="4432440" cy="3286148"/>
          </a:xfrm>
          <a:prstGeom prst="rect">
            <a:avLst/>
          </a:prstGeom>
          <a:no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9" descr="cid_1036095423_mryan_fw_t1"/>
          <p:cNvPicPr>
            <a:picLocks noGrp="1" noChangeAspect="1" noChangeArrowheads="1"/>
          </p:cNvPicPr>
          <p:nvPr>
            <p:ph idx="1"/>
          </p:nvPr>
        </p:nvPicPr>
        <p:blipFill>
          <a:blip r:embed="rId2">
            <a:lum bright="-2000" contrast="36000"/>
          </a:blip>
          <a:srcRect/>
          <a:stretch>
            <a:fillRect/>
          </a:stretch>
        </p:blipFill>
        <p:spPr>
          <a:xfrm>
            <a:off x="142843" y="2428868"/>
            <a:ext cx="5667383" cy="4250537"/>
          </a:xfrm>
          <a:noFill/>
          <a:ln/>
        </p:spPr>
      </p:pic>
      <p:sp>
        <p:nvSpPr>
          <p:cNvPr id="2" name="Title 1"/>
          <p:cNvSpPr>
            <a:spLocks noGrp="1"/>
          </p:cNvSpPr>
          <p:nvPr>
            <p:ph type="title"/>
          </p:nvPr>
        </p:nvSpPr>
        <p:spPr>
          <a:xfrm>
            <a:off x="0" y="214290"/>
            <a:ext cx="8686800" cy="2000264"/>
          </a:xfrm>
        </p:spPr>
        <p:txBody>
          <a:bodyPr>
            <a:noAutofit/>
          </a:bodyPr>
          <a:lstStyle/>
          <a:p>
            <a:pPr algn="r"/>
            <a:r>
              <a:rPr lang="fa-IR" sz="1700" dirty="0" smtClean="0">
                <a:effectLst>
                  <a:outerShdw blurRad="38100" dist="38100" dir="2700000" algn="tl">
                    <a:srgbClr val="C0C0C0"/>
                  </a:outerShdw>
                </a:effectLst>
              </a:rPr>
              <a:t> همچون خانه های مرغزاری , کانون اصلی این ارگانیسم نیز بخاری دیواری است که در مرکز بنا و بر یک تخته سنگ قرار گرفته است و همانند سایر عناصر باربر عمودی این بنا , کلا از سنگهای طبیعی ساخته شده است . متکی بر این دیوارهای قائم سنگی , سقفهای یکپارچه از بتن نرم با اشکال مستطیلی در سطوح مختلف یکی بر فراز دیگری قرار گرفته اند که همگی به نوعی به سوی محیط پیرامون پیش رفتگی دارند , اما بر فراز دره باریک موجود , نقش  یک پل را بازی می کنند . پلان صلیبی شکل این بنا در سه بعد گسترش یافته است و کاملا از اجمال گرایی آزاد است , به طوری که یک سلسله مراتب زنده و پیچیده از تداوم و تداخل فضایی را به وجود می آورد , یعنی استفاده بنیادی و افراطی از امکانات ساختمانی بتن مسلح بدو ناینکه به موضوع تزئین امتیازی خاص اعطا کند . موضوع همجواری فضای داخلی و محیط اطراف به کمک عناصر واسطه ای که دارای خاصیت نافذی هستند حل شده است , یک عمل شاعرانه که در عین حال هرگز تسلیم رمانتیک گرایی یا تقلید بی محتوا از طبیعت نمی شود .</a:t>
            </a:r>
            <a:endParaRPr lang="fa-IR" sz="1700" dirty="0"/>
          </a:p>
        </p:txBody>
      </p:sp>
      <p:pic>
        <p:nvPicPr>
          <p:cNvPr id="5" name="Picture 5" descr="cid_1036095454_mryan_fw_t2"/>
          <p:cNvPicPr>
            <a:picLocks noChangeAspect="1" noChangeArrowheads="1"/>
          </p:cNvPicPr>
          <p:nvPr/>
        </p:nvPicPr>
        <p:blipFill>
          <a:blip r:embed="rId3"/>
          <a:srcRect/>
          <a:stretch>
            <a:fillRect/>
          </a:stretch>
        </p:blipFill>
        <p:spPr>
          <a:xfrm>
            <a:off x="6000760" y="3071810"/>
            <a:ext cx="2689344" cy="3586150"/>
          </a:xfrm>
          <a:prstGeom prst="rect">
            <a:avLst/>
          </a:prstGeom>
          <a:noFill/>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85860"/>
            <a:ext cx="8229600" cy="4810140"/>
          </a:xfrm>
        </p:spPr>
        <p:txBody>
          <a:bodyPr>
            <a:normAutofit/>
          </a:bodyPr>
          <a:lstStyle/>
          <a:p>
            <a:r>
              <a:rPr lang="fa-IR" sz="1800" dirty="0" smtClean="0">
                <a:effectLst>
                  <a:outerShdw blurRad="38100" dist="38100" dir="2700000" algn="tl">
                    <a:srgbClr val="C0C0C0"/>
                  </a:outerShdw>
                </a:effectLst>
              </a:rPr>
              <a:t>از جمله استفاده هایی که از تجربیات مزبور به عمل آمده , موزه گوگنهایم در نیویورک بود که طی سالهای 46 </a:t>
            </a:r>
            <a:r>
              <a:rPr lang="ar-SA" sz="1800" dirty="0" smtClean="0">
                <a:effectLst>
                  <a:outerShdw blurRad="38100" dist="38100" dir="2700000" algn="tl">
                    <a:srgbClr val="C0C0C0"/>
                  </a:outerShdw>
                </a:effectLst>
              </a:rPr>
              <a:t>–</a:t>
            </a:r>
            <a:r>
              <a:rPr lang="fa-IR" sz="1800" dirty="0" smtClean="0">
                <a:effectLst>
                  <a:outerShdw blurRad="38100" dist="38100" dir="2700000" algn="tl">
                    <a:srgbClr val="C0C0C0"/>
                  </a:outerShdw>
                </a:effectLst>
              </a:rPr>
              <a:t> 1943 طراحی و طی 59 </a:t>
            </a:r>
            <a:r>
              <a:rPr lang="ar-SA" sz="1800" dirty="0" smtClean="0">
                <a:effectLst>
                  <a:outerShdw blurRad="38100" dist="38100" dir="2700000" algn="tl">
                    <a:srgbClr val="C0C0C0"/>
                  </a:outerShdw>
                </a:effectLst>
              </a:rPr>
              <a:t>–</a:t>
            </a:r>
            <a:r>
              <a:rPr lang="fa-IR" sz="1800" dirty="0" smtClean="0">
                <a:effectLst>
                  <a:outerShdw blurRad="38100" dist="38100" dir="2700000" algn="tl">
                    <a:srgbClr val="C0C0C0"/>
                  </a:outerShdw>
                </a:effectLst>
              </a:rPr>
              <a:t> 1956 ساخته شد . حلزون سفید بیرون جهیده ای که همان ساختمان اصلی است همراه با ساختمانهای مدور اما کم ارتفاعتر جنبی اش , مجموعا نسبت به سازه های مکعب مستطیل نیویورک بیگانه هستند : شکل پذیری یکدست این بنا نوعی کنایه و استهزا نسبت به حالت صنعت زده کلا نشهر است . در این ساختمان جمعیت به وسیله آسانسور به بالاترین قسمت منتقل شده و سپس از طریق یک سطح شیبدار مارپیچ به طرف پایین هدایت می شوند , در حالی که از مقابل تابلوهای نقاشی که از قسمت داخلی دیوارهای جداره بنا آویخته شده اند عبور می کنند . سطح شیبدار سفید که از حالت مادیت خارج شده است به یک محوطه وسیع مرکزی که از یک گنبد شیشه ای نور می گیرد مشرف است. قسمتهای اداری در یک ساختمان کوچکتر قرار گرفته اند و کتابخانه در یک بازو که دو ساختمان مزبور را به هم متصل م تداوم طرح در موزه گوگنهایم به قیمت اعمال سازشکاریهایی در زمینه عملکرد و ساختمان به دست آمده است . مناسب بودن رامپ برای تماشای تابلوها یک موضوع مورد بحث است , زیرا تابلوها در حالتی مورد تماشا قرار می گیرند که تماشاگر در حال عبور و فاصله اش با آنها همواره یک مقدار است . برخی از نکات تهور آمیز ساختمانی این بنا نیز چندان از زیبایی بهره ای نبرده اند . در اینجا هدف و تکنولوژی به گونه ای غیر جدی در خدمت یک تصور و تفکر همه جانبه بسیار نمادین قرار گرفته اند و گرچه این بنا , بدون شک نمایانگر گامی بزرگ در جهت پختگی و بلوغ هنری رایت است , اما به طور آشکار از آرمان اصلی معماری ارگانیک دور شده است .ی کند ,جای داده شده است .</a:t>
            </a:r>
            <a:endParaRPr lang="fa-IR" sz="1800" dirty="0"/>
          </a:p>
        </p:txBody>
      </p:sp>
      <p:sp>
        <p:nvSpPr>
          <p:cNvPr id="2" name="Title 1"/>
          <p:cNvSpPr>
            <a:spLocks noGrp="1"/>
          </p:cNvSpPr>
          <p:nvPr>
            <p:ph type="title"/>
          </p:nvPr>
        </p:nvSpPr>
        <p:spPr>
          <a:xfrm>
            <a:off x="6286512" y="142852"/>
            <a:ext cx="2328850" cy="1500198"/>
          </a:xfrm>
        </p:spPr>
        <p:txBody>
          <a:bodyPr>
            <a:normAutofit fontScale="90000"/>
          </a:bodyPr>
          <a:lstStyle/>
          <a:p>
            <a:pPr algn="r"/>
            <a:r>
              <a:rPr lang="fa-IR" b="1" dirty="0" smtClean="0">
                <a:solidFill>
                  <a:schemeClr val="tx2"/>
                </a:solidFill>
                <a:effectLst>
                  <a:outerShdw blurRad="38100" dist="38100" dir="2700000" algn="tl">
                    <a:srgbClr val="C0C0C0"/>
                  </a:outerShdw>
                </a:effectLst>
              </a:rPr>
              <a:t>موزه گوگنهایم </a:t>
            </a:r>
            <a:br>
              <a:rPr lang="fa-IR" b="1" dirty="0" smtClean="0">
                <a:solidFill>
                  <a:schemeClr val="tx2"/>
                </a:solidFill>
                <a:effectLst>
                  <a:outerShdw blurRad="38100" dist="38100" dir="2700000" algn="tl">
                    <a:srgbClr val="C0C0C0"/>
                  </a:outerShdw>
                </a:effectLst>
              </a:rPr>
            </a:br>
            <a:endParaRPr lang="fa-IR"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GOG3"/>
          <p:cNvPicPr>
            <a:picLocks noGrp="1" noChangeAspect="1" noChangeArrowheads="1"/>
          </p:cNvPicPr>
          <p:nvPr>
            <p:ph idx="1"/>
          </p:nvPr>
        </p:nvPicPr>
        <p:blipFill>
          <a:blip r:embed="rId2"/>
          <a:srcRect r="27313" b="3937"/>
          <a:stretch>
            <a:fillRect/>
          </a:stretch>
        </p:blipFill>
        <p:spPr bwMode="auto">
          <a:xfrm>
            <a:off x="285720" y="142853"/>
            <a:ext cx="4857784" cy="4815028"/>
          </a:xfrm>
          <a:prstGeom prst="rect">
            <a:avLst/>
          </a:prstGeom>
          <a:noFill/>
          <a:ln w="9525">
            <a:noFill/>
            <a:miter lim="800000"/>
            <a:headEnd/>
            <a:tailEnd/>
          </a:ln>
        </p:spPr>
      </p:pic>
      <p:sp>
        <p:nvSpPr>
          <p:cNvPr id="2" name="Title 1"/>
          <p:cNvSpPr>
            <a:spLocks noGrp="1"/>
          </p:cNvSpPr>
          <p:nvPr>
            <p:ph type="title"/>
          </p:nvPr>
        </p:nvSpPr>
        <p:spPr>
          <a:xfrm>
            <a:off x="285720" y="5357826"/>
            <a:ext cx="8229600" cy="1143000"/>
          </a:xfrm>
        </p:spPr>
        <p:txBody>
          <a:bodyPr>
            <a:noAutofit/>
          </a:bodyPr>
          <a:lstStyle/>
          <a:p>
            <a:r>
              <a:rPr lang="fa-IR" sz="1800" dirty="0" smtClean="0">
                <a:solidFill>
                  <a:schemeClr val="tx2"/>
                </a:solidFill>
                <a:effectLst>
                  <a:outerShdw blurRad="38100" dist="38100" dir="2700000" algn="tl">
                    <a:srgbClr val="C0C0C0"/>
                  </a:outerShdw>
                </a:effectLst>
              </a:rPr>
              <a:t>فرانک لوید رایت .</a:t>
            </a:r>
            <a:br>
              <a:rPr lang="fa-IR" sz="1800" dirty="0" smtClean="0">
                <a:solidFill>
                  <a:schemeClr val="tx2"/>
                </a:solidFill>
                <a:effectLst>
                  <a:outerShdw blurRad="38100" dist="38100" dir="2700000" algn="tl">
                    <a:srgbClr val="C0C0C0"/>
                  </a:outerShdw>
                </a:effectLst>
              </a:rPr>
            </a:br>
            <a:r>
              <a:rPr lang="fa-IR" sz="1800" dirty="0" smtClean="0">
                <a:solidFill>
                  <a:schemeClr val="tx2"/>
                </a:solidFill>
                <a:effectLst>
                  <a:outerShdw blurRad="38100" dist="38100" dir="2700000" algn="tl">
                    <a:srgbClr val="C0C0C0"/>
                  </a:outerShdw>
                </a:effectLst>
              </a:rPr>
              <a:t/>
            </a:r>
            <a:br>
              <a:rPr lang="fa-IR" sz="1800" dirty="0" smtClean="0">
                <a:solidFill>
                  <a:schemeClr val="tx2"/>
                </a:solidFill>
                <a:effectLst>
                  <a:outerShdw blurRad="38100" dist="38100" dir="2700000" algn="tl">
                    <a:srgbClr val="C0C0C0"/>
                  </a:outerShdw>
                </a:effectLst>
              </a:rPr>
            </a:br>
            <a:r>
              <a:rPr lang="fa-IR" sz="1800" dirty="0" smtClean="0">
                <a:solidFill>
                  <a:schemeClr val="tx2"/>
                </a:solidFill>
                <a:effectLst>
                  <a:outerShdw blurRad="38100" dist="38100" dir="2700000" algn="tl">
                    <a:srgbClr val="C0C0C0"/>
                  </a:outerShdw>
                </a:effectLst>
              </a:rPr>
              <a:t/>
            </a:r>
            <a:br>
              <a:rPr lang="fa-IR" sz="1800" dirty="0" smtClean="0">
                <a:solidFill>
                  <a:schemeClr val="tx2"/>
                </a:solidFill>
                <a:effectLst>
                  <a:outerShdw blurRad="38100" dist="38100" dir="2700000" algn="tl">
                    <a:srgbClr val="C0C0C0"/>
                  </a:outerShdw>
                </a:effectLst>
              </a:rPr>
            </a:br>
            <a:r>
              <a:rPr lang="fa-IR" sz="1800" dirty="0" smtClean="0">
                <a:solidFill>
                  <a:schemeClr val="tx2"/>
                </a:solidFill>
                <a:effectLst>
                  <a:outerShdw blurRad="38100" dist="38100" dir="2700000" algn="tl">
                    <a:srgbClr val="C0C0C0"/>
                  </a:outerShdw>
                </a:effectLst>
              </a:rPr>
              <a:t>            موزه گوگنهایم , نیویورک . 46 -  1943 </a:t>
            </a:r>
            <a:r>
              <a:rPr lang="en-US" sz="1800" dirty="0" smtClean="0">
                <a:solidFill>
                  <a:schemeClr val="tx2"/>
                </a:solidFill>
                <a:effectLst>
                  <a:outerShdw blurRad="38100" dist="38100" dir="2700000" algn="tl">
                    <a:srgbClr val="C0C0C0"/>
                  </a:outerShdw>
                </a:effectLst>
              </a:rPr>
              <a:t>;</a:t>
            </a:r>
            <a:r>
              <a:rPr lang="fa-IR" sz="1800" dirty="0" smtClean="0">
                <a:solidFill>
                  <a:schemeClr val="tx2"/>
                </a:solidFill>
                <a:effectLst>
                  <a:outerShdw blurRad="38100" dist="38100" dir="2700000" algn="tl">
                    <a:srgbClr val="C0C0C0"/>
                  </a:outerShdw>
                </a:effectLst>
              </a:rPr>
              <a:t> 59 -  1956 </a:t>
            </a:r>
            <a:r>
              <a:rPr lang="en-US" sz="1800" dirty="0" smtClean="0">
                <a:solidFill>
                  <a:schemeClr val="tx2"/>
                </a:solidFill>
                <a:effectLst>
                  <a:outerShdw blurRad="38100" dist="38100" dir="2700000" algn="tl">
                    <a:srgbClr val="C0C0C0"/>
                  </a:outerShdw>
                </a:effectLst>
              </a:rPr>
              <a:t/>
            </a:r>
            <a:br>
              <a:rPr lang="en-US" sz="1800" dirty="0" smtClean="0">
                <a:solidFill>
                  <a:schemeClr val="tx2"/>
                </a:solidFill>
                <a:effectLst>
                  <a:outerShdw blurRad="38100" dist="38100" dir="2700000" algn="tl">
                    <a:srgbClr val="C0C0C0"/>
                  </a:outerShdw>
                </a:effectLst>
              </a:rPr>
            </a:br>
            <a:endParaRPr lang="fa-IR" sz="1800" dirty="0"/>
          </a:p>
        </p:txBody>
      </p:sp>
      <p:pic>
        <p:nvPicPr>
          <p:cNvPr id="5" name="Picture 5" descr="GOG"/>
          <p:cNvPicPr>
            <a:picLocks noChangeAspect="1" noChangeArrowheads="1"/>
          </p:cNvPicPr>
          <p:nvPr/>
        </p:nvPicPr>
        <p:blipFill>
          <a:blip r:embed="rId3"/>
          <a:srcRect r="24361" b="32480"/>
          <a:stretch>
            <a:fillRect/>
          </a:stretch>
        </p:blipFill>
        <p:spPr bwMode="auto">
          <a:xfrm>
            <a:off x="5214942" y="3286124"/>
            <a:ext cx="3694133" cy="247491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17"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ppt_x</p:attrName>
                                        </p:attrNameLst>
                                      </p:cBhvr>
                                      <p:tavLst>
                                        <p:tav tm="0">
                                          <p:val>
                                            <p:strVal val="#ppt_x-#ppt_w/2"/>
                                          </p:val>
                                        </p:tav>
                                        <p:tav tm="100000">
                                          <p:val>
                                            <p:strVal val="#ppt_x"/>
                                          </p:val>
                                        </p:tav>
                                      </p:tavLst>
                                    </p:anim>
                                    <p:anim calcmode="lin" valueType="num">
                                      <p:cBhvr>
                                        <p:cTn id="14" dur="1000" fill="hold"/>
                                        <p:tgtEl>
                                          <p:spTgt spid="5"/>
                                        </p:tgtEl>
                                        <p:attrNameLst>
                                          <p:attrName>ppt_y</p:attrName>
                                        </p:attrNameLst>
                                      </p:cBhvr>
                                      <p:tavLst>
                                        <p:tav tm="0">
                                          <p:val>
                                            <p:strVal val="#ppt_y"/>
                                          </p:val>
                                        </p:tav>
                                        <p:tav tm="100000">
                                          <p:val>
                                            <p:strVal val="#ppt_y"/>
                                          </p:val>
                                        </p:tav>
                                      </p:tavLst>
                                    </p:anim>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GOG4"/>
          <p:cNvPicPr>
            <a:picLocks noChangeAspect="1" noChangeArrowheads="1"/>
          </p:cNvPicPr>
          <p:nvPr/>
        </p:nvPicPr>
        <p:blipFill>
          <a:blip r:embed="rId2"/>
          <a:srcRect r="27313" b="2953"/>
          <a:stretch>
            <a:fillRect/>
          </a:stretch>
        </p:blipFill>
        <p:spPr bwMode="auto">
          <a:xfrm>
            <a:off x="468313" y="333375"/>
            <a:ext cx="2887662" cy="2892425"/>
          </a:xfrm>
          <a:prstGeom prst="rect">
            <a:avLst/>
          </a:prstGeom>
          <a:noFill/>
          <a:ln w="9525">
            <a:noFill/>
            <a:miter lim="800000"/>
            <a:headEnd/>
            <a:tailEnd/>
          </a:ln>
        </p:spPr>
      </p:pic>
      <p:pic>
        <p:nvPicPr>
          <p:cNvPr id="5" name="Picture 4" descr="GOG1"/>
          <p:cNvPicPr>
            <a:picLocks noChangeAspect="1" noChangeArrowheads="1"/>
          </p:cNvPicPr>
          <p:nvPr/>
        </p:nvPicPr>
        <p:blipFill>
          <a:blip r:embed="rId3"/>
          <a:srcRect r="30266" b="38387"/>
          <a:stretch>
            <a:fillRect/>
          </a:stretch>
        </p:blipFill>
        <p:spPr bwMode="auto">
          <a:xfrm>
            <a:off x="3132138" y="765175"/>
            <a:ext cx="5618162" cy="3724275"/>
          </a:xfrm>
          <a:prstGeom prst="rect">
            <a:avLst/>
          </a:prstGeom>
          <a:noFill/>
          <a:ln w="9525">
            <a:noFill/>
            <a:miter lim="800000"/>
            <a:headEnd/>
            <a:tailEnd/>
          </a:ln>
        </p:spPr>
      </p:pic>
      <p:pic>
        <p:nvPicPr>
          <p:cNvPr id="6" name="Picture 6" descr="GOG2"/>
          <p:cNvPicPr>
            <a:picLocks noChangeAspect="1" noChangeArrowheads="1"/>
          </p:cNvPicPr>
          <p:nvPr/>
        </p:nvPicPr>
        <p:blipFill>
          <a:blip r:embed="rId4"/>
          <a:srcRect r="50197" b="68898"/>
          <a:stretch>
            <a:fillRect/>
          </a:stretch>
        </p:blipFill>
        <p:spPr bwMode="auto">
          <a:xfrm>
            <a:off x="642910" y="4429132"/>
            <a:ext cx="4096806" cy="1922481"/>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2" fill="hold" nodeType="after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1+#ppt_w/2"/>
                                          </p:val>
                                        </p:tav>
                                        <p:tav tm="100000">
                                          <p:val>
                                            <p:strVal val="#ppt_x"/>
                                          </p:val>
                                        </p:tav>
                                      </p:tavLst>
                                    </p:anim>
                                    <p:anim calcmode="lin" valueType="num">
                                      <p:cBhvr additive="base">
                                        <p:cTn id="8" dur="3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3500"/>
                            </p:stCondLst>
                            <p:childTnLst>
                              <p:par>
                                <p:cTn id="10" presetID="5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Scale>
                                      <p:cBhvr>
                                        <p:cTn id="12" dur="3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3000" decel="50000" fill="hold">
                                          <p:stCondLst>
                                            <p:cond delay="0"/>
                                          </p:stCondLst>
                                        </p:cTn>
                                        <p:tgtEl>
                                          <p:spTgt spid="5"/>
                                        </p:tgtEl>
                                        <p:attrNameLst>
                                          <p:attrName>ppt_x</p:attrName>
                                          <p:attrName>ppt_y</p:attrName>
                                        </p:attrNameLst>
                                      </p:cBhvr>
                                    </p:animMotion>
                                    <p:animEffect transition="in" filter="fade">
                                      <p:cBhvr>
                                        <p:cTn id="14" dur="3000"/>
                                        <p:tgtEl>
                                          <p:spTgt spid="5"/>
                                        </p:tgtEl>
                                      </p:cBhvr>
                                    </p:animEffect>
                                  </p:childTnLst>
                                </p:cTn>
                              </p:par>
                            </p:childTnLst>
                          </p:cTn>
                        </p:par>
                        <p:par>
                          <p:cTn id="15" fill="hold">
                            <p:stCondLst>
                              <p:cond delay="6500"/>
                            </p:stCondLst>
                            <p:childTnLst>
                              <p:par>
                                <p:cTn id="16" presetID="7" presetClass="entr" presetSubtype="1"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3000" fill="hold"/>
                                        <p:tgtEl>
                                          <p:spTgt spid="6"/>
                                        </p:tgtEl>
                                        <p:attrNameLst>
                                          <p:attrName>ppt_x</p:attrName>
                                        </p:attrNameLst>
                                      </p:cBhvr>
                                      <p:tavLst>
                                        <p:tav tm="0">
                                          <p:val>
                                            <p:strVal val="#ppt_x"/>
                                          </p:val>
                                        </p:tav>
                                        <p:tav tm="100000">
                                          <p:val>
                                            <p:strVal val="#ppt_x"/>
                                          </p:val>
                                        </p:tav>
                                      </p:tavLst>
                                    </p:anim>
                                    <p:anim calcmode="lin" valueType="num">
                                      <p:cBhvr additive="base">
                                        <p:cTn id="19" dur="3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hogo hering"/>
          <p:cNvPicPr>
            <a:picLocks noGrp="1" noChangeAspect="1" noChangeArrowheads="1"/>
          </p:cNvPicPr>
          <p:nvPr>
            <p:ph idx="1"/>
          </p:nvPr>
        </p:nvPicPr>
        <p:blipFill>
          <a:blip r:embed="rId2"/>
          <a:stretch>
            <a:fillRect/>
          </a:stretch>
        </p:blipFill>
        <p:spPr>
          <a:xfrm>
            <a:off x="714348" y="1214422"/>
            <a:ext cx="6786610" cy="5081028"/>
          </a:xfrm>
          <a:noFill/>
          <a:ln/>
        </p:spPr>
      </p:pic>
      <p:sp>
        <p:nvSpPr>
          <p:cNvPr id="2" name="Title 1"/>
          <p:cNvSpPr>
            <a:spLocks noGrp="1"/>
          </p:cNvSpPr>
          <p:nvPr>
            <p:ph type="title"/>
          </p:nvPr>
        </p:nvSpPr>
        <p:spPr>
          <a:xfrm>
            <a:off x="3286116" y="428604"/>
            <a:ext cx="5472122" cy="728682"/>
          </a:xfrm>
        </p:spPr>
        <p:txBody>
          <a:bodyPr>
            <a:normAutofit fontScale="90000"/>
          </a:bodyPr>
          <a:lstStyle/>
          <a:p>
            <a:pPr algn="r"/>
            <a:r>
              <a:rPr lang="fa-IR" dirty="0" smtClean="0">
                <a:solidFill>
                  <a:schemeClr val="tx2"/>
                </a:solidFill>
              </a:rPr>
              <a:t>ساختمان ارگانیک هوگو هرینگ</a:t>
            </a:r>
            <a:endParaRPr lang="fa-IR" dirty="0">
              <a:solidFill>
                <a:schemeClr val="tx2"/>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alvar"/>
          <p:cNvPicPr>
            <a:picLocks noGrp="1" noChangeAspect="1" noChangeArrowheads="1"/>
          </p:cNvPicPr>
          <p:nvPr>
            <p:ph idx="1"/>
          </p:nvPr>
        </p:nvPicPr>
        <p:blipFill>
          <a:blip r:embed="rId2"/>
          <a:stretch>
            <a:fillRect/>
          </a:stretch>
        </p:blipFill>
        <p:spPr>
          <a:xfrm>
            <a:off x="642910" y="285728"/>
            <a:ext cx="4786346" cy="6257379"/>
          </a:xfrm>
          <a:noFill/>
          <a:ln/>
        </p:spPr>
      </p:pic>
      <p:sp>
        <p:nvSpPr>
          <p:cNvPr id="2" name="Title 1"/>
          <p:cNvSpPr>
            <a:spLocks noGrp="1"/>
          </p:cNvSpPr>
          <p:nvPr>
            <p:ph type="title"/>
          </p:nvPr>
        </p:nvSpPr>
        <p:spPr>
          <a:xfrm>
            <a:off x="5429256" y="642918"/>
            <a:ext cx="3543296" cy="1371624"/>
          </a:xfrm>
        </p:spPr>
        <p:txBody>
          <a:bodyPr>
            <a:normAutofit/>
          </a:bodyPr>
          <a:lstStyle/>
          <a:p>
            <a:pPr algn="r"/>
            <a:r>
              <a:rPr lang="fa-IR" dirty="0" smtClean="0">
                <a:solidFill>
                  <a:schemeClr val="tx2"/>
                </a:solidFill>
              </a:rPr>
              <a:t>آسایشگاه مسلولین </a:t>
            </a:r>
            <a:br>
              <a:rPr lang="fa-IR" dirty="0" smtClean="0">
                <a:solidFill>
                  <a:schemeClr val="tx2"/>
                </a:solidFill>
              </a:rPr>
            </a:br>
            <a:r>
              <a:rPr lang="fa-IR" sz="3200" dirty="0" smtClean="0">
                <a:solidFill>
                  <a:schemeClr val="tx2"/>
                </a:solidFill>
              </a:rPr>
              <a:t> آلوار آلتو</a:t>
            </a:r>
            <a:endParaRPr lang="fa-IR" sz="3200" dirty="0">
              <a:solidFill>
                <a:schemeClr val="tx2"/>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2"/>
          <p:cNvPicPr>
            <a:picLocks noGrp="1" noChangeAspect="1" noChangeArrowheads="1"/>
          </p:cNvPicPr>
          <p:nvPr>
            <p:ph idx="1"/>
          </p:nvPr>
        </p:nvPicPr>
        <p:blipFill>
          <a:blip r:embed="rId2"/>
          <a:stretch>
            <a:fillRect/>
          </a:stretch>
        </p:blipFill>
        <p:spPr>
          <a:xfrm>
            <a:off x="714348" y="1071546"/>
            <a:ext cx="7143800" cy="5357849"/>
          </a:xfrm>
          <a:noFill/>
          <a:ln/>
        </p:spPr>
      </p:pic>
      <p:sp>
        <p:nvSpPr>
          <p:cNvPr id="2" name="Title 1"/>
          <p:cNvSpPr>
            <a:spLocks noGrp="1"/>
          </p:cNvSpPr>
          <p:nvPr>
            <p:ph type="title"/>
          </p:nvPr>
        </p:nvSpPr>
        <p:spPr>
          <a:xfrm>
            <a:off x="5214942" y="214290"/>
            <a:ext cx="3543296" cy="714380"/>
          </a:xfrm>
        </p:spPr>
        <p:txBody>
          <a:bodyPr>
            <a:normAutofit fontScale="90000"/>
          </a:bodyPr>
          <a:lstStyle/>
          <a:p>
            <a:pPr algn="r"/>
            <a:r>
              <a:rPr lang="fa-IR" dirty="0" smtClean="0">
                <a:solidFill>
                  <a:schemeClr val="tx2"/>
                </a:solidFill>
              </a:rPr>
              <a:t>دیگر آثار آلوار آلتو</a:t>
            </a:r>
            <a:endParaRPr lang="fa-IR" dirty="0">
              <a:solidFill>
                <a:schemeClr val="tx2"/>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endParaRPr lang="fa-IR" b="1" dirty="0" smtClean="0"/>
          </a:p>
          <a:p>
            <a:r>
              <a:rPr lang="fa-IR" b="1" dirty="0" smtClean="0"/>
              <a:t>لغت ارگانیک در لغت نامه ها به عناوین مختلف ترجمه شده است.ازجمله عالی،بدست آمده از سازوارهای زنده،وابسته به اندام،تن مایه و...اثر ارگانیک به اثری گفته میشود که مانند گیاه وموجودی زنده کاملا به صورتی پویا درجهات مختلفی رشد کرده باشدوهیچ عاملی به جزنیروهای حیاتی مانع رشدآن نشده باشد. نمونه این آثار کلیه پدیده هاوموجودات طبیعی مختلف عالم است.انسان به عنوان نماینده خدا درروی زمین بادرک اصول پویاوحیاتی عالم طبیعت خود دست به آفرینش میزند،آفرینش ارگانیک نمونه های این نوع شکل گیری در تاریخ معماری کشورمان نیز فراوان است از آنجمله میتوان به شهرسازی کاملا ارگانیک وانسانی بافتهای قدیمی </a:t>
            </a:r>
            <a:r>
              <a:rPr lang="fa-IR" b="1" dirty="0" smtClean="0">
                <a:latin typeface="Arial" charset="0"/>
              </a:rPr>
              <a:t>(نمونه بارزآن ارگ بم)معماری طبیعی واقلیمی ایرانی استفاده از مصالح متناسب با اقلیم وبسیاری از موارد دیگر نام برد.</a:t>
            </a:r>
            <a:endParaRPr lang="en-US" b="1" dirty="0" smtClean="0">
              <a:latin typeface="Arial" charset="0"/>
            </a:endParaRPr>
          </a:p>
          <a:p>
            <a:endParaRPr lang="fa-IR" dirty="0"/>
          </a:p>
        </p:txBody>
      </p:sp>
      <p:sp>
        <p:nvSpPr>
          <p:cNvPr id="2" name="Title 1"/>
          <p:cNvSpPr>
            <a:spLocks noGrp="1"/>
          </p:cNvSpPr>
          <p:nvPr>
            <p:ph type="title"/>
          </p:nvPr>
        </p:nvSpPr>
        <p:spPr>
          <a:xfrm>
            <a:off x="5715008" y="152400"/>
            <a:ext cx="2971792" cy="1219200"/>
          </a:xfrm>
        </p:spPr>
        <p:txBody>
          <a:bodyPr/>
          <a:lstStyle/>
          <a:p>
            <a:pPr algn="r"/>
            <a:r>
              <a:rPr lang="fa-IR" b="1" dirty="0" smtClean="0">
                <a:solidFill>
                  <a:schemeClr val="tx2"/>
                </a:solidFill>
              </a:rPr>
              <a:t>مفهوم ارگانیک</a:t>
            </a:r>
            <a:endParaRPr lang="fa-IR" dirty="0">
              <a:solidFill>
                <a:schemeClr val="tx2"/>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hans sharon"/>
          <p:cNvPicPr>
            <a:picLocks noGrp="1" noChangeAspect="1" noChangeArrowheads="1"/>
          </p:cNvPicPr>
          <p:nvPr>
            <p:ph idx="1"/>
          </p:nvPr>
        </p:nvPicPr>
        <p:blipFill>
          <a:blip r:embed="rId2"/>
          <a:stretch>
            <a:fillRect/>
          </a:stretch>
        </p:blipFill>
        <p:spPr>
          <a:xfrm>
            <a:off x="2285984" y="285728"/>
            <a:ext cx="4714908" cy="6265015"/>
          </a:xfrm>
          <a:noFill/>
          <a:ln/>
        </p:spPr>
      </p:pic>
      <p:sp>
        <p:nvSpPr>
          <p:cNvPr id="2" name="Title 1"/>
          <p:cNvSpPr>
            <a:spLocks noGrp="1"/>
          </p:cNvSpPr>
          <p:nvPr>
            <p:ph type="title"/>
          </p:nvPr>
        </p:nvSpPr>
        <p:spPr>
          <a:xfrm>
            <a:off x="571472" y="214290"/>
            <a:ext cx="8229600" cy="800120"/>
          </a:xfrm>
        </p:spPr>
        <p:txBody>
          <a:bodyPr/>
          <a:lstStyle/>
          <a:p>
            <a:pPr algn="ctr"/>
            <a:r>
              <a:rPr lang="fa-IR" dirty="0" smtClean="0">
                <a:solidFill>
                  <a:schemeClr val="tx2"/>
                </a:solidFill>
              </a:rPr>
              <a:t>ساختمان ارگانیک هانس شارون</a:t>
            </a:r>
            <a:endParaRPr lang="fa-IR" dirty="0">
              <a:solidFill>
                <a:schemeClr val="tx2"/>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hans sharon"/>
          <p:cNvPicPr>
            <a:picLocks noGrp="1" noChangeAspect="1" noChangeArrowheads="1"/>
          </p:cNvPicPr>
          <p:nvPr>
            <p:ph idx="1"/>
          </p:nvPr>
        </p:nvPicPr>
        <p:blipFill>
          <a:blip r:embed="rId2"/>
          <a:stretch>
            <a:fillRect/>
          </a:stretch>
        </p:blipFill>
        <p:spPr>
          <a:xfrm>
            <a:off x="1643042" y="1500174"/>
            <a:ext cx="6682789" cy="4764436"/>
          </a:xfrm>
          <a:noFill/>
          <a:ln/>
        </p:spPr>
      </p:pic>
      <p:sp>
        <p:nvSpPr>
          <p:cNvPr id="2" name="Title 1"/>
          <p:cNvSpPr>
            <a:spLocks noGrp="1"/>
          </p:cNvSpPr>
          <p:nvPr>
            <p:ph type="title"/>
          </p:nvPr>
        </p:nvSpPr>
        <p:spPr>
          <a:xfrm>
            <a:off x="285720" y="357166"/>
            <a:ext cx="5500726" cy="933448"/>
          </a:xfrm>
        </p:spPr>
        <p:txBody>
          <a:bodyPr/>
          <a:lstStyle/>
          <a:p>
            <a:r>
              <a:rPr lang="fa-IR" dirty="0" smtClean="0">
                <a:solidFill>
                  <a:schemeClr val="tx2"/>
                </a:solidFill>
              </a:rPr>
              <a:t>ساختمان ارگانیک هانس شارون</a:t>
            </a:r>
            <a:endParaRPr lang="fa-IR" dirty="0">
              <a:solidFill>
                <a:schemeClr val="tx2"/>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Saeed\Desktop\rkopc0.jpg"/>
          <p:cNvPicPr>
            <a:picLocks noChangeAspect="1" noChangeArrowheads="1"/>
          </p:cNvPicPr>
          <p:nvPr/>
        </p:nvPicPr>
        <p:blipFill>
          <a:blip r:embed="rId2"/>
          <a:srcRect/>
          <a:stretch>
            <a:fillRect/>
          </a:stretch>
        </p:blipFill>
        <p:spPr bwMode="auto">
          <a:xfrm>
            <a:off x="1928794" y="571480"/>
            <a:ext cx="6357982" cy="5038701"/>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endParaRPr lang="fa-IR" dirty="0" smtClean="0"/>
          </a:p>
          <a:p>
            <a:r>
              <a:rPr lang="fa-IR" dirty="0" smtClean="0"/>
              <a:t>بینش معماری ارگانیک ریشه در فلسفه رمانتیک دارد.رمانتیسم یک جنبش فلسفی هنری وادبی در اواخرقرن 18و19 میلادی در شمال غربی اروپا بود که به سایر نقاط اروپا و آمریکا سرایت کرد.این جنبش واکنشی در مقابل خردگرایی عقل مدرن بود.رمانتیکها همانند پیروان تفکر کلاسیک به ذهن انسان اعتقاد داشتند که بیشتر درمورد احساس وعواطف بود،به همین دلیل اکثر فلاسف رمانتیک شاعر بودند وبه تجلیل ازطبیعت،عواطف وتخیل می پرداختند که به مبانی علوم اثباتی مانند فیزیک وریاضی و منطق معتقد بودند.درآثار رمانتیک بر انگیختن احساس وعواطف،ایجاد ابهام وتوهم ومناظر تماشایی طبیعت مورد توجه است.به همین دلیل رمانتیک درپی تحسین طبیعت است برخلاف کلاسیک که به دنبال سلطه برطبیعت است.فریدریش ویلهم شیلینگ که یکی از بنیانگذاران فلسفه رمانتیک محسوب میشود معتقد بود که طبیعت جزئی از خود انسان است وبین انسان وطبیعت جدائی نیست دراین سبک معماری هنرمند میبایست ترکیبی میساخت که به موازات طبیعت باشد وپروسه حیات ورشدوتوسعه را به صورت انتزاعی نشان دهد.</a:t>
            </a:r>
            <a:endParaRPr lang="en-US" dirty="0" smtClean="0"/>
          </a:p>
          <a:p>
            <a:endParaRPr lang="fa-IR" dirty="0"/>
          </a:p>
        </p:txBody>
      </p:sp>
      <p:sp>
        <p:nvSpPr>
          <p:cNvPr id="2" name="Title 1"/>
          <p:cNvSpPr>
            <a:spLocks noGrp="1"/>
          </p:cNvSpPr>
          <p:nvPr>
            <p:ph type="title"/>
          </p:nvPr>
        </p:nvSpPr>
        <p:spPr/>
        <p:txBody>
          <a:bodyPr>
            <a:normAutofit/>
          </a:bodyPr>
          <a:lstStyle/>
          <a:p>
            <a:pPr algn="r"/>
            <a:r>
              <a:rPr lang="fa-IR" b="1" dirty="0" smtClean="0">
                <a:solidFill>
                  <a:schemeClr val="tx2"/>
                </a:solidFill>
              </a:rPr>
              <a:t>تاریخچه معماری ارگانیک</a:t>
            </a:r>
            <a:endParaRPr lang="fa-IR" dirty="0">
              <a:solidFill>
                <a:schemeClr val="tx2"/>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Saeed\Desktop\2q06qn9.jpg"/>
          <p:cNvPicPr>
            <a:picLocks noChangeAspect="1" noChangeArrowheads="1"/>
          </p:cNvPicPr>
          <p:nvPr/>
        </p:nvPicPr>
        <p:blipFill>
          <a:blip r:embed="rId2"/>
          <a:srcRect/>
          <a:stretch>
            <a:fillRect/>
          </a:stretch>
        </p:blipFill>
        <p:spPr bwMode="auto">
          <a:xfrm>
            <a:off x="785786" y="571480"/>
            <a:ext cx="7549394" cy="5038741"/>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nSpc>
                <a:spcPct val="110000"/>
              </a:lnSpc>
              <a:buClr>
                <a:schemeClr val="hlink"/>
              </a:buClr>
              <a:buSzPct val="80000"/>
              <a:buNone/>
            </a:pPr>
            <a:endParaRPr lang="fa-IR" sz="2000" dirty="0" smtClean="0">
              <a:effectLst>
                <a:outerShdw blurRad="38100" dist="38100" dir="2700000" algn="tl">
                  <a:srgbClr val="C0C0C0"/>
                </a:outerShdw>
              </a:effectLst>
            </a:endParaRPr>
          </a:p>
          <a:p>
            <a:pPr>
              <a:lnSpc>
                <a:spcPct val="110000"/>
              </a:lnSpc>
              <a:buClr>
                <a:schemeClr val="hlink"/>
              </a:buClr>
              <a:buSzPct val="80000"/>
              <a:buNone/>
            </a:pPr>
            <a:r>
              <a:rPr lang="fa-IR" sz="2000" dirty="0" smtClean="0">
                <a:effectLst>
                  <a:outerShdw blurRad="38100" dist="38100" dir="2700000" algn="tl">
                    <a:srgbClr val="C0C0C0"/>
                  </a:outerShdw>
                </a:effectLst>
              </a:rPr>
              <a:t> چيزي به عنوان يک مبناي نظري يکدست براي مجموعه معماري ارگانيک وجود ندارد . نه سخنان پر دامنه و تا حدي پراکنده فرانک لويد رايت و نه اظهارات کم و بيش دقيق تر هوکو هرينگ و نه اظهار عقيده هاي گاه و بيگاه هانس شارون و آلوار آلتو ، هيچ کدام را نمي توان جندان مفيد دانست . معهذا سه اصل زير يک طرح کلي ساده را ارايه ميدهد :</a:t>
            </a:r>
          </a:p>
          <a:p>
            <a:pPr>
              <a:lnSpc>
                <a:spcPct val="110000"/>
              </a:lnSpc>
              <a:buClr>
                <a:schemeClr val="hlink"/>
              </a:buClr>
              <a:buSzPct val="80000"/>
              <a:buNone/>
            </a:pPr>
            <a:endParaRPr lang="fa-IR" sz="2000" dirty="0" smtClean="0">
              <a:effectLst>
                <a:outerShdw blurRad="38100" dist="38100" dir="2700000" algn="tl">
                  <a:srgbClr val="C0C0C0"/>
                </a:outerShdw>
              </a:effectLst>
            </a:endParaRPr>
          </a:p>
          <a:p>
            <a:pPr>
              <a:lnSpc>
                <a:spcPct val="110000"/>
              </a:lnSpc>
              <a:buClr>
                <a:schemeClr val="hlink"/>
              </a:buClr>
              <a:buSzPct val="80000"/>
              <a:buNone/>
            </a:pPr>
            <a:r>
              <a:rPr lang="fa-IR" sz="2000" dirty="0" smtClean="0">
                <a:solidFill>
                  <a:schemeClr val="tx2"/>
                </a:solidFill>
                <a:effectLst>
                  <a:outerShdw blurRad="38100" dist="38100" dir="2700000" algn="tl">
                    <a:srgbClr val="C0C0C0"/>
                  </a:outerShdw>
                </a:effectLst>
              </a:rPr>
              <a:t>1:  طبيعت به عنوان الگو : </a:t>
            </a:r>
            <a:r>
              <a:rPr lang="fa-IR" sz="2000" dirty="0" smtClean="0">
                <a:effectLst>
                  <a:outerShdw blurRad="38100" dist="38100" dir="2700000" algn="tl">
                    <a:srgbClr val="C0C0C0"/>
                  </a:outerShdw>
                </a:effectLst>
              </a:rPr>
              <a:t>در نوعي گريز رمانتيک از شهرهاي بزرگ و تمدن فني ، ادعا اين بود که طبيعت و قوانين آن تنها راهنما و آموزگار است .</a:t>
            </a:r>
            <a:endParaRPr lang="en-US" sz="2000" dirty="0" smtClean="0">
              <a:effectLst>
                <a:outerShdw blurRad="38100" dist="38100" dir="2700000" algn="tl">
                  <a:srgbClr val="C0C0C0"/>
                </a:outerShdw>
              </a:effectLst>
            </a:endParaRPr>
          </a:p>
          <a:p>
            <a:pPr>
              <a:lnSpc>
                <a:spcPct val="110000"/>
              </a:lnSpc>
              <a:buClr>
                <a:schemeClr val="hlink"/>
              </a:buClr>
              <a:buSzPct val="80000"/>
              <a:buNone/>
            </a:pPr>
            <a:r>
              <a:rPr lang="fa-IR" sz="2000" dirty="0" smtClean="0">
                <a:solidFill>
                  <a:schemeClr val="tx2"/>
                </a:solidFill>
                <a:effectLst>
                  <a:outerShdw blurRad="38100" dist="38100" dir="2700000" algn="tl">
                    <a:srgbClr val="C0C0C0"/>
                  </a:outerShdw>
                </a:effectLst>
              </a:rPr>
              <a:t>2:  فرد گرايي : </a:t>
            </a:r>
            <a:r>
              <a:rPr lang="fa-IR" sz="2000" dirty="0" smtClean="0">
                <a:effectLst>
                  <a:outerShdw blurRad="38100" dist="38100" dir="2700000" algn="tl">
                    <a:srgbClr val="C0C0C0"/>
                  </a:outerShdw>
                </a:effectLst>
              </a:rPr>
              <a:t>در فلسفه اي که گرايشهاي روشنگري را مورد شک قرار ميدهد ،به کمک واسطه هاي  روانشناختي ،خود مختاري فردي و شخصيت مستقل فردي ترغيب مي شود . </a:t>
            </a:r>
          </a:p>
          <a:p>
            <a:pPr>
              <a:lnSpc>
                <a:spcPct val="110000"/>
              </a:lnSpc>
              <a:buClr>
                <a:schemeClr val="hlink"/>
              </a:buClr>
              <a:buSzPct val="80000"/>
              <a:buNone/>
            </a:pPr>
            <a:r>
              <a:rPr lang="fa-IR" sz="2000" dirty="0" smtClean="0">
                <a:solidFill>
                  <a:schemeClr val="tx2"/>
                </a:solidFill>
                <a:effectLst>
                  <a:outerShdw blurRad="38100" dist="38100" dir="2700000" algn="tl">
                    <a:srgbClr val="C0C0C0"/>
                  </a:outerShdw>
                </a:effectLst>
              </a:rPr>
              <a:t>3:  ملي گرايي : </a:t>
            </a:r>
            <a:r>
              <a:rPr lang="fa-IR" sz="2000" dirty="0" smtClean="0">
                <a:effectLst>
                  <a:outerShdw blurRad="38100" dist="38100" dir="2700000" algn="tl">
                    <a:srgbClr val="C0C0C0"/>
                  </a:outerShdw>
                </a:effectLst>
              </a:rPr>
              <a:t>همبستگي با کشور ، فرهنگ ، مذهب و سنتهاي خود که در کنار بينش جهان وطني جنبش فرد گرايي قرار گرفته است . </a:t>
            </a:r>
            <a:endParaRPr lang="en-US" sz="2000" dirty="0" smtClean="0">
              <a:effectLst>
                <a:outerShdw blurRad="38100" dist="38100" dir="2700000" algn="tl">
                  <a:srgbClr val="C0C0C0"/>
                </a:outerShdw>
              </a:effectLst>
            </a:endParaRPr>
          </a:p>
          <a:p>
            <a:pPr>
              <a:lnSpc>
                <a:spcPct val="110000"/>
              </a:lnSpc>
              <a:buClr>
                <a:schemeClr val="hlink"/>
              </a:buClr>
              <a:buSzPct val="80000"/>
              <a:buNone/>
            </a:pPr>
            <a:endParaRPr lang="fa-IR" sz="2000" dirty="0"/>
          </a:p>
        </p:txBody>
      </p:sp>
      <p:sp>
        <p:nvSpPr>
          <p:cNvPr id="2" name="Title 1"/>
          <p:cNvSpPr>
            <a:spLocks noGrp="1"/>
          </p:cNvSpPr>
          <p:nvPr>
            <p:ph type="title"/>
          </p:nvPr>
        </p:nvSpPr>
        <p:spPr/>
        <p:txBody>
          <a:bodyPr>
            <a:normAutofit/>
          </a:bodyPr>
          <a:lstStyle/>
          <a:p>
            <a:pPr algn="r"/>
            <a:r>
              <a:rPr lang="fa-IR" b="1" dirty="0" smtClean="0">
                <a:solidFill>
                  <a:schemeClr val="tx2"/>
                </a:solidFill>
                <a:effectLst>
                  <a:outerShdw blurRad="38100" dist="38100" dir="2700000" algn="tl">
                    <a:srgbClr val="C0C0C0"/>
                  </a:outerShdw>
                </a:effectLst>
              </a:rPr>
              <a:t>مبانی نظری معماری ارگانیک</a:t>
            </a:r>
            <a:endParaRPr lang="fa-I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Saeed\Desktop\7a4a74f617920b17882c34458068d224.jpg"/>
          <p:cNvPicPr>
            <a:picLocks noChangeAspect="1" noChangeArrowheads="1"/>
          </p:cNvPicPr>
          <p:nvPr/>
        </p:nvPicPr>
        <p:blipFill>
          <a:blip r:embed="rId2"/>
          <a:srcRect/>
          <a:stretch>
            <a:fillRect/>
          </a:stretch>
        </p:blipFill>
        <p:spPr bwMode="auto">
          <a:xfrm>
            <a:off x="2214546" y="500042"/>
            <a:ext cx="4643470" cy="586625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19124"/>
            <a:ext cx="8229600" cy="5595958"/>
          </a:xfrm>
        </p:spPr>
        <p:txBody>
          <a:bodyPr>
            <a:normAutofit fontScale="85000" lnSpcReduction="10000"/>
          </a:bodyPr>
          <a:lstStyle/>
          <a:p>
            <a:pPr marL="231775" indent="-231775">
              <a:buClr>
                <a:schemeClr val="hlink"/>
              </a:buClr>
              <a:buSzPct val="80000"/>
              <a:buNone/>
            </a:pPr>
            <a:r>
              <a:rPr lang="fa-IR" sz="2800" b="1" dirty="0" smtClean="0">
                <a:effectLst>
                  <a:outerShdw blurRad="38100" dist="38100" dir="2700000" algn="tl">
                    <a:srgbClr val="C0C0C0"/>
                  </a:outerShdw>
                </a:effectLst>
              </a:rPr>
              <a:t> از اين اصول سه صفت و خاصيت اساسی معماری ارگانيک بيرون کشيده می شود:</a:t>
            </a:r>
            <a:r>
              <a:rPr lang="fa-IR" b="1" dirty="0" smtClean="0">
                <a:effectLst>
                  <a:outerShdw blurRad="38100" dist="38100" dir="2700000" algn="tl">
                    <a:srgbClr val="C0C0C0"/>
                  </a:outerShdw>
                </a:effectLst>
              </a:rPr>
              <a:t> </a:t>
            </a:r>
          </a:p>
          <a:p>
            <a:pPr marL="231775" indent="-231775">
              <a:buClr>
                <a:schemeClr val="hlink"/>
              </a:buClr>
              <a:buSzPct val="80000"/>
              <a:buNone/>
            </a:pPr>
            <a:endParaRPr lang="fa-IR" b="1" dirty="0" smtClean="0">
              <a:effectLst>
                <a:outerShdw blurRad="38100" dist="38100" dir="2700000" algn="tl">
                  <a:srgbClr val="C0C0C0"/>
                </a:outerShdw>
              </a:effectLst>
            </a:endParaRPr>
          </a:p>
          <a:p>
            <a:pPr marL="231775" indent="-231775">
              <a:lnSpc>
                <a:spcPct val="110000"/>
              </a:lnSpc>
              <a:buClr>
                <a:schemeClr val="hlink"/>
              </a:buClr>
              <a:buSzPct val="80000"/>
              <a:buNone/>
            </a:pPr>
            <a:r>
              <a:rPr lang="fa-IR" b="1" dirty="0" smtClean="0">
                <a:solidFill>
                  <a:schemeClr val="hlink"/>
                </a:solidFill>
                <a:effectLst>
                  <a:outerShdw blurRad="38100" dist="38100" dir="2700000" algn="tl">
                    <a:srgbClr val="C0C0C0"/>
                  </a:outerShdw>
                </a:effectLst>
              </a:rPr>
              <a:t>     </a:t>
            </a:r>
            <a:r>
              <a:rPr lang="fa-IR" b="1" dirty="0" smtClean="0">
                <a:solidFill>
                  <a:schemeClr val="tx2"/>
                </a:solidFill>
                <a:effectLst>
                  <a:outerShdw blurRad="38100" dist="38100" dir="2700000" algn="tl">
                    <a:srgbClr val="C0C0C0"/>
                  </a:outerShdw>
                </a:effectLst>
              </a:rPr>
              <a:t>1-  ساختمان به مثابه يک عنصر طبيعی</a:t>
            </a:r>
            <a:r>
              <a:rPr lang="fa-IR" b="1" dirty="0" smtClean="0">
                <a:solidFill>
                  <a:schemeClr val="hlink"/>
                </a:solidFill>
                <a:effectLst>
                  <a:outerShdw blurRad="38100" dist="38100" dir="2700000" algn="tl">
                    <a:srgbClr val="C0C0C0"/>
                  </a:outerShdw>
                </a:effectLst>
              </a:rPr>
              <a:t> :</a:t>
            </a:r>
            <a:r>
              <a:rPr lang="fa-IR" b="1" dirty="0" smtClean="0">
                <a:effectLst>
                  <a:outerShdw blurRad="38100" dist="38100" dir="2700000" algn="tl">
                    <a:srgbClr val="C0C0C0"/>
                  </a:outerShdw>
                </a:effectLst>
              </a:rPr>
              <a:t> </a:t>
            </a:r>
            <a:r>
              <a:rPr lang="fa-IR" dirty="0" smtClean="0">
                <a:effectLst>
                  <a:outerShdw blurRad="38100" dist="38100" dir="2700000" algn="tl">
                    <a:srgbClr val="C0C0C0"/>
                  </a:outerShdw>
                </a:effectLst>
              </a:rPr>
              <a:t>اين به آن معنا است که ساختمانهای ارگانيک بر خلاف عقايد لوکوربوزيه همچون پروانه های سبکبالی نيستند که بر فراز مرغزاری در پرواز باشند , بلکه يک جزء کامل , محکم و فروتن از محيطی را تشکيل می دهند که از آن روئيده می شوند , و نيز به اين معنا که از اين پس نه تنها رنگ سفيد که منطقی و خنثی است و چيزی بيش از برخی تجربه های حجمی  را ارائه نمی دهد, بلکه حتی رنگهای اصلی که مکتب د استيل ارائه می کرد نيز ديگر استفاده نمی شوند . اما در عوض تمامی طيف گرم و رنگينی که با محيط هماهنگی دارد به کار برده می شود , اين موضوع همچنين به معنای کاربرد کمتر مواد و مصالح مصنوعی مانند شيشه و آهن و استفاده بيشتر از مصالح طبيعی مانند سنگ , چوب , آجر , مصالح بنايی و بتن –در موارد لزوم –است , در حالتی که هر يک به صورت مرئی و نمايان به کار برده شوند تا بتوانند بر استقلال و فرديت خود تاکيد کنند ؛ در نهايت يعنی يک بيان معماری که به طور متعصبانه , نه تحت تسلط هندسه قائم الزاويه , که بسيار فارغ تر و دارای وازگانی غنی تر باشد .</a:t>
            </a:r>
            <a:endParaRPr lang="fa-IR"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282</TotalTime>
  <Words>2244</Words>
  <Application>Microsoft Office PowerPoint</Application>
  <PresentationFormat>On-screen Show (4:3)</PresentationFormat>
  <Paragraphs>86</Paragraphs>
  <Slides>31</Slides>
  <Notes>0</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Paper</vt:lpstr>
      <vt:lpstr>انسان طبیعت معماری</vt:lpstr>
      <vt:lpstr>فهرست:</vt:lpstr>
      <vt:lpstr>مفهوم ارگانیک</vt:lpstr>
      <vt:lpstr>Slide 4</vt:lpstr>
      <vt:lpstr>تاریخچه معماری ارگانیک</vt:lpstr>
      <vt:lpstr>Slide 6</vt:lpstr>
      <vt:lpstr>مبانی نظری معماری ارگانیک</vt:lpstr>
      <vt:lpstr>Slide 8</vt:lpstr>
      <vt:lpstr>Slide 9</vt:lpstr>
      <vt:lpstr>Slide 10</vt:lpstr>
      <vt:lpstr>Slide 11</vt:lpstr>
      <vt:lpstr>Slide 12</vt:lpstr>
      <vt:lpstr>Slide 13</vt:lpstr>
      <vt:lpstr>معماران برجسته سبک ارگانیک</vt:lpstr>
      <vt:lpstr>فرانک لوید رایت</vt:lpstr>
      <vt:lpstr>Slide 16</vt:lpstr>
      <vt:lpstr>Slide 17</vt:lpstr>
      <vt:lpstr>معماران سبک ارگانیک ایران</vt:lpstr>
      <vt:lpstr>آثار برجسته سبک ارگانیک</vt:lpstr>
      <vt:lpstr>خانه آبشار </vt:lpstr>
      <vt:lpstr>فرانک لوید رایت . خانه کافمن (خانه آبشار) نزدیک میل ران , پنسیلوانیا . 39 - 1935 </vt:lpstr>
      <vt:lpstr>این عمارت تجملی بر فراز یک نهر آب و درست در نقطه ای قرار دارد که یک آبشار کوچک تشکیل می شود . یک سایبان بتنی , فضای رابط و حد فاصل بیرون و درون بنا است. </vt:lpstr>
      <vt:lpstr> همچون خانه های مرغزاری , کانون اصلی این ارگانیسم نیز بخاری دیواری است که در مرکز بنا و بر یک تخته سنگ قرار گرفته است و همانند سایر عناصر باربر عمودی این بنا , کلا از سنگهای طبیعی ساخته شده است . متکی بر این دیوارهای قائم سنگی , سقفهای یکپارچه از بتن نرم با اشکال مستطیلی در سطوح مختلف یکی بر فراز دیگری قرار گرفته اند که همگی به نوعی به سوی محیط پیرامون پیش رفتگی دارند , اما بر فراز دره باریک موجود , نقش  یک پل را بازی می کنند . پلان صلیبی شکل این بنا در سه بعد گسترش یافته است و کاملا از اجمال گرایی آزاد است , به طوری که یک سلسله مراتب زنده و پیچیده از تداوم و تداخل فضایی را به وجود می آورد , یعنی استفاده بنیادی و افراطی از امکانات ساختمانی بتن مسلح بدو ناینکه به موضوع تزئین امتیازی خاص اعطا کند . موضوع همجواری فضای داخلی و محیط اطراف به کمک عناصر واسطه ای که دارای خاصیت نافذی هستند حل شده است , یک عمل شاعرانه که در عین حال هرگز تسلیم رمانتیک گرایی یا تقلید بی محتوا از طبیعت نمی شود .</vt:lpstr>
      <vt:lpstr>موزه گوگنهایم  </vt:lpstr>
      <vt:lpstr>فرانک لوید رایت .               موزه گوگنهایم , نیویورک . 46 -  1943 ; 59 -  1956  </vt:lpstr>
      <vt:lpstr>Slide 26</vt:lpstr>
      <vt:lpstr>ساختمان ارگانیک هوگو هرینگ</vt:lpstr>
      <vt:lpstr>آسایشگاه مسلولین   آلوار آلتو</vt:lpstr>
      <vt:lpstr>دیگر آثار آلوار آلتو</vt:lpstr>
      <vt:lpstr>ساختمان ارگانیک هانس شارون</vt:lpstr>
      <vt:lpstr>ساختمان ارگانیک هانس شارون</vt:lpstr>
    </vt:vector>
  </TitlesOfParts>
  <Company>MRT www.Win2Farsi.com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انسان طبیعت معماری</dc:title>
  <dc:creator>MRT</dc:creator>
  <cp:lastModifiedBy>MRT</cp:lastModifiedBy>
  <cp:revision>27</cp:revision>
  <dcterms:created xsi:type="dcterms:W3CDTF">2010-05-02T20:38:51Z</dcterms:created>
  <dcterms:modified xsi:type="dcterms:W3CDTF">2010-05-03T20:32:52Z</dcterms:modified>
</cp:coreProperties>
</file>