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99" r:id="rId4"/>
    <p:sldId id="258" r:id="rId5"/>
    <p:sldId id="259" r:id="rId6"/>
    <p:sldId id="260" r:id="rId7"/>
    <p:sldId id="300" r:id="rId8"/>
    <p:sldId id="262" r:id="rId9"/>
    <p:sldId id="263" r:id="rId10"/>
    <p:sldId id="264" r:id="rId11"/>
    <p:sldId id="265" r:id="rId12"/>
    <p:sldId id="266" r:id="rId13"/>
    <p:sldId id="267" r:id="rId14"/>
    <p:sldId id="301" r:id="rId15"/>
    <p:sldId id="268" r:id="rId16"/>
    <p:sldId id="269" r:id="rId17"/>
    <p:sldId id="270" r:id="rId18"/>
    <p:sldId id="271" r:id="rId19"/>
    <p:sldId id="272" r:id="rId20"/>
    <p:sldId id="273" r:id="rId21"/>
    <p:sldId id="274" r:id="rId22"/>
    <p:sldId id="275" r:id="rId23"/>
    <p:sldId id="276" r:id="rId24"/>
    <p:sldId id="277" r:id="rId25"/>
    <p:sldId id="278" r:id="rId26"/>
    <p:sldId id="281" r:id="rId27"/>
    <p:sldId id="280" r:id="rId28"/>
    <p:sldId id="279" r:id="rId29"/>
    <p:sldId id="284" r:id="rId30"/>
    <p:sldId id="283" r:id="rId31"/>
    <p:sldId id="282" r:id="rId32"/>
    <p:sldId id="288" r:id="rId33"/>
    <p:sldId id="287" r:id="rId34"/>
    <p:sldId id="286" r:id="rId35"/>
    <p:sldId id="291" r:id="rId36"/>
    <p:sldId id="294" r:id="rId37"/>
    <p:sldId id="295" r:id="rId38"/>
    <p:sldId id="296" r:id="rId39"/>
    <p:sldId id="290" r:id="rId40"/>
    <p:sldId id="289" r:id="rId41"/>
    <p:sldId id="285" r:id="rId42"/>
    <p:sldId id="292" r:id="rId43"/>
    <p:sldId id="293" r:id="rId44"/>
    <p:sldId id="297"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68" autoAdjust="0"/>
    <p:restoredTop sz="94660"/>
  </p:normalViewPr>
  <p:slideViewPr>
    <p:cSldViewPr>
      <p:cViewPr varScale="1">
        <p:scale>
          <a:sx n="68" d="100"/>
          <a:sy n="68" d="100"/>
        </p:scale>
        <p:origin x="-145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278EA14F-4A7F-4744-88C0-233DF8AD0ECB}" type="datetimeFigureOut">
              <a:rPr lang="en-US" smtClean="0"/>
              <a:pPr/>
              <a:t>10/27/2014</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D953647-2F27-48F4-940E-177C36B731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8EA14F-4A7F-4744-88C0-233DF8AD0ECB}"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953647-2F27-48F4-940E-177C36B731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8EA14F-4A7F-4744-88C0-233DF8AD0ECB}"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953647-2F27-48F4-940E-177C36B731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278EA14F-4A7F-4744-88C0-233DF8AD0ECB}" type="datetimeFigureOut">
              <a:rPr lang="en-US" smtClean="0"/>
              <a:pPr/>
              <a:t>10/27/2014</a:t>
            </a:fld>
            <a:endParaRPr lang="en-US"/>
          </a:p>
        </p:txBody>
      </p:sp>
      <p:sp>
        <p:nvSpPr>
          <p:cNvPr id="9" name="Slide Number Placeholder 8"/>
          <p:cNvSpPr>
            <a:spLocks noGrp="1"/>
          </p:cNvSpPr>
          <p:nvPr>
            <p:ph type="sldNum" sz="quarter" idx="15"/>
          </p:nvPr>
        </p:nvSpPr>
        <p:spPr/>
        <p:txBody>
          <a:bodyPr rtlCol="0"/>
          <a:lstStyle/>
          <a:p>
            <a:fld id="{6D953647-2F27-48F4-940E-177C36B731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278EA14F-4A7F-4744-88C0-233DF8AD0ECB}" type="datetimeFigureOut">
              <a:rPr lang="en-US" smtClean="0"/>
              <a:pPr/>
              <a:t>10/27/2014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D953647-2F27-48F4-940E-177C36B731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78EA14F-4A7F-4744-88C0-233DF8AD0ECB}" type="datetimeFigureOut">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953647-2F27-48F4-940E-177C36B731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278EA14F-4A7F-4744-88C0-233DF8AD0ECB}" type="datetimeFigureOut">
              <a:rPr lang="en-US" smtClean="0"/>
              <a:pPr/>
              <a:t>10/27/2014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953647-2F27-48F4-940E-177C36B731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278EA14F-4A7F-4744-88C0-233DF8AD0ECB}" type="datetimeFigureOut">
              <a:rPr lang="en-US" smtClean="0"/>
              <a:pPr/>
              <a:t>10/27/2014</a:t>
            </a:fld>
            <a:endParaRPr lang="en-US"/>
          </a:p>
        </p:txBody>
      </p:sp>
      <p:sp>
        <p:nvSpPr>
          <p:cNvPr id="7" name="Slide Number Placeholder 6"/>
          <p:cNvSpPr>
            <a:spLocks noGrp="1"/>
          </p:cNvSpPr>
          <p:nvPr>
            <p:ph type="sldNum" sz="quarter" idx="11"/>
          </p:nvPr>
        </p:nvSpPr>
        <p:spPr/>
        <p:txBody>
          <a:bodyPr rtlCol="0"/>
          <a:lstStyle/>
          <a:p>
            <a:fld id="{6D953647-2F27-48F4-940E-177C36B731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8EA14F-4A7F-4744-88C0-233DF8AD0ECB}" type="datetimeFigureOut">
              <a:rPr lang="en-US" smtClean="0"/>
              <a:pPr/>
              <a:t>10/27/2014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953647-2F27-48F4-940E-177C36B731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278EA14F-4A7F-4744-88C0-233DF8AD0ECB}" type="datetimeFigureOut">
              <a:rPr lang="en-US" smtClean="0"/>
              <a:pPr/>
              <a:t>10/27/2014</a:t>
            </a:fld>
            <a:endParaRPr lang="en-US"/>
          </a:p>
        </p:txBody>
      </p:sp>
      <p:sp>
        <p:nvSpPr>
          <p:cNvPr id="22" name="Slide Number Placeholder 21"/>
          <p:cNvSpPr>
            <a:spLocks noGrp="1"/>
          </p:cNvSpPr>
          <p:nvPr>
            <p:ph type="sldNum" sz="quarter" idx="15"/>
          </p:nvPr>
        </p:nvSpPr>
        <p:spPr/>
        <p:txBody>
          <a:bodyPr rtlCol="0"/>
          <a:lstStyle/>
          <a:p>
            <a:fld id="{6D953647-2F27-48F4-940E-177C36B731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278EA14F-4A7F-4744-88C0-233DF8AD0ECB}" type="datetimeFigureOut">
              <a:rPr lang="en-US" smtClean="0"/>
              <a:pPr/>
              <a:t>10/27/2014</a:t>
            </a:fld>
            <a:endParaRPr lang="en-US"/>
          </a:p>
        </p:txBody>
      </p:sp>
      <p:sp>
        <p:nvSpPr>
          <p:cNvPr id="18" name="Slide Number Placeholder 17"/>
          <p:cNvSpPr>
            <a:spLocks noGrp="1"/>
          </p:cNvSpPr>
          <p:nvPr>
            <p:ph type="sldNum" sz="quarter" idx="11"/>
          </p:nvPr>
        </p:nvSpPr>
        <p:spPr/>
        <p:txBody>
          <a:bodyPr rtlCol="0"/>
          <a:lstStyle/>
          <a:p>
            <a:fld id="{6D953647-2F27-48F4-940E-177C36B731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278EA14F-4A7F-4744-88C0-233DF8AD0ECB}" type="datetimeFigureOut">
              <a:rPr lang="en-US" smtClean="0"/>
              <a:pPr/>
              <a:t>10/27/2014</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D953647-2F27-48F4-940E-177C36B731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28860" y="428604"/>
            <a:ext cx="5643602" cy="5755422"/>
          </a:xfrm>
          <a:prstGeom prst="rect">
            <a:avLst/>
          </a:prstGeom>
          <a:noFill/>
        </p:spPr>
        <p:txBody>
          <a:bodyPr wrap="square" rtlCol="0">
            <a:spAutoFit/>
          </a:bodyPr>
          <a:lstStyle/>
          <a:p>
            <a:pPr algn="ctr" rtl="1">
              <a:lnSpc>
                <a:spcPct val="200000"/>
              </a:lnSpc>
            </a:pPr>
            <a:r>
              <a:rPr lang="fa-IR" sz="2800" dirty="0" smtClean="0">
                <a:cs typeface="B Titr" pitchFamily="2" charset="-78"/>
              </a:rPr>
              <a:t>به نام خدا</a:t>
            </a:r>
          </a:p>
          <a:p>
            <a:pPr algn="ctr" rtl="1">
              <a:lnSpc>
                <a:spcPct val="200000"/>
              </a:lnSpc>
            </a:pPr>
            <a:endParaRPr lang="en-US" sz="2800" dirty="0" smtClean="0">
              <a:cs typeface="B Titr" pitchFamily="2" charset="-78"/>
            </a:endParaRPr>
          </a:p>
          <a:p>
            <a:pPr algn="ctr" rtl="1">
              <a:lnSpc>
                <a:spcPct val="200000"/>
              </a:lnSpc>
            </a:pPr>
            <a:r>
              <a:rPr lang="fa-IR" sz="2800" b="1" dirty="0" smtClean="0">
                <a:cs typeface="B Titr" pitchFamily="2" charset="-78"/>
              </a:rPr>
              <a:t>موضوع تحقیق: </a:t>
            </a:r>
            <a:r>
              <a:rPr lang="fa-IR" sz="3600" b="1" dirty="0" smtClean="0">
                <a:cs typeface="B Titr" pitchFamily="2" charset="-78"/>
              </a:rPr>
              <a:t>پله</a:t>
            </a:r>
            <a:br>
              <a:rPr lang="fa-IR" sz="3600" b="1" dirty="0" smtClean="0">
                <a:cs typeface="B Titr" pitchFamily="2" charset="-78"/>
              </a:rPr>
            </a:br>
            <a:r>
              <a:rPr lang="fa-IR" sz="2800" b="1" dirty="0" smtClean="0">
                <a:cs typeface="B Titr" pitchFamily="2" charset="-78"/>
              </a:rPr>
              <a:t>دانشجو</a:t>
            </a:r>
            <a:r>
              <a:rPr lang="fa-IR" sz="2800" b="1" dirty="0" smtClean="0">
                <a:cs typeface="B Titr" pitchFamily="2" charset="-78"/>
              </a:rPr>
              <a:t>:</a:t>
            </a:r>
            <a:endParaRPr lang="en-US" sz="3600" b="1" dirty="0" smtClean="0">
              <a:cs typeface="B Titr" pitchFamily="2" charset="-78"/>
            </a:endParaRPr>
          </a:p>
          <a:p>
            <a:pPr algn="ctr" rtl="1">
              <a:lnSpc>
                <a:spcPct val="200000"/>
              </a:lnSpc>
            </a:pPr>
            <a:r>
              <a:rPr lang="fa-IR" sz="2800" b="1" dirty="0" smtClean="0">
                <a:cs typeface="B Titr" pitchFamily="2" charset="-78"/>
              </a:rPr>
              <a:t>استاد: </a:t>
            </a:r>
            <a:r>
              <a:rPr lang="fa-IR" sz="3600" b="1" dirty="0" smtClean="0">
                <a:cs typeface="B Titr" pitchFamily="2" charset="-78"/>
              </a:rPr>
              <a:t/>
            </a:r>
            <a:br>
              <a:rPr lang="fa-IR" sz="3600" b="1" dirty="0" smtClean="0">
                <a:cs typeface="B Titr" pitchFamily="2" charset="-78"/>
              </a:rPr>
            </a:br>
            <a:endParaRPr lang="en-US" sz="3600" b="1" dirty="0">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85720" y="714356"/>
            <a:ext cx="7467600" cy="4873752"/>
          </a:xfrm>
        </p:spPr>
        <p:txBody>
          <a:bodyPr>
            <a:noAutofit/>
          </a:bodyPr>
          <a:lstStyle/>
          <a:p>
            <a:pPr marL="0" indent="0" algn="r" rtl="1">
              <a:buNone/>
            </a:pPr>
            <a:r>
              <a:rPr lang="fa-IR" b="1" dirty="0" smtClean="0">
                <a:cs typeface="B Titr" pitchFamily="2" charset="-78"/>
              </a:rPr>
              <a:t>6</a:t>
            </a:r>
            <a:r>
              <a:rPr lang="fa-IR" dirty="0" smtClean="0">
                <a:cs typeface="B Titr" pitchFamily="2" charset="-78"/>
              </a:rPr>
              <a:t>-</a:t>
            </a:r>
            <a:r>
              <a:rPr lang="fa-IR" b="1" dirty="0" smtClean="0">
                <a:cs typeface="B Titr" pitchFamily="2" charset="-78"/>
              </a:rPr>
              <a:t>ساختمان پله </a:t>
            </a:r>
          </a:p>
          <a:p>
            <a:pPr marL="0" indent="0" algn="r" rtl="1">
              <a:buNone/>
            </a:pPr>
            <a:r>
              <a:rPr lang="fa-IR" dirty="0" smtClean="0">
                <a:cs typeface="B Nazanin" pitchFamily="2" charset="-78"/>
              </a:rPr>
              <a:t>اجرای ساختمان پله به عوامل زیر بستگی دارد:</a:t>
            </a:r>
          </a:p>
          <a:p>
            <a:pPr marL="0" indent="0" algn="r" rtl="1"/>
            <a:r>
              <a:rPr lang="fa-IR" dirty="0" smtClean="0">
                <a:cs typeface="B Nazanin" pitchFamily="2" charset="-78"/>
              </a:rPr>
              <a:t>نوع مصالح مصرفی</a:t>
            </a:r>
          </a:p>
          <a:p>
            <a:pPr marL="0" indent="0" algn="r" rtl="1"/>
            <a:r>
              <a:rPr lang="fa-IR" dirty="0" smtClean="0">
                <a:cs typeface="B Nazanin" pitchFamily="2" charset="-78"/>
              </a:rPr>
              <a:t>موقعیت استقرار</a:t>
            </a:r>
          </a:p>
          <a:p>
            <a:pPr marL="0" indent="0" algn="r" rtl="1"/>
            <a:r>
              <a:rPr lang="fa-IR" dirty="0" smtClean="0">
                <a:cs typeface="B Nazanin" pitchFamily="2" charset="-78"/>
              </a:rPr>
              <a:t>شکل پله</a:t>
            </a:r>
            <a:endParaRPr lang="en-US" dirty="0" smtClean="0">
              <a:cs typeface="B Nazanin" pitchFamily="2" charset="-78"/>
            </a:endParaRPr>
          </a:p>
          <a:p>
            <a:pPr marL="0" indent="0" algn="r" rtl="1">
              <a:buNone/>
            </a:pPr>
            <a:endParaRPr lang="fa-IR" dirty="0" smtClean="0">
              <a:cs typeface="B Nazanin" pitchFamily="2" charset="-78"/>
            </a:endParaRPr>
          </a:p>
          <a:p>
            <a:pPr marL="0" indent="0" algn="r" rtl="1">
              <a:buNone/>
            </a:pPr>
            <a:r>
              <a:rPr lang="fa-IR" dirty="0" smtClean="0">
                <a:cs typeface="B Nazanin" pitchFamily="2" charset="-78"/>
              </a:rPr>
              <a:t>انواع پله ها بر حسب نوع مصالح مصرفی:</a:t>
            </a:r>
          </a:p>
          <a:p>
            <a:pPr marL="0" indent="0" algn="r" rtl="1"/>
            <a:r>
              <a:rPr lang="fa-IR" dirty="0" smtClean="0">
                <a:cs typeface="B Nazanin" pitchFamily="2" charset="-78"/>
              </a:rPr>
              <a:t>آجری</a:t>
            </a:r>
          </a:p>
          <a:p>
            <a:pPr marL="0" indent="0" algn="r" rtl="1"/>
            <a:r>
              <a:rPr lang="fa-IR" dirty="0" smtClean="0">
                <a:cs typeface="B Nazanin" pitchFamily="2" charset="-78"/>
              </a:rPr>
              <a:t>چوبی</a:t>
            </a:r>
          </a:p>
          <a:p>
            <a:pPr marL="0" indent="0" algn="r" rtl="1"/>
            <a:r>
              <a:rPr lang="fa-IR" dirty="0" smtClean="0">
                <a:cs typeface="B Nazanin" pitchFamily="2" charset="-78"/>
              </a:rPr>
              <a:t>بتنی</a:t>
            </a:r>
          </a:p>
          <a:p>
            <a:pPr marL="0" indent="0" algn="r" rtl="1"/>
            <a:r>
              <a:rPr lang="fa-IR" dirty="0" smtClean="0">
                <a:cs typeface="B Nazanin" pitchFamily="2" charset="-78"/>
              </a:rPr>
              <a:t>فلزی</a:t>
            </a:r>
          </a:p>
          <a:p>
            <a:pPr marL="0" indent="0" algn="r" rtl="1"/>
            <a:r>
              <a:rPr lang="fa-IR" dirty="0" smtClean="0">
                <a:cs typeface="B Nazanin" pitchFamily="2" charset="-78"/>
              </a:rPr>
              <a:t>ترکیبی</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61986" y="785794"/>
            <a:ext cx="7467600" cy="4873752"/>
          </a:xfrm>
        </p:spPr>
        <p:txBody>
          <a:bodyPr>
            <a:normAutofit/>
          </a:bodyPr>
          <a:lstStyle/>
          <a:p>
            <a:pPr marL="0" indent="0" algn="r" rtl="1">
              <a:buNone/>
            </a:pPr>
            <a:r>
              <a:rPr lang="fa-IR" b="1" dirty="0" smtClean="0">
                <a:cs typeface="B Titr" pitchFamily="2" charset="-78"/>
              </a:rPr>
              <a:t>6-1-پله آجری</a:t>
            </a:r>
          </a:p>
          <a:p>
            <a:pPr marL="269875" indent="-269875" algn="r" rtl="1"/>
            <a:r>
              <a:rPr lang="fa-IR" dirty="0" smtClean="0">
                <a:cs typeface="B Nazanin" pitchFamily="2" charset="-78"/>
              </a:rPr>
              <a:t>پله های آجری بر روی یک زیر سازی توپر و در بیرون از ساختمان ساخته می شود.</a:t>
            </a:r>
          </a:p>
          <a:p>
            <a:pPr marL="269875" indent="-269875" algn="r" rtl="1"/>
            <a:r>
              <a:rPr lang="fa-IR" dirty="0" smtClean="0">
                <a:cs typeface="B Nazanin" pitchFamily="2" charset="-78"/>
              </a:rPr>
              <a:t>برای زیبایی ، هماهنگی در نماسازی و کف سازی حیاط و محوطه بیرون از ساختمان بکار می رود.</a:t>
            </a:r>
          </a:p>
          <a:p>
            <a:pPr marL="269875" indent="-269875" algn="r" rtl="1"/>
            <a:r>
              <a:rPr lang="fa-IR" dirty="0" smtClean="0">
                <a:cs typeface="B Nazanin" pitchFamily="2" charset="-78"/>
              </a:rPr>
              <a:t>تعداد پله های آجری معمولاَ کم و از 8 عدد تجاوز نمی کند.</a:t>
            </a:r>
          </a:p>
        </p:txBody>
      </p:sp>
      <p:pic>
        <p:nvPicPr>
          <p:cNvPr id="4" name="Picture 3" descr="006.jpg"/>
          <p:cNvPicPr>
            <a:picLocks noChangeAspect="1"/>
          </p:cNvPicPr>
          <p:nvPr/>
        </p:nvPicPr>
        <p:blipFill>
          <a:blip r:embed="rId2" cstate="print"/>
          <a:stretch>
            <a:fillRect/>
          </a:stretch>
        </p:blipFill>
        <p:spPr>
          <a:xfrm>
            <a:off x="2000232" y="3571876"/>
            <a:ext cx="5000660" cy="248102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61986" y="785794"/>
            <a:ext cx="7467600" cy="4873752"/>
          </a:xfrm>
        </p:spPr>
        <p:txBody>
          <a:bodyPr>
            <a:normAutofit/>
          </a:bodyPr>
          <a:lstStyle/>
          <a:p>
            <a:pPr marL="0" indent="0" algn="r" rtl="1">
              <a:buNone/>
            </a:pPr>
            <a:r>
              <a:rPr lang="fa-IR" b="1" dirty="0" smtClean="0">
                <a:cs typeface="B Titr" pitchFamily="2" charset="-78"/>
              </a:rPr>
              <a:t>6-2-پله های سنگی</a:t>
            </a:r>
          </a:p>
          <a:p>
            <a:pPr marL="0" indent="0" algn="r" rtl="1"/>
            <a:r>
              <a:rPr lang="fa-IR" dirty="0" smtClean="0">
                <a:cs typeface="B Nazanin" pitchFamily="2" charset="-78"/>
              </a:rPr>
              <a:t>پله های سنگی را بیشتر در خارج از ساختمان و در فضاهای باز بکار می برند.</a:t>
            </a:r>
          </a:p>
          <a:p>
            <a:pPr marL="0" indent="0" algn="r" rtl="1">
              <a:buNone/>
            </a:pPr>
            <a:endParaRPr lang="fa-IR" dirty="0" smtClean="0">
              <a:cs typeface="B Nazanin" pitchFamily="2" charset="-78"/>
            </a:endParaRPr>
          </a:p>
          <a:p>
            <a:pPr marL="0" indent="0" algn="r" rtl="1"/>
            <a:r>
              <a:rPr lang="fa-IR" dirty="0" smtClean="0">
                <a:cs typeface="B Nazanin" pitchFamily="2" charset="-78"/>
              </a:rPr>
              <a:t>ساده ترین نوع پله های سنگی:</a:t>
            </a:r>
          </a:p>
          <a:p>
            <a:pPr marL="0" indent="0" algn="r" rtl="1">
              <a:buFont typeface="Courier New" pitchFamily="49" charset="0"/>
              <a:buChar char="o"/>
            </a:pPr>
            <a:r>
              <a:rPr lang="fa-IR" dirty="0" smtClean="0">
                <a:cs typeface="B Nazanin" pitchFamily="2" charset="-78"/>
              </a:rPr>
              <a:t>از سنگهای که ضخامت آنها برابر ارتفاع یک پله است ساخته می شوند.</a:t>
            </a:r>
          </a:p>
          <a:p>
            <a:pPr marL="0" indent="0" algn="r" rtl="1">
              <a:buFont typeface="Courier New" pitchFamily="49" charset="0"/>
              <a:buChar char="o"/>
            </a:pPr>
            <a:r>
              <a:rPr lang="fa-IR" dirty="0" smtClean="0">
                <a:cs typeface="B Nazanin" pitchFamily="2" charset="-78"/>
              </a:rPr>
              <a:t>سنگهای  پله به اندازه 4 تا 5 سانتیمتر رویهم قرار می گیرند.</a:t>
            </a:r>
          </a:p>
          <a:p>
            <a:pPr marL="0" indent="0" algn="r" rtl="1">
              <a:buNone/>
            </a:pPr>
            <a:endParaRPr lang="fa-IR" dirty="0" smtClean="0">
              <a:cs typeface="B Nazanin" pitchFamily="2" charset="-78"/>
            </a:endParaRPr>
          </a:p>
        </p:txBody>
      </p:sp>
      <p:pic>
        <p:nvPicPr>
          <p:cNvPr id="5" name="Picture 4" descr="06.jpg"/>
          <p:cNvPicPr>
            <a:picLocks noChangeAspect="1"/>
          </p:cNvPicPr>
          <p:nvPr/>
        </p:nvPicPr>
        <p:blipFill>
          <a:blip r:embed="rId2"/>
          <a:stretch>
            <a:fillRect/>
          </a:stretch>
        </p:blipFill>
        <p:spPr>
          <a:xfrm>
            <a:off x="1108884" y="3859924"/>
            <a:ext cx="6463512" cy="199796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24" y="714356"/>
            <a:ext cx="7467600" cy="4873752"/>
          </a:xfrm>
        </p:spPr>
        <p:txBody>
          <a:bodyPr>
            <a:normAutofit/>
          </a:bodyPr>
          <a:lstStyle/>
          <a:p>
            <a:pPr marL="0" indent="0" algn="justLow" rtl="1">
              <a:buNone/>
            </a:pPr>
            <a:r>
              <a:rPr lang="fa-IR" dirty="0" smtClean="0">
                <a:cs typeface="B Nazanin" pitchFamily="2" charset="-78"/>
              </a:rPr>
              <a:t>باید قسمت پیشانی  پله ها( یا پله خور) را یک یا دو سانتیمتر بطرف داخل شیب داد تا از برخورد پشت پا به پیشانی پله، در موقع  پائین آمدن ، جلوگیری گردد.</a:t>
            </a: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justLow" rtl="1">
              <a:buNone/>
            </a:pPr>
            <a:r>
              <a:rPr lang="fa-IR" dirty="0" smtClean="0">
                <a:cs typeface="B Nazanin" pitchFamily="2" charset="-78"/>
              </a:rPr>
              <a:t>در پله های توپر سنگی که سنگهای پله رویهم تکیه دارند باید در نصب و استحکام اولین سنگ پله دقت کافی مبذول داشت، بهمین علت گاهی زیر اولین پله یک نبشی قرار میدهیم.</a:t>
            </a:r>
          </a:p>
        </p:txBody>
      </p:sp>
      <p:pic>
        <p:nvPicPr>
          <p:cNvPr id="4" name="Picture 3" descr="199.tif"/>
          <p:cNvPicPr>
            <a:picLocks noChangeAspect="1"/>
          </p:cNvPicPr>
          <p:nvPr/>
        </p:nvPicPr>
        <p:blipFill>
          <a:blip r:embed="rId2"/>
          <a:stretch>
            <a:fillRect/>
          </a:stretch>
        </p:blipFill>
        <p:spPr>
          <a:xfrm>
            <a:off x="1120608" y="1939094"/>
            <a:ext cx="5951722" cy="918402"/>
          </a:xfrm>
          <a:prstGeom prst="rect">
            <a:avLst/>
          </a:prstGeom>
        </p:spPr>
      </p:pic>
      <p:pic>
        <p:nvPicPr>
          <p:cNvPr id="6" name="Picture 5" descr="007.jpg"/>
          <p:cNvPicPr>
            <a:picLocks noChangeAspect="1"/>
          </p:cNvPicPr>
          <p:nvPr/>
        </p:nvPicPr>
        <p:blipFill>
          <a:blip r:embed="rId3"/>
          <a:stretch>
            <a:fillRect/>
          </a:stretch>
        </p:blipFill>
        <p:spPr>
          <a:xfrm>
            <a:off x="1714480" y="4330256"/>
            <a:ext cx="4643470" cy="209914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24" y="714356"/>
            <a:ext cx="7467600" cy="4873752"/>
          </a:xfrm>
        </p:spPr>
        <p:txBody>
          <a:bodyPr>
            <a:normAutofit fontScale="92500" lnSpcReduction="10000"/>
          </a:bodyPr>
          <a:lstStyle/>
          <a:p>
            <a:pPr marL="0" indent="0" algn="justLow" rtl="1">
              <a:buNone/>
            </a:pPr>
            <a:r>
              <a:rPr lang="fa-IR" dirty="0" smtClean="0">
                <a:cs typeface="B Nazanin" pitchFamily="2" charset="-78"/>
              </a:rPr>
              <a:t>پله های سنگی را به 3 حالت می توان ساخت</a:t>
            </a:r>
            <a:r>
              <a:rPr lang="en-US" dirty="0" smtClean="0">
                <a:cs typeface="B Nazanin" pitchFamily="2" charset="-78"/>
              </a:rPr>
              <a:t>:</a:t>
            </a:r>
          </a:p>
          <a:p>
            <a:pPr marL="0" indent="0" algn="justLow" rtl="1"/>
            <a:r>
              <a:rPr lang="fa-IR" dirty="0" smtClean="0">
                <a:cs typeface="B Nazanin" pitchFamily="2" charset="-78"/>
              </a:rPr>
              <a:t>از سنگهای پلاک به ضخامت 4 تا6 سانتیمتر که بر روی زیر سری فلزی</a:t>
            </a:r>
          </a:p>
          <a:p>
            <a:pPr marL="0" indent="0" algn="justLow" rtl="1"/>
            <a:r>
              <a:rPr lang="fa-IR" dirty="0" smtClean="0">
                <a:cs typeface="B Nazanin" pitchFamily="2" charset="-78"/>
              </a:rPr>
              <a:t>بصورت طره در دیوار</a:t>
            </a:r>
          </a:p>
          <a:p>
            <a:pPr marL="0" indent="0" algn="justLow" rtl="1"/>
            <a:r>
              <a:rPr lang="fa-IR" dirty="0" smtClean="0">
                <a:cs typeface="B Nazanin" pitchFamily="2" charset="-78"/>
              </a:rPr>
              <a:t>بصورت سنگهای فرم داده شده ضخیم که رویهم قرار می گیرند</a:t>
            </a:r>
          </a:p>
          <a:p>
            <a:pPr marL="0" indent="0" algn="justLow" rtl="1"/>
            <a:endParaRPr lang="fa-IR" dirty="0" smtClean="0">
              <a:cs typeface="B Nazanin" pitchFamily="2" charset="-78"/>
            </a:endParaRPr>
          </a:p>
          <a:p>
            <a:pPr marL="0" indent="0" algn="justLow" rtl="1">
              <a:buNone/>
            </a:pPr>
            <a:r>
              <a:rPr lang="fa-IR" dirty="0" smtClean="0">
                <a:cs typeface="B Nazanin" pitchFamily="2" charset="-78"/>
              </a:rPr>
              <a:t>اگر سنگهای پله ضخیم و پله اصطلاحاَ توپر باشد، طرز اجرای ساختمان پله باین ترتیب است:</a:t>
            </a:r>
          </a:p>
          <a:p>
            <a:pPr marL="0" indent="0" algn="justLow" rtl="1">
              <a:buNone/>
            </a:pPr>
            <a:r>
              <a:rPr lang="fa-IR" dirty="0" smtClean="0">
                <a:cs typeface="B Nazanin" pitchFamily="2" charset="-78"/>
              </a:rPr>
              <a:t>اولین  پله را در جای خود مستقر کرده و پس از دوغاب ریزی و محکم شدن آن دومین پله را روی آن و بر روی زیر سازی قرار می دهند. </a:t>
            </a:r>
          </a:p>
          <a:p>
            <a:pPr marL="0" indent="0" algn="justLow" rtl="1">
              <a:buNone/>
            </a:pPr>
            <a:r>
              <a:rPr lang="fa-IR" dirty="0" smtClean="0">
                <a:cs typeface="B Nazanin" pitchFamily="2" charset="-78"/>
              </a:rPr>
              <a:t>زیر سازی باید طوری ساخته شود که ضخامت سنگهای پله به آسانی میسر باشد. بهتر است زیر سازی و روی پله ها به اندازه ای باشد که نصب سنگهای پله به آسانی میسر باشد. بهتر است زیر سازی را یکی دو سانتیمتر پایین تر از حد لازم در نظر گرفت و فاصله  زیادی احتمالی را با ملات پر کرد تا اینکه مجبور به شکستن یا تراشیدن سنگهای پله نشویم.</a:t>
            </a:r>
            <a:endParaRPr lang="en-US" dirty="0" smtClean="0">
              <a:cs typeface="B Nazanin" pitchFamily="2" charset="-78"/>
            </a:endParaRPr>
          </a:p>
          <a:p>
            <a:pPr marL="0" indent="0" algn="justLow"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428604"/>
            <a:ext cx="7467600" cy="4873752"/>
          </a:xfrm>
        </p:spPr>
        <p:txBody>
          <a:bodyPr>
            <a:normAutofit/>
          </a:bodyPr>
          <a:lstStyle/>
          <a:p>
            <a:pPr marL="0" indent="0" algn="r" rtl="1">
              <a:buNone/>
            </a:pPr>
            <a:r>
              <a:rPr lang="fa-IR" dirty="0" smtClean="0">
                <a:cs typeface="B Nazanin" pitchFamily="2" charset="-78"/>
              </a:rPr>
              <a:t>گاهی پله های سنگی را از نظر شکل ظاهری بصورت گرد می سازند.</a:t>
            </a:r>
          </a:p>
          <a:p>
            <a:pPr marL="0" indent="0" algn="r" rtl="1">
              <a:buNone/>
            </a:pPr>
            <a:r>
              <a:rPr lang="fa-IR" dirty="0" smtClean="0">
                <a:cs typeface="B Nazanin" pitchFamily="2" charset="-78"/>
              </a:rPr>
              <a:t>پله های سنگی گرد به دو صورت ساخته می شوند:</a:t>
            </a:r>
          </a:p>
          <a:p>
            <a:pPr marL="0" indent="0" algn="r" rtl="1"/>
            <a:r>
              <a:rPr lang="ar-SA" dirty="0" smtClean="0">
                <a:cs typeface="B Nazanin" pitchFamily="2" charset="-78"/>
              </a:rPr>
              <a:t>پله های سنگی گرد توخالی</a:t>
            </a:r>
            <a:endParaRPr lang="fa-IR" dirty="0" smtClean="0">
              <a:cs typeface="B Nazanin" pitchFamily="2" charset="-78"/>
            </a:endParaRPr>
          </a:p>
          <a:p>
            <a:pPr marL="0" indent="0" algn="r" rtl="1"/>
            <a:r>
              <a:rPr lang="ar-SA" dirty="0" smtClean="0">
                <a:cs typeface="B Nazanin" pitchFamily="2" charset="-78"/>
              </a:rPr>
              <a:t>پله های سنگی گرد توپر</a:t>
            </a: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r>
              <a:rPr lang="fa-IR" b="1" dirty="0" smtClean="0">
                <a:cs typeface="B Titr" pitchFamily="2" charset="-78"/>
              </a:rPr>
              <a:t>6-2-1-پله های سنگی گرد توخالی</a:t>
            </a:r>
          </a:p>
          <a:p>
            <a:pPr marL="0" indent="0" algn="justLow" rtl="1">
              <a:buNone/>
            </a:pPr>
            <a:r>
              <a:rPr lang="fa-IR" dirty="0" smtClean="0">
                <a:cs typeface="B Nazanin" pitchFamily="2" charset="-78"/>
              </a:rPr>
              <a:t>در این نوع پله سنگی در مرکز پله بین سنگهای پله ها فاصله ای که معمولاَ دایره ای شکل است در نظر می گیرند و سنگهای پله فقط از یک طرف در دیوار بصورت طره کنسول نصب می شوند.</a:t>
            </a:r>
            <a:r>
              <a:rPr lang="fa-IR" b="1" dirty="0" smtClean="0">
                <a:cs typeface="B Nazanin" pitchFamily="2" charset="-78"/>
              </a:rPr>
              <a:t> </a:t>
            </a:r>
            <a:endParaRPr lang="fa-IR" dirty="0" smtClean="0">
              <a:cs typeface="B Nazanin" pitchFamily="2" charset="-78"/>
            </a:endParaRPr>
          </a:p>
        </p:txBody>
      </p:sp>
      <p:pic>
        <p:nvPicPr>
          <p:cNvPr id="5" name="Picture 4" descr="07.jpg"/>
          <p:cNvPicPr>
            <a:picLocks noChangeAspect="1"/>
          </p:cNvPicPr>
          <p:nvPr/>
        </p:nvPicPr>
        <p:blipFill>
          <a:blip r:embed="rId2" cstate="print"/>
          <a:stretch>
            <a:fillRect/>
          </a:stretch>
        </p:blipFill>
        <p:spPr>
          <a:xfrm>
            <a:off x="602550" y="3857628"/>
            <a:ext cx="3755136" cy="236524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500042"/>
            <a:ext cx="7467600" cy="4873752"/>
          </a:xfrm>
        </p:spPr>
        <p:txBody>
          <a:bodyPr>
            <a:normAutofit/>
          </a:bodyPr>
          <a:lstStyle/>
          <a:p>
            <a:pPr marL="0" indent="0" algn="r" rtl="1">
              <a:buNone/>
            </a:pPr>
            <a:r>
              <a:rPr lang="fa-IR" b="1" dirty="0" smtClean="0">
                <a:cs typeface="B Titr" pitchFamily="2" charset="-78"/>
              </a:rPr>
              <a:t>6-2-2-پله های سنگی گرد توپر</a:t>
            </a:r>
          </a:p>
          <a:p>
            <a:pPr marL="0" indent="0" algn="r" rtl="1">
              <a:buNone/>
            </a:pPr>
            <a:r>
              <a:rPr lang="fa-IR" dirty="0" smtClean="0">
                <a:cs typeface="B Nazanin" pitchFamily="2" charset="-78"/>
              </a:rPr>
              <a:t>در این نوع پله سنگی ستونی از آجر و یا بتن در مرکز پله در نظر می گیرند به نحوی که یک سر سنگهای پله برروی دیوار و سر دیگر بر روی ستون مرکزی تکیه داشته باشند. ممکن است به جای ستون مرکزی سنگهای پله را طوری در نظر گرفته و بتراشند به نحوی که علاوه بر کنسول شدن در دیوار مجاور در وسط نیز روی هم قرار گرفته و ستونی که قسمتی از بارهای پله را تحمل می کند به وجود آورد. </a:t>
            </a:r>
          </a:p>
          <a:p>
            <a:pPr marL="0" indent="0" algn="r" rtl="1">
              <a:buNone/>
            </a:pPr>
            <a:endParaRPr lang="fa-IR" dirty="0" smtClean="0">
              <a:cs typeface="B Nazanin" pitchFamily="2" charset="-78"/>
            </a:endParaRPr>
          </a:p>
        </p:txBody>
      </p:sp>
      <p:pic>
        <p:nvPicPr>
          <p:cNvPr id="6" name="Picture 5" descr="00000000000.jpg"/>
          <p:cNvPicPr>
            <a:picLocks noChangeAspect="1"/>
          </p:cNvPicPr>
          <p:nvPr/>
        </p:nvPicPr>
        <p:blipFill>
          <a:blip r:embed="rId2" cstate="print"/>
          <a:stretch>
            <a:fillRect/>
          </a:stretch>
        </p:blipFill>
        <p:spPr>
          <a:xfrm>
            <a:off x="5345469" y="3286124"/>
            <a:ext cx="2655555" cy="1599246"/>
          </a:xfrm>
          <a:prstGeom prst="rect">
            <a:avLst/>
          </a:prstGeom>
        </p:spPr>
      </p:pic>
      <p:pic>
        <p:nvPicPr>
          <p:cNvPr id="7" name="Picture 6" descr="1111111111111111.jpg"/>
          <p:cNvPicPr>
            <a:picLocks noChangeAspect="1"/>
          </p:cNvPicPr>
          <p:nvPr/>
        </p:nvPicPr>
        <p:blipFill>
          <a:blip r:embed="rId3"/>
          <a:stretch>
            <a:fillRect/>
          </a:stretch>
        </p:blipFill>
        <p:spPr>
          <a:xfrm>
            <a:off x="224279" y="3143248"/>
            <a:ext cx="5347853" cy="333623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785794"/>
            <a:ext cx="7467600" cy="4873752"/>
          </a:xfrm>
        </p:spPr>
        <p:txBody>
          <a:bodyPr>
            <a:normAutofit fontScale="85000" lnSpcReduction="20000"/>
          </a:bodyPr>
          <a:lstStyle/>
          <a:p>
            <a:pPr marL="0" indent="0" algn="r" rtl="1">
              <a:buNone/>
            </a:pPr>
            <a:r>
              <a:rPr lang="en-US" sz="2600" dirty="0" smtClean="0">
                <a:cs typeface="B Nazanin" pitchFamily="2" charset="-78"/>
              </a:rPr>
              <a:t>- </a:t>
            </a:r>
            <a:r>
              <a:rPr lang="ar-SA" sz="2600" dirty="0" smtClean="0">
                <a:cs typeface="B Nazanin" pitchFamily="2" charset="-78"/>
              </a:rPr>
              <a:t>در پله های سنگی، علاوه بر نکاتی که قبلاً گفته شد، موارد زیر را باید رعایت کرد</a:t>
            </a:r>
            <a:r>
              <a:rPr lang="en-US" sz="2600" dirty="0" smtClean="0">
                <a:cs typeface="B Nazanin" pitchFamily="2" charset="-78"/>
              </a:rPr>
              <a:t>:</a:t>
            </a:r>
          </a:p>
          <a:p>
            <a:pPr marL="0" indent="0" algn="r" rtl="1">
              <a:buNone/>
            </a:pPr>
            <a:r>
              <a:rPr lang="ar-SA" sz="2600" dirty="0" smtClean="0">
                <a:cs typeface="B Nazanin" pitchFamily="2" charset="-78"/>
              </a:rPr>
              <a:t> </a:t>
            </a:r>
            <a:endParaRPr lang="en-US" sz="2600" dirty="0" smtClean="0">
              <a:cs typeface="B Nazanin" pitchFamily="2" charset="-78"/>
            </a:endParaRPr>
          </a:p>
          <a:p>
            <a:pPr marL="0" indent="0" algn="r" rtl="1">
              <a:buNone/>
            </a:pPr>
            <a:r>
              <a:rPr lang="en-US" sz="2600" dirty="0" smtClean="0">
                <a:cs typeface="B Nazanin" pitchFamily="2" charset="-78"/>
              </a:rPr>
              <a:t> </a:t>
            </a:r>
          </a:p>
          <a:p>
            <a:pPr marL="179388" indent="-179388" algn="r" rtl="1"/>
            <a:r>
              <a:rPr lang="ar-SA" sz="2600" dirty="0" smtClean="0">
                <a:cs typeface="B Nazanin" pitchFamily="2" charset="-78"/>
              </a:rPr>
              <a:t>نصب سنگهای پله حتی المقدور در اواخر کارهای ساختمانی انجام گیرد</a:t>
            </a:r>
            <a:r>
              <a:rPr lang="en-US" sz="2600" dirty="0" smtClean="0">
                <a:cs typeface="B Nazanin" pitchFamily="2" charset="-78"/>
              </a:rPr>
              <a:t>.</a:t>
            </a:r>
          </a:p>
          <a:p>
            <a:pPr marL="179388" indent="-179388" algn="r" rtl="1"/>
            <a:r>
              <a:rPr lang="ar-SA" sz="2600" dirty="0" smtClean="0">
                <a:cs typeface="B Nazanin" pitchFamily="2" charset="-78"/>
              </a:rPr>
              <a:t>اگر سطوح سنگها تیشه ای شده باشد باید دقت نمود ملات ماسه سیمان روی سنگها نریزد، زیرا تمیز کردن آنها شوار است</a:t>
            </a:r>
            <a:r>
              <a:rPr lang="en-US" sz="2600" dirty="0" smtClean="0">
                <a:cs typeface="B Nazanin" pitchFamily="2" charset="-78"/>
              </a:rPr>
              <a:t>.</a:t>
            </a:r>
          </a:p>
          <a:p>
            <a:pPr marL="179388" indent="-179388" algn="r" rtl="1"/>
            <a:r>
              <a:rPr lang="ar-SA" sz="2600" dirty="0" smtClean="0">
                <a:cs typeface="B Nazanin" pitchFamily="2" charset="-78"/>
              </a:rPr>
              <a:t>برای جلوگیری از بریدگی و شکستن لبه های پله ها، که غالباً ممکن است در اثر عبور و مرور و حمل به وجود آید، پس از نصب سنگها روی آنها را به طریق ساده ای نظیر کاغذهای پاکت سیمان و قرار دادن آجر روی آنها و ریختن دوغاب گچ آنها را می پوشانند</a:t>
            </a:r>
            <a:r>
              <a:rPr lang="en-US" sz="2600" dirty="0" smtClean="0">
                <a:cs typeface="B Nazanin" pitchFamily="2" charset="-78"/>
              </a:rPr>
              <a:t>.</a:t>
            </a:r>
          </a:p>
          <a:p>
            <a:pPr marL="179388" indent="-179388" algn="r" rtl="1"/>
            <a:r>
              <a:rPr lang="ar-SA" sz="2600" dirty="0" smtClean="0">
                <a:cs typeface="B Nazanin" pitchFamily="2" charset="-78"/>
              </a:rPr>
              <a:t>صحت استقرار سنگهای پله را در حین باید مرتباً کنترل کرد</a:t>
            </a:r>
            <a:r>
              <a:rPr lang="en-US" sz="2600" dirty="0" smtClean="0">
                <a:cs typeface="B Nazanin" pitchFamily="2" charset="-78"/>
              </a:rPr>
              <a:t>. </a:t>
            </a:r>
            <a:r>
              <a:rPr lang="ar-SA" sz="2600" dirty="0" smtClean="0">
                <a:cs typeface="B Nazanin" pitchFamily="2" charset="-78"/>
              </a:rPr>
              <a:t>این کار می توتند به طور ساده با شمشه و تراز و قرار دادن شمشه در لبه پله ها انجلم داد</a:t>
            </a:r>
            <a:r>
              <a:rPr lang="en-US" sz="2600" dirty="0" smtClean="0">
                <a:cs typeface="B Nazanin" pitchFamily="2" charset="-78"/>
              </a:rPr>
              <a:t>.</a:t>
            </a:r>
          </a:p>
          <a:p>
            <a:pPr marL="179388" indent="-179388" algn="r" rtl="1"/>
            <a:r>
              <a:rPr lang="ar-SA" sz="2600" dirty="0" smtClean="0">
                <a:cs typeface="B Nazanin" pitchFamily="2" charset="-78"/>
              </a:rPr>
              <a:t>سعی شود سنگهای روی پله حداق 2سانتیمتر روی کف پله ها را بگیرند، ای منظور باید عرض سنگهای پله را به همان میزان بزرگتر در نظر گرفت و سفارش داد، مثلاً برای پله های 30 سانتیمتری سنگهای 32 سانتیمتری سفارش داد</a:t>
            </a:r>
            <a:r>
              <a:rPr lang="en-US" sz="2600" dirty="0" smtClean="0">
                <a:cs typeface="B Nazanin" pitchFamily="2" charset="-78"/>
              </a:rPr>
              <a:t>.</a:t>
            </a:r>
          </a:p>
          <a:p>
            <a:pPr marL="0" indent="0" algn="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90548" y="500042"/>
            <a:ext cx="7467600" cy="5857916"/>
          </a:xfrm>
        </p:spPr>
        <p:txBody>
          <a:bodyPr>
            <a:normAutofit lnSpcReduction="10000"/>
          </a:bodyPr>
          <a:lstStyle/>
          <a:p>
            <a:pPr algn="r" rtl="1">
              <a:buNone/>
            </a:pPr>
            <a:r>
              <a:rPr lang="fa-IR" b="1" dirty="0" smtClean="0">
                <a:cs typeface="B Titr" pitchFamily="2" charset="-78"/>
              </a:rPr>
              <a:t>6-3-پله های چوبی</a:t>
            </a:r>
            <a:endParaRPr lang="en-US" b="1" dirty="0" smtClean="0">
              <a:cs typeface="B Titr" pitchFamily="2" charset="-78"/>
            </a:endParaRPr>
          </a:p>
          <a:p>
            <a:pPr algn="r" rtl="1">
              <a:buNone/>
            </a:pPr>
            <a:r>
              <a:rPr lang="ar-SA" dirty="0" smtClean="0">
                <a:cs typeface="B Nazanin" pitchFamily="2" charset="-78"/>
              </a:rPr>
              <a:t>پله های چوبی را به دو صورت می سازند</a:t>
            </a:r>
            <a:r>
              <a:rPr lang="en-US" dirty="0" smtClean="0">
                <a:cs typeface="B Nazanin" pitchFamily="2" charset="-78"/>
              </a:rPr>
              <a:t>:</a:t>
            </a:r>
          </a:p>
          <a:p>
            <a:pPr algn="r" rtl="1"/>
            <a:r>
              <a:rPr lang="ar-SA" dirty="0" smtClean="0">
                <a:cs typeface="B Nazanin" pitchFamily="2" charset="-78"/>
              </a:rPr>
              <a:t>توپر</a:t>
            </a:r>
            <a:endParaRPr lang="en-US" dirty="0" smtClean="0">
              <a:cs typeface="B Nazanin" pitchFamily="2" charset="-78"/>
            </a:endParaRPr>
          </a:p>
          <a:p>
            <a:pPr algn="r" rtl="1"/>
            <a:r>
              <a:rPr lang="ar-SA" dirty="0" smtClean="0">
                <a:cs typeface="B Nazanin" pitchFamily="2" charset="-78"/>
              </a:rPr>
              <a:t>تو خالی</a:t>
            </a:r>
            <a:endParaRPr lang="en-US" dirty="0" smtClean="0">
              <a:cs typeface="B Nazanin" pitchFamily="2" charset="-78"/>
            </a:endParaRPr>
          </a:p>
          <a:p>
            <a:pPr algn="r" rtl="1">
              <a:buNone/>
            </a:pPr>
            <a:endParaRPr lang="en-US" dirty="0" smtClean="0">
              <a:cs typeface="B Nazanin" pitchFamily="2" charset="-78"/>
            </a:endParaRPr>
          </a:p>
          <a:p>
            <a:pPr marL="0" indent="0" algn="r" rtl="1">
              <a:buNone/>
            </a:pPr>
            <a:r>
              <a:rPr lang="fa-IR" b="1" dirty="0" smtClean="0">
                <a:cs typeface="B Titr" pitchFamily="2" charset="-78"/>
              </a:rPr>
              <a:t>6-3-1-پله چوبی توپر</a:t>
            </a:r>
            <a:endParaRPr lang="en-US" b="1" dirty="0" smtClean="0">
              <a:cs typeface="B Titr" pitchFamily="2" charset="-78"/>
            </a:endParaRPr>
          </a:p>
          <a:p>
            <a:pPr marL="0" indent="0" algn="r" rtl="1">
              <a:buNone/>
            </a:pPr>
            <a:r>
              <a:rPr lang="ar-SA" dirty="0" smtClean="0">
                <a:cs typeface="B Nazanin" pitchFamily="2" charset="-78"/>
              </a:rPr>
              <a:t>پله چوبی توپر پله ایست که هر دو قسمت کف(زیر پا) و پیشانی(پیش پا) پله یک پارچه از تنه های ضخیم درخت، که بریده و پروفیله شده اند، درست شده باشد</a:t>
            </a:r>
            <a:r>
              <a:rPr lang="en-US" dirty="0" smtClean="0">
                <a:cs typeface="B Nazanin" pitchFamily="2" charset="-78"/>
              </a:rPr>
              <a:t>.</a:t>
            </a:r>
          </a:p>
          <a:p>
            <a:pPr marL="0" indent="0" algn="r" rtl="1">
              <a:buNone/>
            </a:pPr>
            <a:endParaRPr lang="en-US" dirty="0" smtClean="0">
              <a:cs typeface="B Nazanin" pitchFamily="2" charset="-78"/>
            </a:endParaRPr>
          </a:p>
          <a:p>
            <a:pPr marL="0" indent="0" algn="r" rtl="1">
              <a:buNone/>
            </a:pPr>
            <a:r>
              <a:rPr lang="fa-IR" b="1" dirty="0" smtClean="0">
                <a:cs typeface="B Titr" pitchFamily="2" charset="-78"/>
              </a:rPr>
              <a:t>6-3-2-پله چوبی تو خالی</a:t>
            </a:r>
            <a:endParaRPr lang="en-US" b="1" dirty="0" smtClean="0">
              <a:cs typeface="B Titr" pitchFamily="2" charset="-78"/>
            </a:endParaRPr>
          </a:p>
          <a:p>
            <a:pPr marL="0" indent="0" algn="r" rtl="1">
              <a:buNone/>
            </a:pPr>
            <a:r>
              <a:rPr lang="ar-SA" dirty="0" smtClean="0">
                <a:cs typeface="B Nazanin" pitchFamily="2" charset="-78"/>
              </a:rPr>
              <a:t>پله چوبی تو خالی پله ایست که دو قسمت کف و پیشانی پله ها بطور مجزا ساخته شوه و بر روی یک زیر سازی، که ممکن است چویب و یا از انواع دیگر مصالح باشد، قرار گرفته باشند</a:t>
            </a:r>
            <a:r>
              <a:rPr lang="en-US" dirty="0" smtClean="0">
                <a:cs typeface="B Nazanin" pitchFamily="2" charset="-78"/>
              </a:rPr>
              <a:t>.</a:t>
            </a: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500042"/>
            <a:ext cx="7215238" cy="5429288"/>
          </a:xfrm>
        </p:spPr>
        <p:txBody>
          <a:bodyPr>
            <a:normAutofit/>
          </a:bodyPr>
          <a:lstStyle/>
          <a:p>
            <a:pPr algn="r" rtl="1">
              <a:buNone/>
            </a:pPr>
            <a:endParaRPr lang="en-US" dirty="0" smtClean="0"/>
          </a:p>
          <a:p>
            <a:pPr algn="r" rtl="1">
              <a:buNone/>
            </a:pPr>
            <a:endParaRPr lang="en-US" dirty="0" smtClean="0"/>
          </a:p>
          <a:p>
            <a:pPr algn="r" rtl="1">
              <a:buNone/>
            </a:pPr>
            <a:endParaRPr lang="en-US" dirty="0" smtClean="0"/>
          </a:p>
          <a:p>
            <a:pPr algn="r" rtl="1">
              <a:buNone/>
            </a:pPr>
            <a:endParaRPr lang="en-US" dirty="0" smtClean="0"/>
          </a:p>
          <a:p>
            <a:pPr algn="r" rtl="1">
              <a:buNone/>
            </a:pPr>
            <a:endParaRPr lang="en-US" dirty="0" smtClean="0"/>
          </a:p>
          <a:p>
            <a:pPr marL="0" indent="0" algn="r" rtl="1">
              <a:buNone/>
            </a:pPr>
            <a:r>
              <a:rPr lang="ar-SA" dirty="0" smtClean="0">
                <a:cs typeface="B Nazanin" pitchFamily="2" charset="-78"/>
              </a:rPr>
              <a:t>زیر سازی چوبی ممکن است بصورت کناره های چوبی، که نقش تیر ها و پلهای حمال پله را به عهده دارند، و یا بصورت پلهای چوبی کنگره شده که پله ها روی آنها قرار گرفته و نصب شوند در نظر گرفت</a:t>
            </a:r>
            <a:r>
              <a:rPr lang="en-US" dirty="0" smtClean="0">
                <a:cs typeface="B Nazanin" pitchFamily="2" charset="-78"/>
              </a:rPr>
              <a:t>. </a:t>
            </a:r>
            <a:r>
              <a:rPr lang="ar-SA" dirty="0" smtClean="0">
                <a:cs typeface="B Nazanin" pitchFamily="2" charset="-78"/>
              </a:rPr>
              <a:t>تعداد تیر های چوبی حمال بر حسب مورد دو یا بیشتر در نظر گرفته شوند</a:t>
            </a:r>
            <a:r>
              <a:rPr lang="en-US" dirty="0" smtClean="0">
                <a:cs typeface="B Nazanin" pitchFamily="2" charset="-78"/>
              </a:rPr>
              <a:t>.</a:t>
            </a:r>
            <a:endParaRPr lang="fa-IR" dirty="0" smtClean="0">
              <a:cs typeface="B Nazanin" pitchFamily="2" charset="-78"/>
            </a:endParaRPr>
          </a:p>
        </p:txBody>
      </p:sp>
      <p:pic>
        <p:nvPicPr>
          <p:cNvPr id="4" name="Picture 3" descr="009.jpg"/>
          <p:cNvPicPr>
            <a:picLocks noChangeAspect="1"/>
          </p:cNvPicPr>
          <p:nvPr/>
        </p:nvPicPr>
        <p:blipFill>
          <a:blip r:embed="rId2" cstate="print"/>
          <a:stretch>
            <a:fillRect/>
          </a:stretch>
        </p:blipFill>
        <p:spPr>
          <a:xfrm>
            <a:off x="2857488" y="285728"/>
            <a:ext cx="3071834" cy="2275582"/>
          </a:xfrm>
          <a:prstGeom prst="rect">
            <a:avLst/>
          </a:prstGeom>
        </p:spPr>
      </p:pic>
      <p:pic>
        <p:nvPicPr>
          <p:cNvPr id="5" name="Picture 4" descr="09.jpg"/>
          <p:cNvPicPr>
            <a:picLocks noChangeAspect="1"/>
          </p:cNvPicPr>
          <p:nvPr/>
        </p:nvPicPr>
        <p:blipFill>
          <a:blip r:embed="rId3"/>
          <a:stretch>
            <a:fillRect/>
          </a:stretch>
        </p:blipFill>
        <p:spPr>
          <a:xfrm>
            <a:off x="2500298" y="4357694"/>
            <a:ext cx="3660906" cy="23574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4282" y="1071546"/>
            <a:ext cx="4214842" cy="5262979"/>
          </a:xfrm>
          <a:prstGeom prst="rect">
            <a:avLst/>
          </a:prstGeom>
        </p:spPr>
        <p:txBody>
          <a:bodyPr wrap="square">
            <a:spAutoFit/>
          </a:bodyPr>
          <a:lstStyle/>
          <a:p>
            <a:pPr lvl="0" algn="justLow" rtl="1" fontAlgn="base">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چوبی تو خالی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روی زمین طبیعی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منفرد</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راست (بدون پاگرد)</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با پاگرد</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بتنی معلق با دیوار تقسیم</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گرد یا حلزونی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بتنی پیش ساخته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فلزی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نحوه اتصال پله به فنداسیو</a:t>
            </a:r>
            <a:r>
              <a:rPr lang="fa-IR" sz="2400" b="1" dirty="0" smtClean="0">
                <a:latin typeface="Arial" pitchFamily="34" charset="0"/>
                <a:ea typeface="Times New Roman" pitchFamily="18" charset="0"/>
                <a:cs typeface="B Nazanin" pitchFamily="2" charset="-78"/>
              </a:rPr>
              <a:t>ن</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fa-IR" sz="2400" b="1" dirty="0" smtClean="0">
                <a:latin typeface="Arial" pitchFamily="34" charset="0"/>
                <a:ea typeface="Times New Roman" pitchFamily="18" charset="0"/>
                <a:cs typeface="B Nazanin" pitchFamily="2" charset="-78"/>
              </a:rPr>
              <a:t>نرده 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fa-IR" sz="2400" b="1" dirty="0" smtClean="0">
                <a:latin typeface="Arial" pitchFamily="34" charset="0"/>
                <a:ea typeface="Times New Roman" pitchFamily="18" charset="0"/>
                <a:cs typeface="B Nazanin" pitchFamily="2" charset="-78"/>
              </a:rPr>
              <a:t>طاق پله</a:t>
            </a:r>
          </a:p>
          <a:p>
            <a:pPr lvl="0" algn="justLow" rtl="1" eaLnBrk="0" fontAlgn="base" hangingPunct="0">
              <a:spcBef>
                <a:spcPct val="0"/>
              </a:spcBef>
              <a:spcAft>
                <a:spcPct val="0"/>
              </a:spcAft>
              <a:buFont typeface="Wingdings" pitchFamily="2" charset="2"/>
              <a:buChar char="q"/>
            </a:pPr>
            <a:r>
              <a:rPr lang="fa-IR" sz="2400" b="1" dirty="0" smtClean="0">
                <a:latin typeface="Arial" pitchFamily="34" charset="0"/>
                <a:cs typeface="B Nazanin" pitchFamily="2" charset="-78"/>
              </a:rPr>
              <a:t>چشم پله</a:t>
            </a:r>
          </a:p>
        </p:txBody>
      </p:sp>
      <p:sp>
        <p:nvSpPr>
          <p:cNvPr id="6" name="Rectangle 5"/>
          <p:cNvSpPr/>
          <p:nvPr/>
        </p:nvSpPr>
        <p:spPr>
          <a:xfrm>
            <a:off x="3428992" y="1142984"/>
            <a:ext cx="4572000" cy="5632311"/>
          </a:xfrm>
          <a:prstGeom prst="rect">
            <a:avLst/>
          </a:prstGeom>
        </p:spPr>
        <p:txBody>
          <a:bodyPr>
            <a:spAutoFit/>
          </a:bodyPr>
          <a:lstStyle/>
          <a:p>
            <a:pPr lvl="0" algn="justLow" rtl="1" fontAlgn="base">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انواع پله از نظر شکل</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بدون پا گرد </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با پاگرد</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اندازه های 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محل 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محاسبه ی 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ساختمان پله</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آجری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سنگی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سنگی گرد توخالی</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سنگی گرد توپر</a:t>
            </a:r>
            <a:endParaRPr lang="en-US" sz="2400" b="1" dirty="0" smtClean="0">
              <a:latin typeface="Arial" pitchFamily="34" charset="0"/>
              <a:cs typeface="B Nazanin" pitchFamily="2" charset="-78"/>
            </a:endParaRPr>
          </a:p>
          <a:p>
            <a:pPr lvl="0"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های چوبی</a:t>
            </a:r>
            <a:endParaRPr lang="fa-IR" sz="2400" b="1" dirty="0" smtClean="0">
              <a:latin typeface="Arial" pitchFamily="34" charset="0"/>
              <a:ea typeface="Times New Roman" pitchFamily="18" charset="0"/>
              <a:cs typeface="B Nazanin" pitchFamily="2" charset="-78"/>
            </a:endParaRPr>
          </a:p>
          <a:p>
            <a:pPr algn="justLow" rtl="1" eaLnBrk="0" fontAlgn="base" hangingPunct="0">
              <a:spcBef>
                <a:spcPct val="0"/>
              </a:spcBef>
              <a:spcAft>
                <a:spcPct val="0"/>
              </a:spcAft>
              <a:buFont typeface="Wingdings" pitchFamily="2" charset="2"/>
              <a:buChar char="q"/>
            </a:pPr>
            <a:r>
              <a:rPr lang="ar-SA" sz="2400" b="1" dirty="0" smtClean="0">
                <a:latin typeface="Arial" pitchFamily="34" charset="0"/>
                <a:ea typeface="Times New Roman" pitchFamily="18" charset="0"/>
                <a:cs typeface="B Nazanin" pitchFamily="2" charset="-78"/>
              </a:rPr>
              <a:t>پله چوبی توپر</a:t>
            </a:r>
            <a:endParaRPr lang="en-US" sz="2400" b="1" dirty="0" smtClean="0">
              <a:latin typeface="Arial" pitchFamily="34" charset="0"/>
              <a:ea typeface="Times New Roman" pitchFamily="18" charset="0"/>
              <a:cs typeface="B Nazanin" pitchFamily="2" charset="-78"/>
            </a:endParaRPr>
          </a:p>
          <a:p>
            <a:pPr lvl="0" algn="justLow" rtl="1" eaLnBrk="0" fontAlgn="base" hangingPunct="0">
              <a:spcBef>
                <a:spcPct val="0"/>
              </a:spcBef>
              <a:spcAft>
                <a:spcPct val="0"/>
              </a:spcAft>
            </a:pPr>
            <a:endParaRPr lang="en-US" sz="2400" b="1" dirty="0" smtClean="0">
              <a:latin typeface="Arial" pitchFamily="34" charset="0"/>
              <a:cs typeface="B Nazanin" pitchFamily="2" charset="-78"/>
            </a:endParaRPr>
          </a:p>
        </p:txBody>
      </p:sp>
      <p:sp>
        <p:nvSpPr>
          <p:cNvPr id="7" name="Rectangle 6"/>
          <p:cNvSpPr/>
          <p:nvPr/>
        </p:nvSpPr>
        <p:spPr>
          <a:xfrm>
            <a:off x="6250224" y="428604"/>
            <a:ext cx="1750800" cy="461665"/>
          </a:xfrm>
          <a:prstGeom prst="rect">
            <a:avLst/>
          </a:prstGeom>
        </p:spPr>
        <p:txBody>
          <a:bodyPr wrap="none">
            <a:spAutoFit/>
          </a:bodyPr>
          <a:lstStyle/>
          <a:p>
            <a:r>
              <a:rPr lang="ar-SA" sz="2400" dirty="0" smtClean="0">
                <a:cs typeface="B Titr" pitchFamily="2" charset="-78"/>
              </a:rPr>
              <a:t>فهرست مطالب</a:t>
            </a:r>
            <a:endParaRPr lang="en-US" sz="2400" dirty="0">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500042"/>
            <a:ext cx="7215238" cy="5429288"/>
          </a:xfrm>
        </p:spPr>
        <p:txBody>
          <a:bodyPr>
            <a:normAutofit/>
          </a:bodyPr>
          <a:lstStyle/>
          <a:p>
            <a:pPr marL="0" indent="0" algn="r" rtl="1">
              <a:buNone/>
            </a:pPr>
            <a:r>
              <a:rPr lang="fa-IR" b="1" dirty="0" smtClean="0">
                <a:cs typeface="B Titr" pitchFamily="2" charset="-78"/>
              </a:rPr>
              <a:t>6-4-پله های بتنی</a:t>
            </a:r>
            <a:endParaRPr lang="en-US" b="1" dirty="0" smtClean="0">
              <a:cs typeface="B Titr" pitchFamily="2" charset="-78"/>
            </a:endParaRPr>
          </a:p>
          <a:p>
            <a:pPr marL="0" indent="0" algn="r" rtl="1">
              <a:buNone/>
            </a:pPr>
            <a:r>
              <a:rPr lang="ar-SA" dirty="0" smtClean="0">
                <a:cs typeface="B Nazanin" pitchFamily="2" charset="-78"/>
              </a:rPr>
              <a:t>پله های بتنی را که غالباً از بتن مسلح به صورت درجا ساخته می شوند بیشتر در ساختمانهای بتنی مورد استفاده قرار می گیرند</a:t>
            </a:r>
            <a:r>
              <a:rPr lang="en-US" dirty="0" smtClean="0">
                <a:cs typeface="B Nazanin" pitchFamily="2" charset="-78"/>
              </a:rPr>
              <a:t>. </a:t>
            </a:r>
            <a:r>
              <a:rPr lang="ar-SA" dirty="0" smtClean="0">
                <a:cs typeface="B Nazanin" pitchFamily="2" charset="-78"/>
              </a:rPr>
              <a:t>به علت شکل پذیری بتن، که بوسیله قالب بندی انجام می شود، می توان پله های بتنی را به اشکال مختلف ساخت</a:t>
            </a:r>
            <a:r>
              <a:rPr lang="en-US" dirty="0" smtClean="0">
                <a:cs typeface="B Nazanin" pitchFamily="2" charset="-78"/>
              </a:rPr>
              <a:t>.</a:t>
            </a:r>
          </a:p>
          <a:p>
            <a:pPr algn="r" rtl="1">
              <a:buNone/>
            </a:pPr>
            <a:endParaRPr lang="fa-IR" dirty="0" smtClean="0">
              <a:cs typeface="B Nazanin" pitchFamily="2" charset="-78"/>
            </a:endParaRPr>
          </a:p>
        </p:txBody>
      </p:sp>
      <p:pic>
        <p:nvPicPr>
          <p:cNvPr id="6" name="Picture 5" descr="phto0080.jpg"/>
          <p:cNvPicPr>
            <a:picLocks noChangeAspect="1"/>
          </p:cNvPicPr>
          <p:nvPr/>
        </p:nvPicPr>
        <p:blipFill>
          <a:blip r:embed="rId2" cstate="print"/>
          <a:stretch>
            <a:fillRect/>
          </a:stretch>
        </p:blipFill>
        <p:spPr>
          <a:xfrm>
            <a:off x="607132" y="3071810"/>
            <a:ext cx="3750494" cy="3000396"/>
          </a:xfrm>
          <a:prstGeom prst="rect">
            <a:avLst/>
          </a:prstGeom>
        </p:spPr>
      </p:pic>
      <p:pic>
        <p:nvPicPr>
          <p:cNvPr id="7" name="Picture 6" descr="phto0034.jpg"/>
          <p:cNvPicPr>
            <a:picLocks noChangeAspect="1"/>
          </p:cNvPicPr>
          <p:nvPr/>
        </p:nvPicPr>
        <p:blipFill>
          <a:blip r:embed="rId3" cstate="print"/>
          <a:stretch>
            <a:fillRect/>
          </a:stretch>
        </p:blipFill>
        <p:spPr>
          <a:xfrm>
            <a:off x="4500562" y="2500306"/>
            <a:ext cx="3786154" cy="302892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571480"/>
            <a:ext cx="7215238" cy="5429288"/>
          </a:xfrm>
        </p:spPr>
        <p:txBody>
          <a:bodyPr>
            <a:normAutofit/>
          </a:bodyPr>
          <a:lstStyle/>
          <a:p>
            <a:pPr marL="0" indent="0" algn="r" rtl="1">
              <a:buNone/>
            </a:pPr>
            <a:r>
              <a:rPr lang="fa-IR" b="1" dirty="0" smtClean="0">
                <a:cs typeface="B Titr" pitchFamily="2" charset="-78"/>
              </a:rPr>
              <a:t>6-4-1-پله های بتنی روی زمین طبیعی</a:t>
            </a:r>
            <a:r>
              <a:rPr lang="en-US" b="1" dirty="0" smtClean="0">
                <a:cs typeface="B Titr" pitchFamily="2" charset="-78"/>
              </a:rPr>
              <a:t> </a:t>
            </a:r>
            <a:r>
              <a:rPr lang="en-US" dirty="0" smtClean="0"/>
              <a:t/>
            </a:r>
            <a:br>
              <a:rPr lang="en-US" dirty="0" smtClean="0"/>
            </a:br>
            <a:r>
              <a:rPr lang="ar-SA" dirty="0" smtClean="0">
                <a:cs typeface="B Nazanin" pitchFamily="2" charset="-78"/>
              </a:rPr>
              <a:t>این نوع پله بتنی که با زیر سازی خود بصورت یکپارچه از بتن می سازند غالباً در خارج از ساختمان مورد استفاده قرار می گیرند</a:t>
            </a:r>
            <a:r>
              <a:rPr lang="en-US" dirty="0" smtClean="0">
                <a:cs typeface="B Nazanin" pitchFamily="2" charset="-78"/>
              </a:rPr>
              <a:t>. </a:t>
            </a:r>
            <a:r>
              <a:rPr lang="ar-SA" dirty="0" smtClean="0">
                <a:cs typeface="B Nazanin" pitchFamily="2" charset="-78"/>
              </a:rPr>
              <a:t>تعداد پله ها در این مورد معمولاً کم و از چند عدد تجاوز نمی کند</a:t>
            </a:r>
            <a:r>
              <a:rPr lang="en-US" dirty="0" smtClean="0">
                <a:cs typeface="B Nazanin" pitchFamily="2" charset="-78"/>
              </a:rPr>
              <a:t>.</a:t>
            </a:r>
          </a:p>
          <a:p>
            <a:pPr marL="0" indent="0" algn="r" rtl="1">
              <a:buNone/>
            </a:pPr>
            <a:endParaRPr lang="fa-IR" dirty="0" smtClean="0">
              <a:cs typeface="B Nazanin" pitchFamily="2" charset="-78"/>
            </a:endParaRPr>
          </a:p>
        </p:txBody>
      </p:sp>
      <p:pic>
        <p:nvPicPr>
          <p:cNvPr id="5" name="Picture 4" descr="010.jpg"/>
          <p:cNvPicPr>
            <a:picLocks noChangeAspect="1"/>
          </p:cNvPicPr>
          <p:nvPr/>
        </p:nvPicPr>
        <p:blipFill>
          <a:blip r:embed="rId2"/>
          <a:stretch>
            <a:fillRect/>
          </a:stretch>
        </p:blipFill>
        <p:spPr>
          <a:xfrm>
            <a:off x="1285852" y="2143116"/>
            <a:ext cx="4712782" cy="4468733"/>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642918"/>
            <a:ext cx="7215238" cy="5429288"/>
          </a:xfrm>
        </p:spPr>
        <p:txBody>
          <a:bodyPr>
            <a:normAutofit lnSpcReduction="10000"/>
          </a:bodyPr>
          <a:lstStyle/>
          <a:p>
            <a:pPr marL="0" indent="0" algn="justLow" rtl="1">
              <a:buNone/>
            </a:pPr>
            <a:r>
              <a:rPr lang="fa-IR" b="1" dirty="0" smtClean="0">
                <a:cs typeface="B Titr" pitchFamily="2" charset="-78"/>
              </a:rPr>
              <a:t>6-4-2-پله های بتنی منفرد</a:t>
            </a:r>
            <a:endParaRPr lang="en-US" b="1" dirty="0" smtClean="0">
              <a:cs typeface="B Titr" pitchFamily="2" charset="-78"/>
            </a:endParaRPr>
          </a:p>
          <a:p>
            <a:pPr marL="0" indent="0" algn="justLow" rtl="1">
              <a:buNone/>
            </a:pPr>
            <a:r>
              <a:rPr lang="ar-SA" dirty="0" smtClean="0">
                <a:cs typeface="B Nazanin" pitchFamily="2" charset="-78"/>
              </a:rPr>
              <a:t>پله های منفرد را به دو صورت می سازند</a:t>
            </a:r>
            <a:r>
              <a:rPr lang="en-US" dirty="0" smtClean="0">
                <a:cs typeface="B Nazanin" pitchFamily="2" charset="-78"/>
              </a:rPr>
              <a:t>:</a:t>
            </a:r>
          </a:p>
          <a:p>
            <a:pPr marL="0" indent="0" algn="justLow" rtl="1"/>
            <a:r>
              <a:rPr lang="ar-SA" dirty="0" smtClean="0">
                <a:cs typeface="B Nazanin" pitchFamily="2" charset="-78"/>
              </a:rPr>
              <a:t>صفحه ای (پلاک)</a:t>
            </a:r>
            <a:endParaRPr lang="en-US" dirty="0" smtClean="0">
              <a:cs typeface="B Nazanin" pitchFamily="2" charset="-78"/>
            </a:endParaRPr>
          </a:p>
          <a:p>
            <a:pPr marL="0" indent="0" algn="justLow" rtl="1"/>
            <a:r>
              <a:rPr lang="ar-SA" dirty="0" smtClean="0">
                <a:cs typeface="B Nazanin" pitchFamily="2" charset="-78"/>
              </a:rPr>
              <a:t> قطور</a:t>
            </a:r>
            <a:endParaRPr lang="en-US" dirty="0" smtClean="0">
              <a:cs typeface="B Nazanin" pitchFamily="2" charset="-78"/>
            </a:endParaRPr>
          </a:p>
          <a:p>
            <a:pPr marL="0" indent="0" algn="justLow" rtl="1">
              <a:buNone/>
            </a:pPr>
            <a:endParaRPr lang="en-US" dirty="0" smtClean="0">
              <a:cs typeface="B Nazanin" pitchFamily="2" charset="-78"/>
            </a:endParaRPr>
          </a:p>
          <a:p>
            <a:pPr marL="0" indent="0" algn="justLow" rtl="1">
              <a:buNone/>
            </a:pPr>
            <a:r>
              <a:rPr lang="ar-SA" dirty="0" smtClean="0">
                <a:cs typeface="B Nazanin" pitchFamily="2" charset="-78"/>
              </a:rPr>
              <a:t>پله های منفرد صفحه ای که به اندازه ی کافی با میلگرد مسلح و تقویت می شوند بر روی یک زیر سازی سقفی، و یا به صورت پیشانی طره(کنسول) در دیوار، نصب می شوند</a:t>
            </a:r>
            <a:r>
              <a:rPr lang="en-US" dirty="0" smtClean="0">
                <a:cs typeface="B Nazanin" pitchFamily="2" charset="-78"/>
              </a:rPr>
              <a:t>.</a:t>
            </a:r>
          </a:p>
          <a:p>
            <a:pPr marL="0" indent="0" algn="justLow" rtl="1">
              <a:buNone/>
            </a:pPr>
            <a:endParaRPr lang="en-US" dirty="0" smtClean="0">
              <a:cs typeface="B Nazanin" pitchFamily="2" charset="-78"/>
            </a:endParaRPr>
          </a:p>
          <a:p>
            <a:pPr marL="0" indent="0" algn="justLow" rtl="1">
              <a:buNone/>
            </a:pPr>
            <a:r>
              <a:rPr lang="ar-SA" dirty="0" smtClean="0">
                <a:cs typeface="B Nazanin" pitchFamily="2" charset="-78"/>
              </a:rPr>
              <a:t>پله های منفرد قطور به پله هایی اطلاق می شود که کف و پیشانی آنها پیوسته و یکپارچه باشد</a:t>
            </a:r>
            <a:r>
              <a:rPr lang="en-US" dirty="0" smtClean="0">
                <a:cs typeface="B Nazanin" pitchFamily="2" charset="-78"/>
              </a:rPr>
              <a:t>.</a:t>
            </a:r>
          </a:p>
          <a:p>
            <a:pPr marL="0" indent="0" algn="justLow" rtl="1">
              <a:buNone/>
            </a:pPr>
            <a:endParaRPr lang="en-US" dirty="0" smtClean="0">
              <a:cs typeface="B Nazanin" pitchFamily="2" charset="-78"/>
            </a:endParaRPr>
          </a:p>
          <a:p>
            <a:pPr marL="0" indent="0" algn="justLow" rtl="1">
              <a:buNone/>
            </a:pPr>
            <a:r>
              <a:rPr lang="ar-SA" dirty="0" smtClean="0">
                <a:cs typeface="B Nazanin" pitchFamily="2" charset="-78"/>
              </a:rPr>
              <a:t>پله های منفرد را غالباً بصورت پیش ساخته می سازند</a:t>
            </a:r>
            <a:r>
              <a:rPr lang="en-US" dirty="0" smtClean="0">
                <a:cs typeface="B Nazanin" pitchFamily="2" charset="-78"/>
              </a:rPr>
              <a:t>.</a:t>
            </a:r>
          </a:p>
          <a:p>
            <a:pPr marL="0" indent="0" algn="justLow"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642918"/>
            <a:ext cx="7215238" cy="5429288"/>
          </a:xfrm>
        </p:spPr>
        <p:txBody>
          <a:bodyPr>
            <a:normAutofit/>
          </a:bodyPr>
          <a:lstStyle/>
          <a:p>
            <a:pPr marL="0" indent="0" algn="r" rtl="1">
              <a:buNone/>
            </a:pPr>
            <a:r>
              <a:rPr lang="fa-IR" b="1" dirty="0" smtClean="0">
                <a:cs typeface="B Titr" pitchFamily="2" charset="-78"/>
              </a:rPr>
              <a:t>6-4-3-پله های بتنی راست (بدون پاگرد)</a:t>
            </a:r>
            <a:endParaRPr lang="en-US" b="1" dirty="0" smtClean="0">
              <a:cs typeface="B Titr" pitchFamily="2" charset="-78"/>
            </a:endParaRPr>
          </a:p>
          <a:p>
            <a:pPr marL="0" indent="0" algn="justLow" rtl="1">
              <a:buNone/>
            </a:pPr>
            <a:r>
              <a:rPr lang="ar-SA" dirty="0" smtClean="0">
                <a:cs typeface="B Nazanin" pitchFamily="2" charset="-78"/>
              </a:rPr>
              <a:t>این نوع پله بتنی، گرچه از نظر طرح و اجراء ساده است، چندان معمول نیست و فقط در مواردی که تعداد پله ها محدود و از چهارده عدد تجاوز نکند ممکن است </a:t>
            </a:r>
            <a:r>
              <a:rPr lang="fa-IR" dirty="0" smtClean="0">
                <a:cs typeface="B Nazanin" pitchFamily="2" charset="-78"/>
              </a:rPr>
              <a:t>ب</a:t>
            </a:r>
            <a:r>
              <a:rPr lang="ar-SA" dirty="0" smtClean="0">
                <a:cs typeface="B Nazanin" pitchFamily="2" charset="-78"/>
              </a:rPr>
              <a:t>سازند</a:t>
            </a:r>
            <a:r>
              <a:rPr lang="en-US" dirty="0" smtClean="0">
                <a:cs typeface="B Nazanin" pitchFamily="2" charset="-78"/>
              </a:rPr>
              <a:t>.</a:t>
            </a:r>
          </a:p>
          <a:p>
            <a:pPr marL="0" indent="0" algn="justLow" rtl="1">
              <a:buNone/>
            </a:pPr>
            <a:r>
              <a:rPr lang="ar-SA" dirty="0" smtClean="0">
                <a:cs typeface="B Nazanin" pitchFamily="2" charset="-78"/>
              </a:rPr>
              <a:t>ساختمان پله های بتنی راست نظیر یک دال بتنی است که به تیرهای حمال بتنی در ابتدا و انتها متصل است</a:t>
            </a:r>
            <a:r>
              <a:rPr lang="en-US" dirty="0" smtClean="0">
                <a:cs typeface="B Nazanin" pitchFamily="2" charset="-78"/>
              </a:rPr>
              <a:t>.</a:t>
            </a:r>
            <a:endParaRPr lang="fa-IR" dirty="0" smtClean="0">
              <a:cs typeface="B Nazanin" pitchFamily="2" charset="-78"/>
            </a:endParaRPr>
          </a:p>
        </p:txBody>
      </p:sp>
      <p:pic>
        <p:nvPicPr>
          <p:cNvPr id="4" name="Picture 3" descr="011.jpg"/>
          <p:cNvPicPr>
            <a:picLocks noChangeAspect="1"/>
          </p:cNvPicPr>
          <p:nvPr/>
        </p:nvPicPr>
        <p:blipFill>
          <a:blip r:embed="rId2"/>
          <a:stretch>
            <a:fillRect/>
          </a:stretch>
        </p:blipFill>
        <p:spPr>
          <a:xfrm>
            <a:off x="906239" y="3071810"/>
            <a:ext cx="6308967" cy="378619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357290" y="2000240"/>
            <a:ext cx="7215238" cy="5429288"/>
          </a:xfrm>
        </p:spPr>
        <p:txBody>
          <a:bodyPr>
            <a:normAutofit/>
          </a:bodyPr>
          <a:lstStyle/>
          <a:p>
            <a:pPr marL="0" indent="0" algn="justLow" rtl="1">
              <a:buNone/>
            </a:pPr>
            <a:r>
              <a:rPr lang="fa-IR" sz="2200" b="1" dirty="0" smtClean="0">
                <a:cs typeface="B Titr" pitchFamily="2" charset="-78"/>
              </a:rPr>
              <a:t>6-4-4-پله های بتنی با پاگرد</a:t>
            </a:r>
            <a:endParaRPr lang="en-US" sz="2200" b="1" dirty="0" smtClean="0">
              <a:cs typeface="B Titr" pitchFamily="2" charset="-78"/>
            </a:endParaRPr>
          </a:p>
          <a:p>
            <a:pPr marL="0" indent="0" algn="justLow" rtl="1"/>
            <a:r>
              <a:rPr lang="ar-SA" sz="2200" dirty="0" smtClean="0">
                <a:cs typeface="B Nazanin" pitchFamily="2" charset="-78"/>
              </a:rPr>
              <a:t>این پله ها که در شرایط عادی</a:t>
            </a:r>
            <a:r>
              <a:rPr lang="en-US" sz="2200" dirty="0" smtClean="0">
                <a:cs typeface="B Nazanin" pitchFamily="2" charset="-78"/>
              </a:rPr>
              <a:t> U </a:t>
            </a:r>
            <a:r>
              <a:rPr lang="ar-SA" sz="2200" dirty="0" smtClean="0">
                <a:cs typeface="B Nazanin" pitchFamily="2" charset="-78"/>
              </a:rPr>
              <a:t>شکلند</a:t>
            </a:r>
            <a:endParaRPr lang="en-US" sz="2200" dirty="0" smtClean="0">
              <a:cs typeface="B Nazanin" pitchFamily="2" charset="-78"/>
            </a:endParaRPr>
          </a:p>
          <a:p>
            <a:pPr marL="0" indent="0" algn="justLow" rtl="1"/>
            <a:r>
              <a:rPr lang="ar-SA" sz="2200" dirty="0" smtClean="0">
                <a:cs typeface="B Nazanin" pitchFamily="2" charset="-78"/>
              </a:rPr>
              <a:t>از نظر اشغال فضای از پله های بتنی راست </a:t>
            </a:r>
            <a:endParaRPr lang="en-US" sz="2200" dirty="0" smtClean="0">
              <a:cs typeface="B Nazanin" pitchFamily="2" charset="-78"/>
            </a:endParaRPr>
          </a:p>
          <a:p>
            <a:pPr marL="0" indent="0" algn="justLow" rtl="1">
              <a:buNone/>
            </a:pPr>
            <a:r>
              <a:rPr lang="ar-SA" sz="2200" dirty="0" smtClean="0">
                <a:cs typeface="B Nazanin" pitchFamily="2" charset="-78"/>
              </a:rPr>
              <a:t>مناسب ترند</a:t>
            </a:r>
            <a:r>
              <a:rPr lang="en-US" sz="2200" dirty="0" smtClean="0">
                <a:cs typeface="B Nazanin" pitchFamily="2" charset="-78"/>
              </a:rPr>
              <a:t>.</a:t>
            </a:r>
          </a:p>
          <a:p>
            <a:pPr marL="0" indent="0" algn="justLow" rtl="1"/>
            <a:r>
              <a:rPr lang="ar-SA" sz="2200" dirty="0" smtClean="0">
                <a:cs typeface="B Nazanin" pitchFamily="2" charset="-78"/>
              </a:rPr>
              <a:t>محل پاگرد معمولاً در نصف فاصله دو طبقه </a:t>
            </a:r>
            <a:endParaRPr lang="en-US" sz="2200" dirty="0" smtClean="0">
              <a:cs typeface="B Nazanin" pitchFamily="2" charset="-78"/>
            </a:endParaRPr>
          </a:p>
          <a:p>
            <a:pPr marL="0" indent="0" algn="justLow" rtl="1">
              <a:buNone/>
            </a:pPr>
            <a:r>
              <a:rPr lang="ar-SA" sz="2200" dirty="0" smtClean="0">
                <a:cs typeface="B Nazanin" pitchFamily="2" charset="-78"/>
              </a:rPr>
              <a:t>در نظر گرفته می شود</a:t>
            </a:r>
            <a:r>
              <a:rPr lang="en-US" sz="2200" dirty="0" smtClean="0">
                <a:cs typeface="B Nazanin" pitchFamily="2" charset="-78"/>
              </a:rPr>
              <a:t>.</a:t>
            </a:r>
          </a:p>
          <a:p>
            <a:pPr marL="0" indent="0" algn="justLow" rtl="1">
              <a:buNone/>
            </a:pPr>
            <a:endParaRPr lang="en-US" dirty="0" smtClean="0">
              <a:cs typeface="B Nazanin" pitchFamily="2" charset="-78"/>
            </a:endParaRPr>
          </a:p>
        </p:txBody>
      </p:sp>
      <p:pic>
        <p:nvPicPr>
          <p:cNvPr id="5" name="Picture 4" descr="012.jpg"/>
          <p:cNvPicPr>
            <a:picLocks noChangeAspect="1"/>
          </p:cNvPicPr>
          <p:nvPr/>
        </p:nvPicPr>
        <p:blipFill>
          <a:blip r:embed="rId2" cstate="print"/>
          <a:stretch>
            <a:fillRect/>
          </a:stretch>
        </p:blipFill>
        <p:spPr>
          <a:xfrm>
            <a:off x="142844" y="785794"/>
            <a:ext cx="4443936" cy="550072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214414" y="1857364"/>
            <a:ext cx="7215238" cy="5429288"/>
          </a:xfrm>
        </p:spPr>
        <p:txBody>
          <a:bodyPr>
            <a:normAutofit/>
          </a:bodyPr>
          <a:lstStyle/>
          <a:p>
            <a:pPr marL="0" indent="0" algn="just" rtl="1">
              <a:buNone/>
            </a:pPr>
            <a:r>
              <a:rPr lang="fa-IR" b="1" dirty="0" smtClean="0">
                <a:cs typeface="B Titr" pitchFamily="2" charset="-78"/>
              </a:rPr>
              <a:t>6-4-5-پله بتنی معلق با دیوار تقسیم</a:t>
            </a:r>
            <a:endParaRPr lang="en-US" b="1" dirty="0" smtClean="0">
              <a:cs typeface="B Titr" pitchFamily="2" charset="-78"/>
            </a:endParaRPr>
          </a:p>
          <a:p>
            <a:pPr marL="0" indent="0" algn="just" rtl="1">
              <a:buNone/>
            </a:pPr>
            <a:r>
              <a:rPr lang="ar-SA" dirty="0" smtClean="0">
                <a:cs typeface="B Nazanin" pitchFamily="2" charset="-78"/>
              </a:rPr>
              <a:t>گاهی با استفاده از دیوار بتنی باربر که در وسط</a:t>
            </a:r>
            <a:endParaRPr lang="en-US" dirty="0" smtClean="0">
              <a:cs typeface="B Nazanin" pitchFamily="2" charset="-78"/>
            </a:endParaRPr>
          </a:p>
          <a:p>
            <a:pPr marL="0" indent="0" algn="just" rtl="1">
              <a:buNone/>
            </a:pPr>
            <a:r>
              <a:rPr lang="ar-SA" dirty="0" smtClean="0">
                <a:cs typeface="B Nazanin" pitchFamily="2" charset="-78"/>
              </a:rPr>
              <a:t>پله در نظر می گیرند بار وارده از طرف پله را</a:t>
            </a:r>
            <a:endParaRPr lang="en-US" dirty="0" smtClean="0">
              <a:cs typeface="B Nazanin" pitchFamily="2" charset="-78"/>
            </a:endParaRPr>
          </a:p>
          <a:p>
            <a:pPr marL="0" indent="0" algn="just" rtl="1">
              <a:buNone/>
            </a:pPr>
            <a:r>
              <a:rPr lang="ar-SA" dirty="0" smtClean="0">
                <a:cs typeface="B Nazanin" pitchFamily="2" charset="-78"/>
              </a:rPr>
              <a:t>به پی انتقال می دهند</a:t>
            </a:r>
            <a:r>
              <a:rPr lang="en-US" dirty="0" smtClean="0">
                <a:cs typeface="B Nazanin" pitchFamily="2" charset="-78"/>
              </a:rPr>
              <a:t>.</a:t>
            </a:r>
          </a:p>
          <a:p>
            <a:pPr marL="0" indent="0" algn="justLow" rtl="1">
              <a:buNone/>
            </a:pPr>
            <a:endParaRPr lang="fa-IR" dirty="0" smtClean="0">
              <a:cs typeface="B Nazanin" pitchFamily="2" charset="-78"/>
            </a:endParaRPr>
          </a:p>
        </p:txBody>
      </p:sp>
      <p:pic>
        <p:nvPicPr>
          <p:cNvPr id="4" name="Picture 3" descr="015.jpg"/>
          <p:cNvPicPr>
            <a:picLocks noChangeAspect="1"/>
          </p:cNvPicPr>
          <p:nvPr/>
        </p:nvPicPr>
        <p:blipFill>
          <a:blip r:embed="rId2"/>
          <a:stretch>
            <a:fillRect/>
          </a:stretch>
        </p:blipFill>
        <p:spPr>
          <a:xfrm>
            <a:off x="141873" y="571480"/>
            <a:ext cx="3930061" cy="564360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428604"/>
            <a:ext cx="7215238" cy="5429288"/>
          </a:xfrm>
        </p:spPr>
        <p:txBody>
          <a:bodyPr>
            <a:normAutofit/>
          </a:bodyPr>
          <a:lstStyle/>
          <a:p>
            <a:pPr marL="0" indent="0" algn="justLow" rtl="1">
              <a:buNone/>
            </a:pPr>
            <a:r>
              <a:rPr lang="fa-IR" b="1" dirty="0" smtClean="0">
                <a:cs typeface="B Titr" pitchFamily="2" charset="-78"/>
              </a:rPr>
              <a:t>6-4-6-پله های بتنی گرد یا حلزونی</a:t>
            </a:r>
            <a:endParaRPr lang="en-US" b="1" dirty="0" smtClean="0">
              <a:cs typeface="B Titr" pitchFamily="2" charset="-78"/>
            </a:endParaRPr>
          </a:p>
          <a:p>
            <a:pPr marL="0" indent="0" algn="justLow" rtl="1">
              <a:buNone/>
            </a:pPr>
            <a:r>
              <a:rPr lang="ar-SA" dirty="0" smtClean="0">
                <a:cs typeface="B Nazanin" pitchFamily="2" charset="-78"/>
              </a:rPr>
              <a:t>پلان این پله ها غالباً دایره ای است، گرچه ممکن است منحنی های دیگر نظیر سهمی را نیز در نظر گرفت</a:t>
            </a:r>
            <a:r>
              <a:rPr lang="en-US" dirty="0" smtClean="0">
                <a:cs typeface="B Nazanin" pitchFamily="2" charset="-78"/>
              </a:rPr>
              <a:t>.</a:t>
            </a:r>
          </a:p>
          <a:p>
            <a:pPr marL="0" indent="0" algn="justLow" rtl="1">
              <a:buNone/>
            </a:pPr>
            <a:r>
              <a:rPr lang="ar-SA" dirty="0" smtClean="0">
                <a:cs typeface="B Nazanin" pitchFamily="2" charset="-78"/>
              </a:rPr>
              <a:t>پله های بتنی حلزونی را می توان با استفاده از ستونی بتونی که در مرکز پله قرار می گیرند، و یا به صورت کاملاً معلق که فقط در محل پاگرد ها به تیر های بتنی و یا دیوارهای بتنی متصل است، ساخت</a:t>
            </a:r>
            <a:r>
              <a:rPr lang="en-US" dirty="0" smtClean="0">
                <a:cs typeface="B Nazanin" pitchFamily="2" charset="-78"/>
              </a:rPr>
              <a:t>.</a:t>
            </a:r>
          </a:p>
          <a:p>
            <a:pPr marL="0" indent="0" algn="r" rtl="1">
              <a:buNone/>
            </a:pPr>
            <a:endParaRPr lang="fa-IR" dirty="0" smtClean="0">
              <a:cs typeface="B Nazanin" pitchFamily="2" charset="-78"/>
            </a:endParaRPr>
          </a:p>
        </p:txBody>
      </p:sp>
      <p:pic>
        <p:nvPicPr>
          <p:cNvPr id="4" name="Picture 3" descr="6txgcn4.jpg"/>
          <p:cNvPicPr>
            <a:picLocks noChangeAspect="1"/>
          </p:cNvPicPr>
          <p:nvPr/>
        </p:nvPicPr>
        <p:blipFill>
          <a:blip r:embed="rId2"/>
          <a:stretch>
            <a:fillRect/>
          </a:stretch>
        </p:blipFill>
        <p:spPr>
          <a:xfrm>
            <a:off x="1857356" y="3125388"/>
            <a:ext cx="5143536" cy="337544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642918"/>
            <a:ext cx="7215238" cy="5429288"/>
          </a:xfrm>
        </p:spPr>
        <p:txBody>
          <a:bodyPr>
            <a:normAutofit/>
          </a:bodyPr>
          <a:lstStyle/>
          <a:p>
            <a:pPr marL="0" indent="0" algn="just" rtl="1">
              <a:buNone/>
            </a:pPr>
            <a:r>
              <a:rPr lang="fa-IR" b="1" dirty="0" smtClean="0">
                <a:cs typeface="B Titr" pitchFamily="2" charset="-78"/>
              </a:rPr>
              <a:t>6-5-پله های بتنی پیش ساخته</a:t>
            </a:r>
            <a:endParaRPr lang="en-US" b="1" dirty="0" smtClean="0">
              <a:cs typeface="B Titr" pitchFamily="2" charset="-78"/>
            </a:endParaRPr>
          </a:p>
          <a:p>
            <a:pPr marL="0" indent="0" algn="just" rtl="1">
              <a:buNone/>
            </a:pPr>
            <a:r>
              <a:rPr lang="fa-IR" dirty="0" smtClean="0">
                <a:cs typeface="B Nazanin" pitchFamily="2" charset="-78"/>
              </a:rPr>
              <a:t>اکثر پله های بتنی، که قبلاًشرح داده شده، را می توان بصورت پیش ساخته نیز ارائه نمود. پله های بتنی پیش ساخته دارای مزایای زیرند:</a:t>
            </a:r>
            <a:endParaRPr lang="en-US" dirty="0" smtClean="0">
              <a:cs typeface="B Nazanin" pitchFamily="2" charset="-78"/>
            </a:endParaRPr>
          </a:p>
          <a:p>
            <a:pPr marL="179388" indent="-179388" algn="just" rtl="1"/>
            <a:r>
              <a:rPr lang="fa-IR" dirty="0" smtClean="0">
                <a:cs typeface="B Nazanin" pitchFamily="2" charset="-78"/>
              </a:rPr>
              <a:t>کنترل دقیق ساخت قطعات پله.</a:t>
            </a:r>
            <a:endParaRPr lang="en-US" dirty="0" smtClean="0">
              <a:cs typeface="B Nazanin" pitchFamily="2" charset="-78"/>
            </a:endParaRPr>
          </a:p>
          <a:p>
            <a:pPr marL="179388" indent="-179388" algn="just" rtl="1"/>
            <a:r>
              <a:rPr lang="fa-IR" dirty="0" smtClean="0">
                <a:cs typeface="B Nazanin" pitchFamily="2" charset="-78"/>
              </a:rPr>
              <a:t>صرفه جویی در فضای لازم، زیرا در مورد پله های بتنی پیش ساخته به فضای اضافی برای قلب بندی احتیاجی نیست.</a:t>
            </a:r>
            <a:endParaRPr lang="en-US" dirty="0" smtClean="0">
              <a:cs typeface="B Nazanin" pitchFamily="2" charset="-78"/>
            </a:endParaRPr>
          </a:p>
          <a:p>
            <a:pPr marL="179388" indent="-179388" algn="just" rtl="1"/>
            <a:r>
              <a:rPr lang="fa-IR" dirty="0" smtClean="0">
                <a:cs typeface="B Nazanin" pitchFamily="2" charset="-78"/>
              </a:rPr>
              <a:t>محل در نظر گرفته شده برای پله را می توان در طول اجرای ساختمان به عنوان محلی برای انتقال مصالح به طبقات استفاده کرد.</a:t>
            </a:r>
            <a:endParaRPr lang="en-US" dirty="0" smtClean="0">
              <a:cs typeface="B Nazanin" pitchFamily="2" charset="-78"/>
            </a:endParaRPr>
          </a:p>
          <a:p>
            <a:pPr marL="179388" indent="-179388" algn="just" rtl="1"/>
            <a:r>
              <a:rPr lang="fa-IR" dirty="0" smtClean="0">
                <a:cs typeface="B Nazanin" pitchFamily="2" charset="-78"/>
              </a:rPr>
              <a:t>نصب قطعات پیش ساخته در محل ممکن است بوسیله کارگران نیمه ماهر نیز انجام داد.</a:t>
            </a:r>
            <a:endParaRPr lang="en-US" dirty="0" smtClean="0">
              <a:cs typeface="B Nazanin" pitchFamily="2" charset="-78"/>
            </a:endParaRPr>
          </a:p>
          <a:p>
            <a:pPr marL="179388" indent="-179388" algn="just" rtl="1"/>
            <a:r>
              <a:rPr lang="ar-SA" dirty="0" smtClean="0">
                <a:cs typeface="B Nazanin" pitchFamily="2" charset="-78"/>
              </a:rPr>
              <a:t>برای اینکه در نظر گرفتن و اجرای پله ها بصورت پیش ساخته از نظر اقتصادی مقرون به صرفه باشد باید حجم کار برای توجیه پیش ساختگی کافی باشد.</a:t>
            </a:r>
            <a:endParaRPr lang="en-US" dirty="0" smtClean="0">
              <a:cs typeface="B Nazanin" pitchFamily="2" charset="-78"/>
            </a:endParaRPr>
          </a:p>
          <a:p>
            <a:pPr marL="0" indent="0" algn="justLow"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16.jpg"/>
          <p:cNvPicPr>
            <a:picLocks noGrp="1" noChangeAspect="1"/>
          </p:cNvPicPr>
          <p:nvPr>
            <p:ph sz="quarter" idx="1"/>
          </p:nvPr>
        </p:nvPicPr>
        <p:blipFill>
          <a:blip r:embed="rId2" cstate="print"/>
          <a:stretch>
            <a:fillRect/>
          </a:stretch>
        </p:blipFill>
        <p:spPr>
          <a:xfrm>
            <a:off x="5143504" y="214290"/>
            <a:ext cx="3523488" cy="5248656"/>
          </a:xfrm>
        </p:spPr>
      </p:pic>
      <p:pic>
        <p:nvPicPr>
          <p:cNvPr id="5" name="Picture 4" descr="017.jpg"/>
          <p:cNvPicPr>
            <a:picLocks noChangeAspect="1"/>
          </p:cNvPicPr>
          <p:nvPr/>
        </p:nvPicPr>
        <p:blipFill>
          <a:blip r:embed="rId3"/>
          <a:stretch>
            <a:fillRect/>
          </a:stretch>
        </p:blipFill>
        <p:spPr>
          <a:xfrm>
            <a:off x="285720" y="500042"/>
            <a:ext cx="4681728" cy="602284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19.jpg"/>
          <p:cNvPicPr>
            <a:picLocks noGrp="1" noChangeAspect="1"/>
          </p:cNvPicPr>
          <p:nvPr>
            <p:ph sz="quarter" idx="1"/>
          </p:nvPr>
        </p:nvPicPr>
        <p:blipFill>
          <a:blip r:embed="rId2"/>
          <a:stretch>
            <a:fillRect/>
          </a:stretch>
        </p:blipFill>
        <p:spPr>
          <a:xfrm>
            <a:off x="285720" y="195172"/>
            <a:ext cx="4143404" cy="6448538"/>
          </a:xfrm>
        </p:spPr>
      </p:pic>
      <p:pic>
        <p:nvPicPr>
          <p:cNvPr id="5" name="Picture 4" descr="020.jpg"/>
          <p:cNvPicPr>
            <a:picLocks noChangeAspect="1"/>
          </p:cNvPicPr>
          <p:nvPr/>
        </p:nvPicPr>
        <p:blipFill>
          <a:blip r:embed="rId3"/>
          <a:stretch>
            <a:fillRect/>
          </a:stretch>
        </p:blipFill>
        <p:spPr>
          <a:xfrm>
            <a:off x="4857752" y="48432"/>
            <a:ext cx="3429024" cy="5666584"/>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lnSpcReduction="10000"/>
          </a:bodyPr>
          <a:lstStyle/>
          <a:p>
            <a:pPr marL="3175" indent="-3175" algn="r" rtl="1">
              <a:buNone/>
            </a:pPr>
            <a:r>
              <a:rPr lang="ar-SA" dirty="0" smtClean="0">
                <a:cs typeface="B Titr" pitchFamily="2" charset="-78"/>
              </a:rPr>
              <a:t>1- پله</a:t>
            </a:r>
            <a:endParaRPr lang="fa-IR" dirty="0" smtClean="0"/>
          </a:p>
          <a:p>
            <a:pPr marL="3175" indent="-3175" algn="r" rtl="1">
              <a:buNone/>
            </a:pPr>
            <a:r>
              <a:rPr lang="fa-IR" dirty="0" smtClean="0">
                <a:cs typeface="B Nazanin" pitchFamily="2" charset="-78"/>
              </a:rPr>
              <a:t>هدف اساسی از ساختن پله</a:t>
            </a:r>
            <a:r>
              <a:rPr lang="en-US" dirty="0" smtClean="0">
                <a:cs typeface="B Nazanin" pitchFamily="2" charset="-78"/>
              </a:rPr>
              <a:t>:</a:t>
            </a:r>
          </a:p>
          <a:p>
            <a:pPr marL="3175" indent="-3175" algn="r" rtl="1">
              <a:buNone/>
            </a:pPr>
            <a:r>
              <a:rPr lang="fa-IR" dirty="0" smtClean="0">
                <a:cs typeface="B Nazanin" pitchFamily="2" charset="-78"/>
              </a:rPr>
              <a:t>ایجاد ارتباط بین طبقات  ساختمان ودسترسی به آنهاست</a:t>
            </a:r>
            <a:r>
              <a:rPr lang="en-US" dirty="0" smtClean="0">
                <a:cs typeface="B Nazanin" pitchFamily="2" charset="-78"/>
              </a:rPr>
              <a:t>.</a:t>
            </a:r>
          </a:p>
          <a:p>
            <a:pPr marL="3175" indent="-3175" algn="r" rtl="1">
              <a:buNone/>
            </a:pPr>
            <a:r>
              <a:rPr lang="fa-IR" dirty="0" smtClean="0">
                <a:cs typeface="B Nazanin" pitchFamily="2" charset="-78"/>
              </a:rPr>
              <a:t>گاهی پله را به منظور خاصی نیزمی سازند.</a:t>
            </a:r>
          </a:p>
          <a:p>
            <a:pPr marL="3175" indent="-3175" algn="r" rtl="1">
              <a:buNone/>
            </a:pPr>
            <a:endParaRPr lang="fa-IR" dirty="0" smtClean="0">
              <a:cs typeface="B Nazanin" pitchFamily="2" charset="-78"/>
            </a:endParaRPr>
          </a:p>
          <a:p>
            <a:pPr marL="3175" indent="-3175" algn="r" rtl="1">
              <a:buNone/>
            </a:pPr>
            <a:r>
              <a:rPr lang="fa-IR" dirty="0" smtClean="0">
                <a:cs typeface="B Nazanin" pitchFamily="2" charset="-78"/>
              </a:rPr>
              <a:t>ازجمله موارد خاص:</a:t>
            </a:r>
            <a:endParaRPr lang="en-US" dirty="0" smtClean="0">
              <a:cs typeface="B Nazanin" pitchFamily="2" charset="-78"/>
            </a:endParaRPr>
          </a:p>
          <a:p>
            <a:pPr marL="3175" indent="-3175" algn="r" rtl="1">
              <a:buNone/>
            </a:pPr>
            <a:r>
              <a:rPr lang="fa-IR" dirty="0" smtClean="0">
                <a:cs typeface="B Nazanin" pitchFamily="2" charset="-78"/>
              </a:rPr>
              <a:t>ساختن پله هایی برای فرار در موقع آتش سوزی </a:t>
            </a:r>
          </a:p>
          <a:p>
            <a:pPr marL="3175" indent="-3175" algn="r" rtl="1">
              <a:buNone/>
            </a:pPr>
            <a:endParaRPr lang="fa-IR" b="1" dirty="0" smtClean="0"/>
          </a:p>
          <a:p>
            <a:pPr marL="3175" indent="-3175" algn="r" rtl="1">
              <a:buNone/>
            </a:pPr>
            <a:r>
              <a:rPr lang="fa-IR" b="1" dirty="0" smtClean="0">
                <a:cs typeface="B Titr" pitchFamily="2" charset="-78"/>
              </a:rPr>
              <a:t>2-انواع پله از نظر شکل</a:t>
            </a:r>
            <a:endParaRPr lang="en-US" b="1" dirty="0" smtClean="0">
              <a:cs typeface="B Titr" pitchFamily="2" charset="-78"/>
            </a:endParaRPr>
          </a:p>
          <a:p>
            <a:pPr algn="r" rtl="1"/>
            <a:r>
              <a:rPr lang="fa-IR" dirty="0" smtClean="0">
                <a:cs typeface="B Nazanin" pitchFamily="2" charset="-78"/>
              </a:rPr>
              <a:t>پله های بدون پا گرد </a:t>
            </a:r>
          </a:p>
          <a:p>
            <a:pPr algn="r" rtl="1"/>
            <a:r>
              <a:rPr lang="fa-IR" dirty="0" smtClean="0">
                <a:cs typeface="B Nazanin" pitchFamily="2" charset="-78"/>
              </a:rPr>
              <a:t>پله های با پاگرد</a:t>
            </a:r>
            <a:endParaRPr lang="en-US" dirty="0" smtClean="0">
              <a:cs typeface="B Nazanin" pitchFamily="2" charset="-78"/>
            </a:endParaRPr>
          </a:p>
          <a:p>
            <a:pPr marL="3175" indent="-3175" algn="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14348" y="785794"/>
            <a:ext cx="7215238" cy="5429288"/>
          </a:xfrm>
        </p:spPr>
        <p:txBody>
          <a:bodyPr>
            <a:normAutofit/>
          </a:bodyPr>
          <a:lstStyle/>
          <a:p>
            <a:pPr marL="0" indent="0" algn="just" rtl="1">
              <a:buNone/>
            </a:pPr>
            <a:r>
              <a:rPr lang="fa-IR" b="1" dirty="0" smtClean="0">
                <a:cs typeface="B Titr" pitchFamily="2" charset="-78"/>
              </a:rPr>
              <a:t>6-6-پله های فلزی</a:t>
            </a:r>
            <a:endParaRPr lang="en-US" b="1" dirty="0" smtClean="0">
              <a:cs typeface="B Titr" pitchFamily="2" charset="-78"/>
            </a:endParaRPr>
          </a:p>
          <a:p>
            <a:pPr marL="0" indent="0" algn="just" rtl="1">
              <a:buNone/>
            </a:pPr>
            <a:r>
              <a:rPr lang="ar-SA" dirty="0" smtClean="0">
                <a:cs typeface="B Nazanin" pitchFamily="2" charset="-78"/>
              </a:rPr>
              <a:t>پله های فلزی را می توان به عنوان پله های فرار در ساختمان و یا پله های معمولی در داخل و خارج از ساختمان طراحی کرد و مورد استفاده قرار داد</a:t>
            </a:r>
            <a:r>
              <a:rPr lang="en-US" dirty="0" smtClean="0">
                <a:cs typeface="B Nazanin" pitchFamily="2" charset="-78"/>
              </a:rPr>
              <a:t>.</a:t>
            </a:r>
          </a:p>
          <a:p>
            <a:pPr marL="0" indent="0" algn="just" rtl="1">
              <a:buNone/>
            </a:pPr>
            <a:endParaRPr lang="en-US" dirty="0" smtClean="0">
              <a:cs typeface="B Nazanin" pitchFamily="2" charset="-78"/>
            </a:endParaRPr>
          </a:p>
          <a:p>
            <a:pPr marL="0" indent="0" algn="just" rtl="1">
              <a:buNone/>
            </a:pPr>
            <a:r>
              <a:rPr lang="ar-SA" dirty="0" smtClean="0">
                <a:cs typeface="B Nazanin" pitchFamily="2" charset="-78"/>
              </a:rPr>
              <a:t>پله های گرد و حلزونی شکل فلزی دارای این امتیاز هستند که ستون نگهدارنده وسط و یا نگهدارنده های تقویتی موقت ، که برای اجرای سایر انواع پله ها لازم است ، در آن ها حذف شده است</a:t>
            </a:r>
            <a:r>
              <a:rPr lang="en-US" dirty="0" smtClean="0">
                <a:cs typeface="B Nazanin" pitchFamily="2" charset="-78"/>
              </a:rPr>
              <a:t> .</a:t>
            </a:r>
          </a:p>
          <a:p>
            <a:pPr marL="0" indent="0" algn="just" rtl="1">
              <a:buNone/>
            </a:pPr>
            <a:endParaRPr lang="en-US" dirty="0" smtClean="0">
              <a:cs typeface="B Nazanin" pitchFamily="2" charset="-78"/>
            </a:endParaRPr>
          </a:p>
          <a:p>
            <a:pPr marL="0" indent="0" algn="just" rtl="1">
              <a:buNone/>
            </a:pPr>
            <a:r>
              <a:rPr lang="ar-SA" dirty="0" smtClean="0">
                <a:cs typeface="B Nazanin" pitchFamily="2" charset="-78"/>
              </a:rPr>
              <a:t>پله های نیم فلزی پله هایی است که قسمت اعظم اجرای آنها از فلز ساخته شده و فقط پاره ای از قسمت ها به خصوص کف پله ها و یا پوشش کفها ، از انواع دیگر مصالح در نظر گرفته شده باشند</a:t>
            </a:r>
            <a:r>
              <a:rPr lang="en-US" dirty="0" smtClean="0">
                <a:cs typeface="B Nazanin" pitchFamily="2" charset="-78"/>
              </a:rPr>
              <a:t> .</a:t>
            </a:r>
          </a:p>
          <a:p>
            <a:pPr marL="0" indent="0" algn="just"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536" y="-857280"/>
            <a:ext cx="5857916" cy="3643314"/>
          </a:xfrm>
        </p:spPr>
        <p:txBody>
          <a:bodyPr>
            <a:normAutofit fontScale="55000" lnSpcReduction="20000"/>
          </a:bodyPr>
          <a:lstStyle/>
          <a:p>
            <a:pPr marL="0" indent="0" algn="just" rtl="1">
              <a:buNone/>
            </a:pPr>
            <a:endParaRPr lang="en-US" dirty="0" smtClean="0">
              <a:cs typeface="B Nazanin" pitchFamily="2" charset="-78"/>
            </a:endParaRPr>
          </a:p>
          <a:p>
            <a:pPr marL="0" indent="0" algn="just" rtl="1">
              <a:buNone/>
            </a:pPr>
            <a:endParaRPr lang="en-US" dirty="0" smtClean="0">
              <a:cs typeface="B Nazanin" pitchFamily="2" charset="-78"/>
            </a:endParaRPr>
          </a:p>
          <a:p>
            <a:pPr marL="0" indent="0" algn="just" rtl="1">
              <a:buNone/>
            </a:pPr>
            <a:endParaRPr lang="en-US" dirty="0" smtClean="0">
              <a:cs typeface="B Nazanin" pitchFamily="2" charset="-78"/>
            </a:endParaRPr>
          </a:p>
          <a:p>
            <a:pPr marL="0" indent="0" algn="just" rtl="1">
              <a:buNone/>
            </a:pPr>
            <a:endParaRPr lang="en-US" sz="4400" dirty="0" smtClean="0">
              <a:cs typeface="B Nazanin" pitchFamily="2" charset="-78"/>
            </a:endParaRPr>
          </a:p>
          <a:p>
            <a:pPr marL="0" indent="0" algn="just" rtl="1">
              <a:buNone/>
            </a:pPr>
            <a:endParaRPr lang="en-US" sz="4400" dirty="0" smtClean="0">
              <a:cs typeface="B Nazanin" pitchFamily="2" charset="-78"/>
            </a:endParaRPr>
          </a:p>
          <a:p>
            <a:pPr marL="0" indent="0" algn="just" rtl="1">
              <a:buNone/>
            </a:pPr>
            <a:r>
              <a:rPr lang="ar-SA" sz="4400" dirty="0" smtClean="0">
                <a:cs typeface="B Nazanin" pitchFamily="2" charset="-78"/>
              </a:rPr>
              <a:t>پله های تمام فلزی پله هایی است که کلیه قطعات</a:t>
            </a:r>
            <a:endParaRPr lang="en-US" sz="4400" dirty="0" smtClean="0">
              <a:cs typeface="B Nazanin" pitchFamily="2" charset="-78"/>
            </a:endParaRPr>
          </a:p>
          <a:p>
            <a:pPr marL="0" indent="0" algn="just" rtl="1">
              <a:buNone/>
            </a:pPr>
            <a:r>
              <a:rPr lang="ar-SA" sz="4400" dirty="0" smtClean="0">
                <a:cs typeface="B Nazanin" pitchFamily="2" charset="-78"/>
              </a:rPr>
              <a:t>و قسمتهای پله از فلز ساخته شده باشند</a:t>
            </a:r>
            <a:r>
              <a:rPr lang="en-US" sz="4400" dirty="0" smtClean="0">
                <a:cs typeface="B Nazanin" pitchFamily="2" charset="-78"/>
              </a:rPr>
              <a:t> . </a:t>
            </a:r>
            <a:r>
              <a:rPr lang="ar-SA" sz="4400" dirty="0" smtClean="0">
                <a:cs typeface="B Nazanin" pitchFamily="2" charset="-78"/>
              </a:rPr>
              <a:t>این نوع</a:t>
            </a:r>
            <a:endParaRPr lang="en-US" sz="4400" dirty="0" smtClean="0">
              <a:cs typeface="B Nazanin" pitchFamily="2" charset="-78"/>
            </a:endParaRPr>
          </a:p>
          <a:p>
            <a:pPr marL="0" indent="0" algn="just" rtl="1">
              <a:buNone/>
            </a:pPr>
            <a:r>
              <a:rPr lang="ar-SA" sz="4400" dirty="0" smtClean="0">
                <a:cs typeface="B Nazanin" pitchFamily="2" charset="-78"/>
              </a:rPr>
              <a:t>پله ها را غالباً برای پله فرار درساختمان ها و یا به</a:t>
            </a:r>
            <a:endParaRPr lang="en-US" sz="4400" dirty="0" smtClean="0">
              <a:cs typeface="B Nazanin" pitchFamily="2" charset="-78"/>
            </a:endParaRPr>
          </a:p>
          <a:p>
            <a:pPr marL="0" indent="0" algn="just" rtl="1">
              <a:buNone/>
            </a:pPr>
            <a:r>
              <a:rPr lang="ar-SA" sz="4400" dirty="0" smtClean="0">
                <a:cs typeface="B Nazanin" pitchFamily="2" charset="-78"/>
              </a:rPr>
              <a:t>عنوان پله های معمولی در کارگاه های صنعتی به</a:t>
            </a:r>
            <a:endParaRPr lang="en-US" sz="4400" dirty="0" smtClean="0">
              <a:cs typeface="B Nazanin" pitchFamily="2" charset="-78"/>
            </a:endParaRPr>
          </a:p>
          <a:p>
            <a:pPr marL="0" indent="0" algn="just" rtl="1">
              <a:buNone/>
            </a:pPr>
            <a:r>
              <a:rPr lang="ar-SA" sz="4400" dirty="0" smtClean="0">
                <a:cs typeface="B Nazanin" pitchFamily="2" charset="-78"/>
              </a:rPr>
              <a:t>کار می برند</a:t>
            </a:r>
            <a:r>
              <a:rPr lang="en-US" sz="4400" dirty="0" smtClean="0">
                <a:cs typeface="B Nazanin" pitchFamily="2" charset="-78"/>
              </a:rPr>
              <a:t> .</a:t>
            </a:r>
          </a:p>
          <a:p>
            <a:pPr marL="0" indent="0" algn="r" rtl="1">
              <a:buNone/>
            </a:pPr>
            <a:endParaRPr lang="fa-IR" dirty="0" smtClean="0">
              <a:cs typeface="B Nazanin" pitchFamily="2" charset="-78"/>
            </a:endParaRPr>
          </a:p>
        </p:txBody>
      </p:sp>
      <p:pic>
        <p:nvPicPr>
          <p:cNvPr id="4" name="Picture 3" descr="021.jpg"/>
          <p:cNvPicPr>
            <a:picLocks noChangeAspect="1"/>
          </p:cNvPicPr>
          <p:nvPr/>
        </p:nvPicPr>
        <p:blipFill>
          <a:blip r:embed="rId2"/>
          <a:stretch>
            <a:fillRect/>
          </a:stretch>
        </p:blipFill>
        <p:spPr>
          <a:xfrm>
            <a:off x="5414829" y="214290"/>
            <a:ext cx="3131771" cy="4857784"/>
          </a:xfrm>
          <a:prstGeom prst="rect">
            <a:avLst/>
          </a:prstGeom>
        </p:spPr>
      </p:pic>
      <p:pic>
        <p:nvPicPr>
          <p:cNvPr id="5" name="Picture 4" descr="022.jpg"/>
          <p:cNvPicPr>
            <a:picLocks noChangeAspect="1"/>
          </p:cNvPicPr>
          <p:nvPr/>
        </p:nvPicPr>
        <p:blipFill>
          <a:blip r:embed="rId3" cstate="print"/>
          <a:stretch>
            <a:fillRect/>
          </a:stretch>
        </p:blipFill>
        <p:spPr>
          <a:xfrm>
            <a:off x="214282" y="2366411"/>
            <a:ext cx="4143404" cy="4238801"/>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642918"/>
            <a:ext cx="7215238" cy="5429288"/>
          </a:xfrm>
        </p:spPr>
        <p:txBody>
          <a:bodyPr>
            <a:normAutofit/>
          </a:bodyPr>
          <a:lstStyle/>
          <a:p>
            <a:pPr marL="0" indent="0" algn="just" rtl="1">
              <a:buNone/>
            </a:pPr>
            <a:r>
              <a:rPr lang="ar-SA" dirty="0" smtClean="0">
                <a:cs typeface="B Nazanin" pitchFamily="2" charset="-78"/>
              </a:rPr>
              <a:t>برای اتصال پل های فلزی اصلی به زمین همیشه از یک پی بتنی که ابعاد آن بستگی به عوامل مختلفی نظیر مقاومت مجاز زمین و عرض پله دارد استفاده می شود</a:t>
            </a:r>
            <a:r>
              <a:rPr lang="en-US" dirty="0" smtClean="0">
                <a:cs typeface="B Nazanin" pitchFamily="2" charset="-78"/>
              </a:rPr>
              <a:t> .</a:t>
            </a:r>
          </a:p>
          <a:p>
            <a:pPr marL="0" indent="0" algn="just" rtl="1">
              <a:buNone/>
            </a:pPr>
            <a:r>
              <a:rPr lang="ar-SA" dirty="0" smtClean="0">
                <a:cs typeface="B Nazanin" pitchFamily="2" charset="-78"/>
              </a:rPr>
              <a:t>اتصال پلها به پی از طریق صفحات فلزی که قبلاً در بتن کار گذاشته و محکم شده اند و به وسیله جوش و یا به کمک پیچ و مهره انجام می گیرد</a:t>
            </a:r>
            <a:r>
              <a:rPr lang="en-US" dirty="0" smtClean="0">
                <a:cs typeface="B Nazanin" pitchFamily="2" charset="-78"/>
              </a:rPr>
              <a:t> .</a:t>
            </a:r>
          </a:p>
          <a:p>
            <a:pPr marL="0" indent="0" algn="just" rtl="1">
              <a:buNone/>
            </a:pPr>
            <a:endParaRPr lang="fa-IR" dirty="0" smtClean="0">
              <a:cs typeface="B Nazanin" pitchFamily="2" charset="-78"/>
            </a:endParaRPr>
          </a:p>
        </p:txBody>
      </p:sp>
      <p:pic>
        <p:nvPicPr>
          <p:cNvPr id="4" name="Picture 3" descr="0022.jpg"/>
          <p:cNvPicPr>
            <a:picLocks noChangeAspect="1"/>
          </p:cNvPicPr>
          <p:nvPr/>
        </p:nvPicPr>
        <p:blipFill>
          <a:blip r:embed="rId2" cstate="print"/>
          <a:stretch>
            <a:fillRect/>
          </a:stretch>
        </p:blipFill>
        <p:spPr>
          <a:xfrm>
            <a:off x="1928794" y="2643182"/>
            <a:ext cx="4404360" cy="414528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642918"/>
            <a:ext cx="7215238" cy="5429288"/>
          </a:xfrm>
        </p:spPr>
        <p:txBody>
          <a:bodyPr>
            <a:normAutofit/>
          </a:bodyPr>
          <a:lstStyle/>
          <a:p>
            <a:pPr marL="0" indent="0" algn="just" rtl="1">
              <a:buNone/>
            </a:pPr>
            <a:r>
              <a:rPr lang="ar-SA" dirty="0" smtClean="0">
                <a:cs typeface="B Nazanin" pitchFamily="2" charset="-78"/>
              </a:rPr>
              <a:t>اتصال پلهای فلزی در پاگردها و طبقات نیز حائز اهمیت است</a:t>
            </a:r>
            <a:r>
              <a:rPr lang="en-US" dirty="0" smtClean="0">
                <a:cs typeface="B Nazanin" pitchFamily="2" charset="-78"/>
              </a:rPr>
              <a:t> . </a:t>
            </a:r>
            <a:r>
              <a:rPr lang="ar-SA" dirty="0" smtClean="0">
                <a:cs typeface="B Nazanin" pitchFamily="2" charset="-78"/>
              </a:rPr>
              <a:t>پلهای فلزی در محل پاگرد را با توجه به شیب پله برش داده و جوش داد</a:t>
            </a:r>
            <a:r>
              <a:rPr lang="en-US" dirty="0" smtClean="0">
                <a:cs typeface="B Nazanin" pitchFamily="2" charset="-78"/>
              </a:rPr>
              <a:t> . </a:t>
            </a:r>
            <a:r>
              <a:rPr lang="ar-SA" dirty="0" smtClean="0">
                <a:cs typeface="B Nazanin" pitchFamily="2" charset="-78"/>
              </a:rPr>
              <a:t>و معمولاً برای اتصال پلها به تیر های پاگرد از صفحات اتصال تقویتی استفاده می کنند</a:t>
            </a:r>
            <a:r>
              <a:rPr lang="en-US" dirty="0" smtClean="0">
                <a:cs typeface="B Nazanin" pitchFamily="2" charset="-78"/>
              </a:rPr>
              <a:t>.</a:t>
            </a:r>
          </a:p>
          <a:p>
            <a:pPr marL="0" indent="0" algn="just" rtl="1">
              <a:buNone/>
            </a:pPr>
            <a:endParaRPr lang="fa-IR" dirty="0" smtClean="0">
              <a:cs typeface="B Nazanin" pitchFamily="2" charset="-78"/>
            </a:endParaRPr>
          </a:p>
        </p:txBody>
      </p:sp>
      <p:pic>
        <p:nvPicPr>
          <p:cNvPr id="4" name="Picture 3" descr="023.jpg"/>
          <p:cNvPicPr>
            <a:picLocks noChangeAspect="1"/>
          </p:cNvPicPr>
          <p:nvPr/>
        </p:nvPicPr>
        <p:blipFill>
          <a:blip r:embed="rId2"/>
          <a:stretch>
            <a:fillRect/>
          </a:stretch>
        </p:blipFill>
        <p:spPr>
          <a:xfrm>
            <a:off x="1714480" y="2075518"/>
            <a:ext cx="5151475" cy="463963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428604"/>
            <a:ext cx="7215238" cy="5429288"/>
          </a:xfrm>
        </p:spPr>
        <p:txBody>
          <a:bodyPr>
            <a:normAutofit/>
          </a:bodyPr>
          <a:lstStyle/>
          <a:p>
            <a:pPr marL="0" indent="0" algn="just" rtl="1">
              <a:buNone/>
            </a:pPr>
            <a:r>
              <a:rPr lang="ar-SA" dirty="0" smtClean="0">
                <a:cs typeface="B Nazanin" pitchFamily="2" charset="-78"/>
              </a:rPr>
              <a:t>در مواقعی که لازم باشد پل های فلزی پله را به دیوار یا تیر بتنی وصل کنیم باید قبلاً در موقع بتن ریزی با قرار دادن صفحات فلزی که به کمک میله گرد هایی به تیر بتنی محکم شده اند پیش بینی لازم به عمل آورد</a:t>
            </a:r>
            <a:r>
              <a:rPr lang="en-US" dirty="0" smtClean="0">
                <a:cs typeface="B Nazanin" pitchFamily="2" charset="-78"/>
              </a:rPr>
              <a:t> .</a:t>
            </a:r>
          </a:p>
          <a:p>
            <a:pPr marL="0" indent="0" algn="just" rtl="1">
              <a:buNone/>
            </a:pPr>
            <a:endParaRPr lang="fa-IR" dirty="0" smtClean="0">
              <a:cs typeface="B Nazanin" pitchFamily="2" charset="-78"/>
            </a:endParaRPr>
          </a:p>
        </p:txBody>
      </p:sp>
      <p:pic>
        <p:nvPicPr>
          <p:cNvPr id="4" name="Picture 3" descr="024.jpg"/>
          <p:cNvPicPr>
            <a:picLocks noChangeAspect="1"/>
          </p:cNvPicPr>
          <p:nvPr/>
        </p:nvPicPr>
        <p:blipFill>
          <a:blip r:embed="rId2"/>
          <a:stretch>
            <a:fillRect/>
          </a:stretch>
        </p:blipFill>
        <p:spPr>
          <a:xfrm>
            <a:off x="2000232" y="1850416"/>
            <a:ext cx="4357718" cy="4848613"/>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14348" y="1000108"/>
            <a:ext cx="7215238" cy="5429288"/>
          </a:xfrm>
        </p:spPr>
        <p:txBody>
          <a:bodyPr>
            <a:normAutofit/>
          </a:bodyPr>
          <a:lstStyle/>
          <a:p>
            <a:pPr marL="0" indent="0" algn="justLow" rtl="1">
              <a:buNone/>
            </a:pPr>
            <a:r>
              <a:rPr lang="fa-IR" b="1" dirty="0" smtClean="0">
                <a:cs typeface="B Titr" pitchFamily="2" charset="-78"/>
              </a:rPr>
              <a:t>6-7-نحوه اتصال پله به فنداسیون</a:t>
            </a:r>
            <a:endParaRPr lang="en-US" b="1" dirty="0" smtClean="0">
              <a:cs typeface="B Titr" pitchFamily="2" charset="-78"/>
            </a:endParaRPr>
          </a:p>
          <a:p>
            <a:pPr marL="0" indent="0" algn="justLow" rtl="1">
              <a:buNone/>
            </a:pPr>
            <a:endParaRPr lang="en-US" b="1" dirty="0" smtClean="0">
              <a:cs typeface="B Titr" pitchFamily="2" charset="-78"/>
            </a:endParaRPr>
          </a:p>
          <a:p>
            <a:pPr marL="0" indent="0" algn="justLow" rtl="1">
              <a:buNone/>
            </a:pPr>
            <a:r>
              <a:rPr lang="fa-IR" dirty="0" smtClean="0">
                <a:cs typeface="B Nazanin" pitchFamily="2" charset="-78"/>
              </a:rPr>
              <a:t>هدف از اتصال پله به فنداسیون:</a:t>
            </a:r>
          </a:p>
          <a:p>
            <a:pPr marL="0" indent="0" algn="justLow" rtl="1"/>
            <a:r>
              <a:rPr lang="fa-IR" dirty="0" smtClean="0">
                <a:cs typeface="B Nazanin" pitchFamily="2" charset="-78"/>
              </a:rPr>
              <a:t>جلوگیری از حرکتهای افقی پله</a:t>
            </a:r>
          </a:p>
          <a:p>
            <a:pPr marL="0" indent="0" algn="justLow" rtl="1">
              <a:buNone/>
            </a:pPr>
            <a:endParaRPr lang="fa-IR" dirty="0" smtClean="0">
              <a:cs typeface="B Nazanin" pitchFamily="2" charset="-78"/>
            </a:endParaRPr>
          </a:p>
          <a:p>
            <a:pPr marL="0" indent="0" algn="justLow" rtl="1">
              <a:buNone/>
            </a:pPr>
            <a:r>
              <a:rPr lang="fa-IR" dirty="0" smtClean="0">
                <a:cs typeface="B Nazanin" pitchFamily="2" charset="-78"/>
              </a:rPr>
              <a:t>برای اتصال، از صفحه و نبشی استفاده می گردد و کلیه خم ها بوسیله یک تسمه مستقیم جوشکاری می شود.</a:t>
            </a:r>
          </a:p>
          <a:p>
            <a:pPr marL="0" indent="0" algn="justLow" rtl="1">
              <a:buNone/>
            </a:pPr>
            <a:r>
              <a:rPr lang="fa-IR" dirty="0" smtClean="0">
                <a:cs typeface="B Nazanin" pitchFamily="2" charset="-78"/>
              </a:rPr>
              <a:t>اگر از تسمه بریده شده به شکل 8 استفاده شود باید در محل خم بوسیله تسمه تقویت شود.</a:t>
            </a:r>
            <a:endParaRPr lang="en-US" dirty="0" smtClean="0">
              <a:cs typeface="B Nazanin" pitchFamily="2" charset="-78"/>
            </a:endParaRPr>
          </a:p>
          <a:p>
            <a:pPr marL="0" indent="0" algn="ct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42910" y="1192114"/>
            <a:ext cx="757239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solidFill>
                  <a:schemeClr val="tx1"/>
                </a:solidFill>
                <a:effectLst/>
                <a:latin typeface="Arial" pitchFamily="34" charset="0"/>
                <a:ea typeface="Times New Roman" pitchFamily="18" charset="0"/>
                <a:cs typeface="B Titr" pitchFamily="2" charset="-78"/>
              </a:rPr>
              <a:t> </a:t>
            </a:r>
            <a:r>
              <a:rPr kumimoji="0" lang="fa-IR" sz="2400" i="0" u="none" strike="noStrike" cap="none" normalizeH="0" baseline="0" dirty="0" smtClean="0">
                <a:ln>
                  <a:noFill/>
                </a:ln>
                <a:solidFill>
                  <a:schemeClr val="tx1"/>
                </a:solidFill>
                <a:effectLst/>
                <a:latin typeface="Arial" pitchFamily="34" charset="0"/>
                <a:ea typeface="Times New Roman" pitchFamily="18" charset="0"/>
                <a:cs typeface="B Titr" pitchFamily="2" charset="-78"/>
              </a:rPr>
              <a:t>8-چشم پله</a:t>
            </a:r>
            <a:endParaRPr kumimoji="0" lang="en-US" sz="2400" i="0" u="none" strike="noStrike" cap="none" normalizeH="0" baseline="0" dirty="0" smtClean="0">
              <a:ln>
                <a:noFill/>
              </a:ln>
              <a:solidFill>
                <a:schemeClr val="tx1"/>
              </a:solidFill>
              <a:effectLst/>
              <a:latin typeface="Arial" pitchFamily="34" charset="0"/>
              <a:ea typeface="Times New Roman" pitchFamily="18" charset="0"/>
              <a:cs typeface="B Titr" pitchFamily="2" charset="-78"/>
            </a:endParaRP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در پله هایی که با دو گردش و یک پاگرد اجرا می شود</a:t>
            </a:r>
            <a:r>
              <a:rPr lang="en-US" sz="2400" dirty="0" smtClean="0">
                <a:latin typeface="Times New Roman" pitchFamily="18" charset="0"/>
                <a:ea typeface="Times New Roman" pitchFamily="18" charset="0"/>
                <a:cs typeface="B Nazanin" pitchFamily="2" charset="-78"/>
              </a:rPr>
              <a:t>.</a:t>
            </a: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گردش های پله باید با فاصله ای حداقل در حدود 10 سانتیمتر از یکدیگر واقع شوند.</a:t>
            </a:r>
            <a:endPar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این</a:t>
            </a:r>
            <a:r>
              <a:rPr kumimoji="0" lang="fa-IR" sz="2400" b="0" i="0" u="none" strike="noStrike" cap="none" normalizeH="0" dirty="0" smtClean="0">
                <a:ln>
                  <a:noFill/>
                </a:ln>
                <a:solidFill>
                  <a:schemeClr val="tx1"/>
                </a:solidFill>
                <a:effectLst/>
                <a:latin typeface="Times New Roman" pitchFamily="18" charset="0"/>
                <a:ea typeface="Times New Roman" pitchFamily="18" charset="0"/>
                <a:cs typeface="B Nazanin" pitchFamily="2" charset="-78"/>
              </a:rPr>
              <a:t> کار </a:t>
            </a: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اجرای نرده پله را آسان تر می سازد</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572000" y="428604"/>
            <a:ext cx="3786214" cy="54322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latin typeface="Arial" pitchFamily="34" charset="0"/>
                <a:ea typeface="Times New Roman" pitchFamily="18" charset="0"/>
                <a:cs typeface="B Titr" pitchFamily="2" charset="-78"/>
              </a:rPr>
              <a:t>9-نرده پله</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برای ایجاد ایمنی در کنار پ</a:t>
            </a:r>
            <a:r>
              <a:rPr lang="fa-IR" sz="2300" dirty="0" smtClean="0">
                <a:latin typeface="Times New Roman" pitchFamily="18" charset="0"/>
                <a:ea typeface="Times New Roman" pitchFamily="18" charset="0"/>
                <a:cs typeface="B Nazanin" pitchFamily="2" charset="-78"/>
              </a:rPr>
              <a:t>ل</a:t>
            </a: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ه به سمت پرتگاه حتماً باید نرده گذاشته شود در مورد پله هایی که از دو طرف باز می باشد باید هر دو طرف نرده داشته باشد.</a:t>
            </a:r>
            <a:b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br>
            <a:endPar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 نرده با مصالح مختلف از قبیل:</a:t>
            </a:r>
          </a:p>
          <a:p>
            <a:pPr marL="0" marR="0" lvl="0" indent="0" algn="justLow" defTabSz="914400" rtl="1" eaLnBrk="0" fontAlgn="base" latinLnBrk="0" hangingPunct="0">
              <a:lnSpc>
                <a:spcPct val="100000"/>
              </a:lnSpc>
              <a:spcBef>
                <a:spcPct val="0"/>
              </a:spcBef>
              <a:spcAft>
                <a:spcPct val="0"/>
              </a:spcAft>
              <a:buClrTx/>
              <a:buSzTx/>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چوب</a:t>
            </a:r>
          </a:p>
          <a:p>
            <a:pPr marL="0" marR="0" lvl="0" indent="0" algn="justLow" defTabSz="914400" rtl="1" eaLnBrk="0" fontAlgn="base" latinLnBrk="0" hangingPunct="0">
              <a:lnSpc>
                <a:spcPct val="100000"/>
              </a:lnSpc>
              <a:spcBef>
                <a:spcPct val="0"/>
              </a:spcBef>
              <a:spcAft>
                <a:spcPct val="0"/>
              </a:spcAft>
              <a:buClrTx/>
              <a:buSzTx/>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فلز</a:t>
            </a:r>
          </a:p>
          <a:p>
            <a:pPr marL="0" marR="0" lvl="0" indent="0" algn="justLow" defTabSz="914400" rtl="1" eaLnBrk="0" fontAlgn="base" latinLnBrk="0" hangingPunct="0">
              <a:lnSpc>
                <a:spcPct val="100000"/>
              </a:lnSpc>
              <a:spcBef>
                <a:spcPct val="0"/>
              </a:spcBef>
              <a:spcAft>
                <a:spcPct val="0"/>
              </a:spcAft>
              <a:buClrTx/>
              <a:buSzTx/>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سنگ</a:t>
            </a:r>
          </a:p>
          <a:p>
            <a:pPr marL="0" marR="0" lvl="0" indent="0" algn="justLow" defTabSz="914400" rtl="1" eaLnBrk="0" fontAlgn="base" latinLnBrk="0" hangingPunct="0">
              <a:lnSpc>
                <a:spcPct val="100000"/>
              </a:lnSpc>
              <a:spcBef>
                <a:spcPct val="0"/>
              </a:spcBef>
              <a:spcAft>
                <a:spcPct val="0"/>
              </a:spcAft>
              <a:buClrTx/>
              <a:buSzTx/>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مصالح بنایی</a:t>
            </a:r>
          </a:p>
          <a:p>
            <a:pPr marL="0" marR="0" lvl="0" indent="0" algn="justLow" defTabSz="914400" rtl="1" eaLnBrk="0" fontAlgn="base" latinLnBrk="0" hangingPunct="0">
              <a:lnSpc>
                <a:spcPct val="100000"/>
              </a:lnSpc>
              <a:spcBef>
                <a:spcPct val="0"/>
              </a:spcBef>
              <a:spcAft>
                <a:spcPct val="0"/>
              </a:spcAft>
              <a:buClrTx/>
              <a:buSzTx/>
              <a:tabLst/>
            </a:pPr>
            <a:endPar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ارتفاع نرده در حدود 75 الی 80 سانتیمتر پیشنهاد می گردد</a:t>
            </a:r>
            <a:r>
              <a:rPr lang="fa-IR" sz="2300" dirty="0" smtClean="0">
                <a:latin typeface="Times New Roman" pitchFamily="18" charset="0"/>
                <a:ea typeface="Times New Roman" pitchFamily="18" charset="0"/>
                <a:cs typeface="B Nazanin" pitchFamily="2" charset="-78"/>
              </a:rPr>
              <a:t>.</a:t>
            </a:r>
            <a:r>
              <a:rPr kumimoji="0" lang="en-US" sz="2300" b="0" i="0" u="none" strike="noStrike" cap="none" normalizeH="0" baseline="0" dirty="0" smtClean="0">
                <a:ln>
                  <a:noFill/>
                </a:ln>
                <a:solidFill>
                  <a:schemeClr val="tx1"/>
                </a:solidFill>
                <a:latin typeface="Times New Roman" pitchFamily="18" charset="0"/>
                <a:ea typeface="Times New Roman" pitchFamily="18" charset="0"/>
                <a:cs typeface="B Nazanin" pitchFamily="2" charset="-78"/>
              </a:rPr>
              <a:t> </a:t>
            </a:r>
            <a:endParaRPr kumimoji="0" lang="en-US" sz="2300" b="0" i="0" u="none" strike="noStrike" cap="none" normalizeH="0" baseline="0" dirty="0" smtClean="0">
              <a:ln>
                <a:noFill/>
              </a:ln>
              <a:solidFill>
                <a:schemeClr val="tx1"/>
              </a:solidFill>
              <a:latin typeface="Arial" pitchFamily="34" charset="0"/>
              <a:cs typeface="B Nazanin" pitchFamily="2" charset="-78"/>
            </a:endParaRPr>
          </a:p>
        </p:txBody>
      </p:sp>
      <p:pic>
        <p:nvPicPr>
          <p:cNvPr id="3" name="Picture 2" descr="image4009.jpg"/>
          <p:cNvPicPr>
            <a:picLocks noChangeAspect="1"/>
          </p:cNvPicPr>
          <p:nvPr/>
        </p:nvPicPr>
        <p:blipFill>
          <a:blip r:embed="rId2" cstate="print"/>
          <a:stretch>
            <a:fillRect/>
          </a:stretch>
        </p:blipFill>
        <p:spPr>
          <a:xfrm>
            <a:off x="357158" y="857232"/>
            <a:ext cx="4125545" cy="550072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428628" y="1500174"/>
            <a:ext cx="778671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Titr" pitchFamily="2" charset="-78"/>
              </a:rPr>
              <a:t>10-طاق پله</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سقف پله بالایی باید با پله پائینی آنچنان فاصله داشته باشد که یک نفر آدم با قد معمولی بتواند بدون احساس ترس از آن استفاده نماید.</a:t>
            </a:r>
          </a:p>
          <a:p>
            <a:pPr marL="0" marR="0" lvl="0" indent="0" algn="justLow" defTabSz="914400" rtl="1" eaLnBrk="0" fontAlgn="base" latinLnBrk="0" hangingPunct="0">
              <a:lnSpc>
                <a:spcPct val="100000"/>
              </a:lnSpc>
              <a:spcBef>
                <a:spcPct val="0"/>
              </a:spcBef>
              <a:spcAft>
                <a:spcPct val="0"/>
              </a:spcAft>
              <a:buClrTx/>
              <a:buSzTx/>
              <a:buFontTx/>
              <a:buNone/>
              <a:tabLst/>
            </a:pPr>
            <a:endParaRPr lang="fa-IR" sz="2400" dirty="0" smtClean="0">
              <a:latin typeface="Times New Roman" pitchFamily="18"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حداقل ارتفاع در حدود 195 سانتیمتر پیشنهاد می گردد.</a:t>
            </a: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از آن کمتر تا ارتفاع 180 سانتیمتر ممکن است سرگیر نباشد</a:t>
            </a:r>
            <a:r>
              <a:rPr lang="fa-IR" sz="2400" dirty="0" smtClean="0">
                <a:latin typeface="Times New Roman" pitchFamily="18" charset="0"/>
                <a:ea typeface="Times New Roman" pitchFamily="18" charset="0"/>
                <a:cs typeface="B Nazanin" pitchFamily="2" charset="-78"/>
              </a:rPr>
              <a:t>، </a:t>
            </a:r>
            <a:r>
              <a:rPr kumimoji="0" lang="fa-IR" sz="2400" b="0"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ولی چشم ترس است</a:t>
            </a:r>
            <a:r>
              <a:rPr lang="fa-IR" sz="2400" dirty="0" smtClean="0">
                <a:latin typeface="Times New Roman" pitchFamily="18" charset="0"/>
                <a:ea typeface="Times New Roman" pitchFamily="18" charset="0"/>
                <a:cs typeface="B Lotus" pitchFamily="2" charset="-78"/>
              </a:rPr>
              <a: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B Lotus"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ele5.jpg"/>
          <p:cNvPicPr>
            <a:picLocks noChangeAspect="1"/>
          </p:cNvPicPr>
          <p:nvPr/>
        </p:nvPicPr>
        <p:blipFill>
          <a:blip r:embed="rId2"/>
          <a:stretch>
            <a:fillRect/>
          </a:stretch>
        </p:blipFill>
        <p:spPr>
          <a:xfrm>
            <a:off x="3714744" y="1714488"/>
            <a:ext cx="4762500" cy="3562350"/>
          </a:xfrm>
          <a:prstGeom prst="rect">
            <a:avLst/>
          </a:prstGeom>
        </p:spPr>
      </p:pic>
      <p:pic>
        <p:nvPicPr>
          <p:cNvPr id="12" name="Picture 11" descr="01.jpg"/>
          <p:cNvPicPr>
            <a:picLocks noChangeAspect="1"/>
          </p:cNvPicPr>
          <p:nvPr/>
        </p:nvPicPr>
        <p:blipFill>
          <a:blip r:embed="rId3"/>
          <a:stretch>
            <a:fillRect/>
          </a:stretch>
        </p:blipFill>
        <p:spPr>
          <a:xfrm>
            <a:off x="357158" y="1714488"/>
            <a:ext cx="3261976" cy="4714908"/>
          </a:xfrm>
          <a:prstGeom prst="rect">
            <a:avLst/>
          </a:prstGeom>
        </p:spPr>
      </p:pic>
      <p:sp>
        <p:nvSpPr>
          <p:cNvPr id="4" name="Rectangle 3"/>
          <p:cNvSpPr/>
          <p:nvPr/>
        </p:nvSpPr>
        <p:spPr>
          <a:xfrm>
            <a:off x="5786446" y="714356"/>
            <a:ext cx="2149948" cy="461665"/>
          </a:xfrm>
          <a:prstGeom prst="rect">
            <a:avLst/>
          </a:prstGeom>
        </p:spPr>
        <p:txBody>
          <a:bodyPr wrap="none">
            <a:spAutoFit/>
          </a:bodyPr>
          <a:lstStyle/>
          <a:p>
            <a:pPr lvl="0" algn="justLow" rtl="1" fontAlgn="base">
              <a:spcBef>
                <a:spcPct val="0"/>
              </a:spcBef>
              <a:spcAft>
                <a:spcPct val="0"/>
              </a:spcAft>
            </a:pPr>
            <a:r>
              <a:rPr lang="fa-IR" sz="2400" b="1" dirty="0" smtClean="0">
                <a:latin typeface="Arial" pitchFamily="34" charset="0"/>
                <a:ea typeface="Times New Roman" pitchFamily="18" charset="0"/>
                <a:cs typeface="B Titr" pitchFamily="2" charset="-78"/>
              </a:rPr>
              <a:t>11-پله های جالب</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fontScale="92500" lnSpcReduction="10000"/>
          </a:bodyPr>
          <a:lstStyle/>
          <a:p>
            <a:pPr algn="r" rtl="1">
              <a:buNone/>
            </a:pPr>
            <a:r>
              <a:rPr lang="fa-IR" b="1" dirty="0" smtClean="0">
                <a:cs typeface="B Titr" pitchFamily="2" charset="-78"/>
              </a:rPr>
              <a:t>2-1-پله های بدون پا گرد</a:t>
            </a:r>
            <a:endParaRPr lang="en-US" b="1" dirty="0" smtClean="0">
              <a:cs typeface="B Titr" pitchFamily="2" charset="-78"/>
            </a:endParaRPr>
          </a:p>
          <a:p>
            <a:pPr marL="3175" indent="-3175" algn="r" rtl="1">
              <a:buNone/>
            </a:pPr>
            <a:r>
              <a:rPr lang="fa-IR" dirty="0" smtClean="0">
                <a:cs typeface="B Nazanin" pitchFamily="2" charset="-78"/>
              </a:rPr>
              <a:t>پله های بدون پا گرد  را به اشکال مختلفی می سازند.</a:t>
            </a:r>
          </a:p>
          <a:p>
            <a:pPr marL="3175" indent="-3175" algn="r" rtl="1">
              <a:buNone/>
            </a:pPr>
            <a:r>
              <a:rPr lang="fa-IR" dirty="0" smtClean="0">
                <a:cs typeface="B Nazanin" pitchFamily="2" charset="-78"/>
              </a:rPr>
              <a:t>در صورتی که پله های بدون پا گرد مستقیم باشد آنها را پله راست می نامند.</a:t>
            </a: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r>
              <a:rPr lang="fa-IR" dirty="0" smtClean="0">
                <a:cs typeface="B Nazanin" pitchFamily="2" charset="-78"/>
              </a:rPr>
              <a:t>پله های بدون پا گرد را موقعی که تعداد </a:t>
            </a:r>
          </a:p>
          <a:p>
            <a:pPr marL="3175" indent="-3175" algn="r" rtl="1">
              <a:buNone/>
            </a:pPr>
            <a:r>
              <a:rPr lang="fa-IR" dirty="0" smtClean="0">
                <a:cs typeface="B Nazanin" pitchFamily="2" charset="-78"/>
              </a:rPr>
              <a:t>پله ها نسبتاً کم(کمتر از 10 عدد) باشد و</a:t>
            </a:r>
          </a:p>
          <a:p>
            <a:pPr marL="3175" indent="-3175" algn="r" rtl="1">
              <a:buNone/>
            </a:pPr>
            <a:r>
              <a:rPr lang="fa-IR" dirty="0" smtClean="0">
                <a:cs typeface="B Nazanin" pitchFamily="2" charset="-78"/>
              </a:rPr>
              <a:t>یا نبود جای کافی و برای صرفه جویی</a:t>
            </a:r>
          </a:p>
          <a:p>
            <a:pPr marL="3175" indent="-3175" algn="r" rtl="1">
              <a:buNone/>
            </a:pPr>
            <a:r>
              <a:rPr lang="fa-IR" dirty="0" smtClean="0">
                <a:cs typeface="B Nazanin" pitchFamily="2" charset="-78"/>
              </a:rPr>
              <a:t>می سازند.</a:t>
            </a: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b="1" dirty="0" smtClean="0">
              <a:cs typeface="B Nazanin" pitchFamily="2" charset="-78"/>
            </a:endParaRPr>
          </a:p>
          <a:p>
            <a:pPr marL="3175" indent="-3175" algn="r" rtl="1">
              <a:buNone/>
            </a:pPr>
            <a:endParaRPr lang="fa-IR" dirty="0" smtClean="0">
              <a:cs typeface="B Nazanin" pitchFamily="2" charset="-78"/>
            </a:endParaRPr>
          </a:p>
        </p:txBody>
      </p:sp>
      <p:pic>
        <p:nvPicPr>
          <p:cNvPr id="4" name="Picture 3" descr="002.jpg"/>
          <p:cNvPicPr>
            <a:picLocks noChangeAspect="1"/>
          </p:cNvPicPr>
          <p:nvPr/>
        </p:nvPicPr>
        <p:blipFill>
          <a:blip r:embed="rId2"/>
          <a:stretch>
            <a:fillRect/>
          </a:stretch>
        </p:blipFill>
        <p:spPr>
          <a:xfrm>
            <a:off x="3655150" y="2357430"/>
            <a:ext cx="4703064" cy="1395984"/>
          </a:xfrm>
          <a:prstGeom prst="rect">
            <a:avLst/>
          </a:prstGeom>
        </p:spPr>
      </p:pic>
      <p:pic>
        <p:nvPicPr>
          <p:cNvPr id="5" name="Picture 4" descr="Closed Stair 1 - Text and lines.jpg"/>
          <p:cNvPicPr>
            <a:picLocks noChangeAspect="1"/>
          </p:cNvPicPr>
          <p:nvPr/>
        </p:nvPicPr>
        <p:blipFill>
          <a:blip r:embed="rId3"/>
          <a:stretch>
            <a:fillRect/>
          </a:stretch>
        </p:blipFill>
        <p:spPr>
          <a:xfrm>
            <a:off x="285720" y="2143116"/>
            <a:ext cx="3400417" cy="425052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le1.jpg"/>
          <p:cNvPicPr>
            <a:picLocks noGrp="1" noChangeAspect="1"/>
          </p:cNvPicPr>
          <p:nvPr>
            <p:ph sz="quarter" idx="1"/>
          </p:nvPr>
        </p:nvPicPr>
        <p:blipFill>
          <a:blip r:embed="rId2"/>
          <a:stretch>
            <a:fillRect/>
          </a:stretch>
        </p:blipFill>
        <p:spPr>
          <a:xfrm>
            <a:off x="4071934" y="357166"/>
            <a:ext cx="4214842" cy="4231702"/>
          </a:xfrm>
          <a:prstGeom prst="rect">
            <a:avLst/>
          </a:prstGeom>
        </p:spPr>
      </p:pic>
      <p:pic>
        <p:nvPicPr>
          <p:cNvPr id="5" name="Picture 4" descr="pele9.jpg"/>
          <p:cNvPicPr>
            <a:picLocks noChangeAspect="1"/>
          </p:cNvPicPr>
          <p:nvPr/>
        </p:nvPicPr>
        <p:blipFill>
          <a:blip r:embed="rId3"/>
          <a:stretch>
            <a:fillRect/>
          </a:stretch>
        </p:blipFill>
        <p:spPr>
          <a:xfrm>
            <a:off x="642910" y="2343500"/>
            <a:ext cx="2928958" cy="4085896"/>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33033.jpg"/>
          <p:cNvPicPr>
            <a:picLocks noChangeAspect="1"/>
          </p:cNvPicPr>
          <p:nvPr/>
        </p:nvPicPr>
        <p:blipFill>
          <a:blip r:embed="rId2"/>
          <a:stretch>
            <a:fillRect/>
          </a:stretch>
        </p:blipFill>
        <p:spPr>
          <a:xfrm>
            <a:off x="428596" y="357166"/>
            <a:ext cx="2734920" cy="4143404"/>
          </a:xfrm>
          <a:prstGeom prst="rect">
            <a:avLst/>
          </a:prstGeom>
        </p:spPr>
      </p:pic>
      <p:pic>
        <p:nvPicPr>
          <p:cNvPr id="5" name="Picture 4" descr="oscar-interior.jpg"/>
          <p:cNvPicPr>
            <a:picLocks noChangeAspect="1"/>
          </p:cNvPicPr>
          <p:nvPr/>
        </p:nvPicPr>
        <p:blipFill>
          <a:blip r:embed="rId3"/>
          <a:stretch>
            <a:fillRect/>
          </a:stretch>
        </p:blipFill>
        <p:spPr>
          <a:xfrm>
            <a:off x="3786182" y="357166"/>
            <a:ext cx="4691095" cy="3518321"/>
          </a:xfrm>
          <a:prstGeom prst="rect">
            <a:avLst/>
          </a:prstGeom>
        </p:spPr>
      </p:pic>
      <p:pic>
        <p:nvPicPr>
          <p:cNvPr id="6" name="Picture 5" descr="pele10.jpg"/>
          <p:cNvPicPr>
            <a:picLocks noChangeAspect="1"/>
          </p:cNvPicPr>
          <p:nvPr/>
        </p:nvPicPr>
        <p:blipFill>
          <a:blip r:embed="rId4" cstate="print"/>
          <a:stretch>
            <a:fillRect/>
          </a:stretch>
        </p:blipFill>
        <p:spPr>
          <a:xfrm>
            <a:off x="3571868" y="4143380"/>
            <a:ext cx="3786214" cy="251512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ele6.jpg"/>
          <p:cNvPicPr>
            <a:picLocks noChangeAspect="1"/>
          </p:cNvPicPr>
          <p:nvPr/>
        </p:nvPicPr>
        <p:blipFill>
          <a:blip r:embed="rId2"/>
          <a:stretch>
            <a:fillRect/>
          </a:stretch>
        </p:blipFill>
        <p:spPr>
          <a:xfrm>
            <a:off x="4857752" y="357166"/>
            <a:ext cx="3489169" cy="5246676"/>
          </a:xfrm>
          <a:prstGeom prst="rect">
            <a:avLst/>
          </a:prstGeom>
        </p:spPr>
      </p:pic>
      <p:pic>
        <p:nvPicPr>
          <p:cNvPr id="9" name="Picture 8" descr="retractable-stairway-rintal.jpg"/>
          <p:cNvPicPr>
            <a:picLocks noChangeAspect="1"/>
          </p:cNvPicPr>
          <p:nvPr/>
        </p:nvPicPr>
        <p:blipFill>
          <a:blip r:embed="rId3"/>
          <a:stretch>
            <a:fillRect/>
          </a:stretch>
        </p:blipFill>
        <p:spPr>
          <a:xfrm>
            <a:off x="357158" y="971573"/>
            <a:ext cx="4142662" cy="5314947"/>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ahpele12.jpg"/>
          <p:cNvPicPr>
            <a:picLocks noChangeAspect="1"/>
          </p:cNvPicPr>
          <p:nvPr/>
        </p:nvPicPr>
        <p:blipFill>
          <a:blip r:embed="rId2"/>
          <a:stretch>
            <a:fillRect/>
          </a:stretch>
        </p:blipFill>
        <p:spPr>
          <a:xfrm>
            <a:off x="3652337" y="285728"/>
            <a:ext cx="4753479" cy="3571900"/>
          </a:xfrm>
          <a:prstGeom prst="rect">
            <a:avLst/>
          </a:prstGeom>
        </p:spPr>
      </p:pic>
      <p:pic>
        <p:nvPicPr>
          <p:cNvPr id="3" name="Picture 2" descr="eestair.jpg"/>
          <p:cNvPicPr>
            <a:picLocks noChangeAspect="1"/>
          </p:cNvPicPr>
          <p:nvPr/>
        </p:nvPicPr>
        <p:blipFill>
          <a:blip r:embed="rId3"/>
          <a:stretch>
            <a:fillRect/>
          </a:stretch>
        </p:blipFill>
        <p:spPr>
          <a:xfrm>
            <a:off x="357158" y="1564008"/>
            <a:ext cx="3929090" cy="5089187"/>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071570" y="1787902"/>
            <a:ext cx="607219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منابع:</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اجزاء ساختمانی-  دکتر جلیل شاهی</a:t>
            </a:r>
            <a:endParaRPr kumimoji="0" lang="en-US" sz="2400" b="0"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اجزاء ساختمان و ساختمان-  سیاوش کباری</a:t>
            </a:r>
            <a:endParaRPr kumimoji="0" lang="fa-IR" sz="2400" b="0" i="0" u="none" strike="noStrike" cap="none" normalizeH="0" baseline="0" dirty="0" smtClean="0">
              <a:ln>
                <a:noFill/>
              </a:ln>
              <a:solidFill>
                <a:schemeClr val="tx1"/>
              </a:solidFill>
              <a:effectLst/>
              <a:latin typeface="Arial" pitchFamily="34" charset="0"/>
              <a:cs typeface="B Nazani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a:bodyPr>
          <a:lstStyle/>
          <a:p>
            <a:pPr marL="0" indent="0" algn="r" rtl="1">
              <a:buNone/>
            </a:pPr>
            <a:r>
              <a:rPr lang="fa-IR" b="1" dirty="0" smtClean="0">
                <a:cs typeface="B Titr" pitchFamily="2" charset="-78"/>
              </a:rPr>
              <a:t>2-2-پله های با پاگرد</a:t>
            </a:r>
            <a:endParaRPr lang="en-US" b="1" dirty="0" smtClean="0">
              <a:cs typeface="B Titr" pitchFamily="2" charset="-78"/>
            </a:endParaRPr>
          </a:p>
          <a:p>
            <a:pPr marL="0" indent="0" algn="r" rtl="1">
              <a:buNone/>
            </a:pPr>
            <a:r>
              <a:rPr lang="fa-IR" dirty="0" smtClean="0">
                <a:cs typeface="B Nazanin" pitchFamily="2" charset="-78"/>
              </a:rPr>
              <a:t>موقعی که تعداد پله های بین دو دسترسی متوالی نسبتاً زیاد واز حدود چهارده پله تجاوز نماید پله را با پا گرد در نظر می گیرند. </a:t>
            </a:r>
          </a:p>
          <a:p>
            <a:pPr marL="0" indent="0" algn="r" rtl="1">
              <a:buNone/>
            </a:pPr>
            <a:endParaRPr lang="fa-IR" dirty="0" smtClean="0">
              <a:cs typeface="B Nazanin" pitchFamily="2" charset="-78"/>
            </a:endParaRPr>
          </a:p>
          <a:p>
            <a:pPr marL="0" indent="0" algn="r" rtl="1">
              <a:buNone/>
            </a:pPr>
            <a:r>
              <a:rPr lang="fa-IR" dirty="0" smtClean="0">
                <a:cs typeface="B Nazanin" pitchFamily="2" charset="-78"/>
              </a:rPr>
              <a:t>هدف از تعبین پا گرد: </a:t>
            </a:r>
          </a:p>
          <a:p>
            <a:pPr marL="0" indent="0" algn="r" rtl="1"/>
            <a:r>
              <a:rPr lang="fa-IR" dirty="0" smtClean="0">
                <a:cs typeface="B Nazanin" pitchFamily="2" charset="-78"/>
              </a:rPr>
              <a:t>کاهش طول کلی پله</a:t>
            </a:r>
          </a:p>
          <a:p>
            <a:pPr marL="0" indent="0" algn="r" rtl="1"/>
            <a:r>
              <a:rPr lang="fa-IR" dirty="0" smtClean="0">
                <a:cs typeface="B Nazanin" pitchFamily="2" charset="-78"/>
              </a:rPr>
              <a:t>محلی جهت استراحت نسبی پس از بالا رفتن از چند پله</a:t>
            </a:r>
          </a:p>
          <a:p>
            <a:pPr marL="0" indent="0" algn="r" rtl="1"/>
            <a:r>
              <a:rPr lang="fa-IR" dirty="0" smtClean="0">
                <a:cs typeface="B Nazanin" pitchFamily="2" charset="-78"/>
              </a:rPr>
              <a:t>گردش راحت</a:t>
            </a:r>
          </a:p>
          <a:p>
            <a:pPr marL="0" indent="0" algn="r" rtl="1"/>
            <a:r>
              <a:rPr lang="fa-IR" dirty="0" smtClean="0">
                <a:cs typeface="B Nazanin" pitchFamily="2" charset="-78"/>
              </a:rPr>
              <a:t>تسهیل در ساختن پله</a:t>
            </a:r>
          </a:p>
          <a:p>
            <a:pPr marL="0" indent="0" algn="r" rtl="1">
              <a:buNone/>
            </a:pPr>
            <a:endParaRPr lang="fa-IR" dirty="0" smtClean="0">
              <a:cs typeface="B Nazanin" pitchFamily="2" charset="-78"/>
            </a:endParaRPr>
          </a:p>
        </p:txBody>
      </p:sp>
      <p:pic>
        <p:nvPicPr>
          <p:cNvPr id="6" name="Picture 5" descr="02.jpg"/>
          <p:cNvPicPr>
            <a:picLocks noChangeAspect="1"/>
          </p:cNvPicPr>
          <p:nvPr/>
        </p:nvPicPr>
        <p:blipFill>
          <a:blip r:embed="rId2"/>
          <a:stretch>
            <a:fillRect/>
          </a:stretch>
        </p:blipFill>
        <p:spPr>
          <a:xfrm>
            <a:off x="714348" y="2000240"/>
            <a:ext cx="4480560" cy="1377696"/>
          </a:xfrm>
          <a:prstGeom prst="rect">
            <a:avLst/>
          </a:prstGeom>
        </p:spPr>
      </p:pic>
      <p:pic>
        <p:nvPicPr>
          <p:cNvPr id="8" name="Picture 7" descr="maynard-stair.jpg"/>
          <p:cNvPicPr>
            <a:picLocks noChangeAspect="1"/>
          </p:cNvPicPr>
          <p:nvPr/>
        </p:nvPicPr>
        <p:blipFill>
          <a:blip r:embed="rId3"/>
          <a:stretch>
            <a:fillRect/>
          </a:stretch>
        </p:blipFill>
        <p:spPr>
          <a:xfrm>
            <a:off x="1071538" y="3929066"/>
            <a:ext cx="4000528" cy="267556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a:bodyPr>
          <a:lstStyle/>
          <a:p>
            <a:pPr marL="0" indent="0" algn="r" rtl="1">
              <a:buNone/>
            </a:pPr>
            <a:r>
              <a:rPr lang="fa-IR" b="1" dirty="0" smtClean="0">
                <a:cs typeface="B Titr" pitchFamily="2" charset="-78"/>
              </a:rPr>
              <a:t>3-اندازه های پله</a:t>
            </a:r>
            <a:endParaRPr lang="en-US" b="1" dirty="0" smtClean="0">
              <a:cs typeface="B Titr" pitchFamily="2" charset="-78"/>
            </a:endParaRPr>
          </a:p>
          <a:p>
            <a:pPr marL="0" indent="0" algn="r" rtl="1">
              <a:buNone/>
            </a:pPr>
            <a:r>
              <a:rPr lang="fa-IR" dirty="0" smtClean="0">
                <a:cs typeface="B Nazanin" pitchFamily="2" charset="-78"/>
              </a:rPr>
              <a:t>اندازه های سه عامل کف ، پیشانی و عرض پله از مهمترین عواملی است که در محاسبات پله ها باید در نظر گرفت . </a:t>
            </a:r>
          </a:p>
          <a:p>
            <a:pPr marL="0" indent="0" algn="r" rtl="1">
              <a:buNone/>
            </a:pPr>
            <a:endParaRPr lang="fa-IR" dirty="0" smtClean="0">
              <a:cs typeface="B Nazanin" pitchFamily="2" charset="-78"/>
            </a:endParaRPr>
          </a:p>
          <a:p>
            <a:pPr marL="0" indent="0" algn="r" rtl="1">
              <a:buNone/>
            </a:pPr>
            <a:r>
              <a:rPr lang="fa-IR" dirty="0" smtClean="0">
                <a:cs typeface="B Nazanin" pitchFamily="2" charset="-78"/>
              </a:rPr>
              <a:t>رابطه زیر که با داشتن اندازه یکی از دو عامل کف یا پیشانی اندازه ی عامل دیگر را بدست می دهد معمول ترین رابطه بین دو عامل فوق الذکر برای شرایط مختلف است.</a:t>
            </a:r>
            <a:endParaRPr lang="en-US" dirty="0" smtClean="0">
              <a:cs typeface="B Nazanin" pitchFamily="2" charset="-78"/>
            </a:endParaRPr>
          </a:p>
          <a:p>
            <a:pPr marL="0" indent="0" algn="l">
              <a:buNone/>
            </a:pPr>
            <a:r>
              <a:rPr lang="en-US" dirty="0" smtClean="0">
                <a:cs typeface="B Nazanin" pitchFamily="2" charset="-78"/>
              </a:rPr>
              <a:t>2 H + B =63 </a:t>
            </a:r>
            <a:r>
              <a:rPr lang="fa-IR" dirty="0" smtClean="0">
                <a:cs typeface="B Nazanin" pitchFamily="2" charset="-78"/>
              </a:rPr>
              <a:t>یا</a:t>
            </a:r>
            <a:r>
              <a:rPr lang="en-US" dirty="0" smtClean="0">
                <a:cs typeface="B Nazanin" pitchFamily="2" charset="-78"/>
              </a:rPr>
              <a:t> 64 CM</a:t>
            </a:r>
          </a:p>
          <a:p>
            <a:pPr marL="0" indent="0" algn="r">
              <a:buNone/>
            </a:pPr>
            <a:r>
              <a:rPr lang="fa-IR" dirty="0" smtClean="0">
                <a:cs typeface="B Nazanin" pitchFamily="2" charset="-78"/>
              </a:rPr>
              <a:t>که در آن:</a:t>
            </a:r>
            <a:endParaRPr lang="en-US" dirty="0" smtClean="0">
              <a:cs typeface="B Nazanin" pitchFamily="2" charset="-78"/>
            </a:endParaRPr>
          </a:p>
          <a:p>
            <a:pPr marL="0" indent="0" algn="ctr">
              <a:buNone/>
            </a:pPr>
            <a:r>
              <a:rPr lang="fa-IR" dirty="0" smtClean="0">
                <a:cs typeface="B Nazanin" pitchFamily="2" charset="-78"/>
              </a:rPr>
              <a:t>ارتفاع پیشانی  </a:t>
            </a:r>
            <a:r>
              <a:rPr lang="en-US" dirty="0" smtClean="0">
                <a:cs typeface="B Nazanin" pitchFamily="2" charset="-78"/>
              </a:rPr>
              <a:t>= H</a:t>
            </a:r>
          </a:p>
          <a:p>
            <a:pPr marL="0" indent="0" algn="ctr">
              <a:buNone/>
            </a:pPr>
            <a:r>
              <a:rPr lang="fa-IR" dirty="0" smtClean="0">
                <a:cs typeface="B Nazanin" pitchFamily="2" charset="-78"/>
              </a:rPr>
              <a:t>اندازه ی کف</a:t>
            </a:r>
            <a:r>
              <a:rPr lang="en-US" dirty="0" smtClean="0">
                <a:cs typeface="B Nazanin" pitchFamily="2" charset="-78"/>
              </a:rPr>
              <a:t> = B</a:t>
            </a:r>
          </a:p>
          <a:p>
            <a:pPr marL="0" indent="0" algn="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5214974"/>
          </a:xfrm>
        </p:spPr>
        <p:txBody>
          <a:bodyPr>
            <a:normAutofit fontScale="92500" lnSpcReduction="20000"/>
          </a:bodyPr>
          <a:lstStyle/>
          <a:p>
            <a:pPr marL="0" indent="0" algn="r" rtl="1"/>
            <a:r>
              <a:rPr lang="fa-IR" dirty="0" smtClean="0">
                <a:cs typeface="B Nazanin" pitchFamily="2" charset="-78"/>
              </a:rPr>
              <a:t>در کودکستان ها ، مدارس، بیمارستان ها، فروشگاه های بزرگ و ساختمان های عمومی بزرگ:</a:t>
            </a:r>
          </a:p>
          <a:p>
            <a:pPr marL="179388" indent="0" algn="just" rtl="1">
              <a:buFont typeface="Courier New" pitchFamily="49" charset="0"/>
              <a:buChar char="o"/>
            </a:pPr>
            <a:r>
              <a:rPr lang="fa-IR" dirty="0" smtClean="0">
                <a:cs typeface="B Nazanin" pitchFamily="2" charset="-78"/>
              </a:rPr>
              <a:t>پیشانی پله را 15 یا 17 سانتیمتر</a:t>
            </a:r>
          </a:p>
          <a:p>
            <a:pPr marL="179388" indent="0" algn="just" rtl="1">
              <a:buFont typeface="Courier New" pitchFamily="49" charset="0"/>
              <a:buChar char="o"/>
            </a:pPr>
            <a:r>
              <a:rPr lang="fa-IR" dirty="0" smtClean="0">
                <a:cs typeface="B Nazanin" pitchFamily="2" charset="-78"/>
              </a:rPr>
              <a:t>اندازه های کف 33و 30 سانتیمتر </a:t>
            </a:r>
          </a:p>
          <a:p>
            <a:pPr marL="0" indent="0" algn="r" rtl="1">
              <a:buNone/>
            </a:pPr>
            <a:endParaRPr lang="fa-IR" dirty="0" smtClean="0">
              <a:cs typeface="B Nazanin" pitchFamily="2" charset="-78"/>
            </a:endParaRPr>
          </a:p>
          <a:p>
            <a:pPr marL="0" indent="0" algn="r" rtl="1"/>
            <a:r>
              <a:rPr lang="fa-IR" dirty="0" smtClean="0">
                <a:cs typeface="B Nazanin" pitchFamily="2" charset="-78"/>
              </a:rPr>
              <a:t>برای منازل و ساختمان های مسکونی: </a:t>
            </a:r>
          </a:p>
          <a:p>
            <a:pPr marL="360363" indent="-180975" algn="just" rtl="1">
              <a:buFont typeface="Courier New" pitchFamily="49" charset="0"/>
              <a:buChar char="o"/>
            </a:pPr>
            <a:r>
              <a:rPr lang="fa-IR" dirty="0" smtClean="0">
                <a:cs typeface="B Nazanin" pitchFamily="2" charset="-78"/>
              </a:rPr>
              <a:t>پیشانی پله 17 سانتیمتر</a:t>
            </a:r>
          </a:p>
          <a:p>
            <a:pPr marL="360363" indent="-180975" algn="just" rtl="1">
              <a:buFont typeface="Courier New" pitchFamily="49" charset="0"/>
              <a:buChar char="o"/>
            </a:pPr>
            <a:r>
              <a:rPr lang="fa-IR" dirty="0" smtClean="0">
                <a:cs typeface="B Nazanin" pitchFamily="2" charset="-78"/>
              </a:rPr>
              <a:t>کف 29 تا 30 سانتیمتر</a:t>
            </a:r>
          </a:p>
          <a:p>
            <a:pPr marL="360363" indent="-180975" algn="just" rtl="1">
              <a:buNone/>
            </a:pPr>
            <a:endParaRPr lang="fa-IR" dirty="0" smtClean="0">
              <a:cs typeface="B Nazanin" pitchFamily="2" charset="-78"/>
            </a:endParaRPr>
          </a:p>
          <a:p>
            <a:pPr marL="0" indent="0" algn="r" rtl="1"/>
            <a:r>
              <a:rPr lang="fa-IR" dirty="0" smtClean="0">
                <a:cs typeface="B Nazanin" pitchFamily="2" charset="-78"/>
              </a:rPr>
              <a:t>محل هایی که رفت و آمد چندانی ندارند (نظیر پله های زیر زمین):</a:t>
            </a:r>
          </a:p>
          <a:p>
            <a:pPr marL="179388" indent="0" algn="just" rtl="1">
              <a:buFont typeface="Courier New" pitchFamily="49" charset="0"/>
              <a:buChar char="o"/>
            </a:pPr>
            <a:r>
              <a:rPr lang="fa-IR" dirty="0" smtClean="0">
                <a:cs typeface="B Nazanin" pitchFamily="2" charset="-78"/>
              </a:rPr>
              <a:t>ارتفاع پیشانی را حد اکثر 20 سانتیمتر</a:t>
            </a:r>
          </a:p>
          <a:p>
            <a:pPr marL="179388" indent="0" algn="just" rtl="1">
              <a:buFont typeface="Courier New" pitchFamily="49" charset="0"/>
              <a:buChar char="o"/>
            </a:pPr>
            <a:r>
              <a:rPr lang="fa-IR" dirty="0" smtClean="0">
                <a:cs typeface="B Nazanin" pitchFamily="2" charset="-78"/>
              </a:rPr>
              <a:t>کف را حداقل 20 سانتیمتر</a:t>
            </a:r>
          </a:p>
          <a:p>
            <a:pPr marL="0" indent="0" algn="r" rtl="1">
              <a:buNone/>
            </a:pPr>
            <a:endParaRPr lang="en-US" dirty="0" smtClean="0">
              <a:cs typeface="B Nazanin" pitchFamily="2" charset="-78"/>
            </a:endParaRPr>
          </a:p>
          <a:p>
            <a:pPr marL="0" indent="0" algn="r" rtl="1">
              <a:buNone/>
            </a:pPr>
            <a:r>
              <a:rPr lang="fa-IR" dirty="0" smtClean="0">
                <a:cs typeface="B Nazanin" pitchFamily="2" charset="-78"/>
              </a:rPr>
              <a:t>بطور کلی اندازه های کف بین 29 تا 32 سانتیمتر و اندازه های پیشانی بین 15 تا 18 سانتیمتر مناسب و معمول است.</a:t>
            </a:r>
          </a:p>
          <a:p>
            <a:pPr marL="0" indent="0" algn="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fontScale="92500" lnSpcReduction="10000"/>
          </a:bodyPr>
          <a:lstStyle/>
          <a:p>
            <a:pPr marL="0" indent="0" algn="r" rtl="1"/>
            <a:r>
              <a:rPr lang="fa-IR" dirty="0" smtClean="0">
                <a:cs typeface="B Nazanin" pitchFamily="2" charset="-78"/>
              </a:rPr>
              <a:t>عبور از پله ای با اندازه های مناسب و نا مناسب</a:t>
            </a: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r>
              <a:rPr lang="fa-IR" dirty="0" smtClean="0">
                <a:cs typeface="B Nazanin" pitchFamily="2" charset="-78"/>
              </a:rPr>
              <a:t>حداقل عرض برای عبور یک نفر</a:t>
            </a:r>
            <a:r>
              <a:rPr lang="en-US" dirty="0" smtClean="0">
                <a:cs typeface="B Nazanin" pitchFamily="2" charset="-78"/>
              </a:rPr>
              <a:t>:</a:t>
            </a:r>
          </a:p>
          <a:p>
            <a:pPr marL="0" indent="179388" algn="r" rtl="1">
              <a:buNone/>
            </a:pPr>
            <a:r>
              <a:rPr lang="fa-IR" dirty="0" smtClean="0">
                <a:cs typeface="B Nazanin" pitchFamily="2" charset="-78"/>
              </a:rPr>
              <a:t>55 تا 60 سانتیمتر</a:t>
            </a:r>
            <a:endParaRPr lang="en-US" dirty="0" smtClean="0">
              <a:cs typeface="B Nazanin" pitchFamily="2" charset="-78"/>
            </a:endParaRPr>
          </a:p>
          <a:p>
            <a:pPr marL="0" indent="0" algn="r" rtl="1"/>
            <a:r>
              <a:rPr lang="fa-IR" dirty="0" smtClean="0">
                <a:cs typeface="B Nazanin" pitchFamily="2" charset="-78"/>
              </a:rPr>
              <a:t>حداقل عرض پله های دو طرفه</a:t>
            </a:r>
            <a:r>
              <a:rPr lang="en-US" dirty="0" smtClean="0">
                <a:cs typeface="B Nazanin" pitchFamily="2" charset="-78"/>
              </a:rPr>
              <a:t>:</a:t>
            </a:r>
          </a:p>
          <a:p>
            <a:pPr marL="0" indent="179388" algn="r" rtl="1">
              <a:buNone/>
            </a:pPr>
            <a:r>
              <a:rPr lang="fa-IR" dirty="0" smtClean="0">
                <a:cs typeface="B Nazanin" pitchFamily="2" charset="-78"/>
              </a:rPr>
              <a:t>110 سانتیمتر</a:t>
            </a:r>
          </a:p>
          <a:p>
            <a:pPr marL="0" indent="0" algn="r" rtl="1">
              <a:buNone/>
            </a:pPr>
            <a:endParaRPr lang="fa-IR" dirty="0" smtClean="0">
              <a:cs typeface="B Nazanin" pitchFamily="2" charset="-78"/>
            </a:endParaRPr>
          </a:p>
        </p:txBody>
      </p:sp>
      <p:pic>
        <p:nvPicPr>
          <p:cNvPr id="4" name="Picture 3" descr="003.jpg"/>
          <p:cNvPicPr>
            <a:picLocks noChangeAspect="1"/>
          </p:cNvPicPr>
          <p:nvPr/>
        </p:nvPicPr>
        <p:blipFill>
          <a:blip r:embed="rId2"/>
          <a:stretch>
            <a:fillRect/>
          </a:stretch>
        </p:blipFill>
        <p:spPr>
          <a:xfrm>
            <a:off x="500034" y="1500174"/>
            <a:ext cx="5393939" cy="207170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67600" cy="4873752"/>
          </a:xfrm>
        </p:spPr>
        <p:txBody>
          <a:bodyPr>
            <a:normAutofit fontScale="85000" lnSpcReduction="10000"/>
          </a:bodyPr>
          <a:lstStyle/>
          <a:p>
            <a:pPr marL="0" indent="0" algn="r" rtl="1">
              <a:buNone/>
            </a:pPr>
            <a:r>
              <a:rPr lang="fa-IR" sz="2600" b="1" dirty="0" smtClean="0">
                <a:cs typeface="B Titr" pitchFamily="2" charset="-78"/>
              </a:rPr>
              <a:t>4-محل پله</a:t>
            </a:r>
            <a:endParaRPr lang="en-US" sz="2600" b="1" dirty="0" smtClean="0">
              <a:cs typeface="B Titr" pitchFamily="2" charset="-78"/>
            </a:endParaRPr>
          </a:p>
          <a:p>
            <a:pPr marL="0" indent="0" algn="r" rtl="1"/>
            <a:r>
              <a:rPr lang="fa-IR" sz="3000" dirty="0" smtClean="0">
                <a:cs typeface="B Nazanin" pitchFamily="2" charset="-78"/>
              </a:rPr>
              <a:t>محل پله در ساختمان باید براحتی در دسترس بوده</a:t>
            </a:r>
            <a:r>
              <a:rPr lang="en-US" sz="3000" dirty="0" smtClean="0">
                <a:cs typeface="B Nazanin" pitchFamily="2" charset="-78"/>
              </a:rPr>
              <a:t>.</a:t>
            </a:r>
          </a:p>
          <a:p>
            <a:pPr marL="0" indent="0" algn="r" rtl="1"/>
            <a:r>
              <a:rPr lang="fa-IR" sz="3000" dirty="0" smtClean="0">
                <a:cs typeface="B Nazanin" pitchFamily="2" charset="-78"/>
              </a:rPr>
              <a:t>فاصله قسمتهای ساختمان از پله از نصف طول ساختمان بیشتر نباشد.</a:t>
            </a:r>
          </a:p>
          <a:p>
            <a:pPr marL="0" indent="0" algn="r" rtl="1"/>
            <a:r>
              <a:rPr lang="fa-IR" sz="3000" dirty="0" smtClean="0">
                <a:cs typeface="B Nazanin" pitchFamily="2" charset="-78"/>
              </a:rPr>
              <a:t>در ساختمان بزرگ فاصله ی دو پله ازهم  بیش از 60 متر نباشد.</a:t>
            </a:r>
          </a:p>
          <a:p>
            <a:pPr marL="0" indent="0" algn="r" rtl="1">
              <a:buNone/>
            </a:pPr>
            <a:endParaRPr lang="fa-IR" dirty="0" smtClean="0">
              <a:cs typeface="B Nazanin" pitchFamily="2" charset="-78"/>
            </a:endParaRPr>
          </a:p>
          <a:p>
            <a:pPr marL="0" indent="0" algn="r" rtl="1">
              <a:buNone/>
            </a:pPr>
            <a:endParaRPr lang="fa-IR" dirty="0" smtClean="0">
              <a:cs typeface="B Nazanin" pitchFamily="2" charset="-78"/>
            </a:endParaRPr>
          </a:p>
          <a:p>
            <a:pPr marL="0" indent="0" algn="r" rtl="1">
              <a:buNone/>
            </a:pPr>
            <a:r>
              <a:rPr lang="fa-IR" sz="2600" b="1" dirty="0" smtClean="0">
                <a:cs typeface="B Titr" pitchFamily="2" charset="-78"/>
              </a:rPr>
              <a:t>5-محاسبه ی پله </a:t>
            </a:r>
          </a:p>
          <a:p>
            <a:pPr marL="0" indent="0" algn="r" rtl="1">
              <a:buNone/>
            </a:pPr>
            <a:r>
              <a:rPr lang="fa-IR" sz="3000" dirty="0" smtClean="0">
                <a:cs typeface="B Nazanin" pitchFamily="2" charset="-78"/>
              </a:rPr>
              <a:t>منظور از محاسبه پله تعیین اندازه ها و مشخصات لازم برای پیاده کردن و ساخت آن است.</a:t>
            </a:r>
          </a:p>
          <a:p>
            <a:pPr marL="0" indent="0" algn="r" rtl="1">
              <a:buNone/>
            </a:pPr>
            <a:endParaRPr lang="fa-IR" sz="3000" dirty="0" smtClean="0">
              <a:cs typeface="B Nazanin" pitchFamily="2" charset="-78"/>
            </a:endParaRPr>
          </a:p>
          <a:p>
            <a:pPr marL="0" indent="0" algn="r" rtl="1">
              <a:buNone/>
            </a:pPr>
            <a:r>
              <a:rPr lang="fa-IR" sz="3000" dirty="0" smtClean="0">
                <a:cs typeface="B Nazanin" pitchFamily="2" charset="-78"/>
              </a:rPr>
              <a:t>پارامتر ثابت در محاسبه ی پله:</a:t>
            </a:r>
          </a:p>
          <a:p>
            <a:pPr marL="0" indent="0" algn="r" rtl="1"/>
            <a:r>
              <a:rPr lang="fa-IR" sz="3000" dirty="0" smtClean="0">
                <a:cs typeface="B Nazanin" pitchFamily="2" charset="-78"/>
              </a:rPr>
              <a:t>اختلاف ارتفاع دو طبقه متوالی (از کف تا کف)</a:t>
            </a:r>
            <a:endParaRPr lang="en-US" sz="3000" dirty="0" smtClean="0">
              <a:cs typeface="B Nazanin" pitchFamily="2" charset="-78"/>
            </a:endParaRPr>
          </a:p>
          <a:p>
            <a:pPr marL="0" indent="0" algn="r" rtl="1">
              <a:buNone/>
            </a:pPr>
            <a:endParaRPr lang="en-US" dirty="0" smtClean="0">
              <a:cs typeface="B Nazanin" pitchFamily="2" charset="-78"/>
            </a:endParaRPr>
          </a:p>
          <a:p>
            <a:pPr marL="0" indent="0" algn="r" rtl="1">
              <a:buNone/>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804</TotalTime>
  <Words>2330</Words>
  <Application>Microsoft Office PowerPoint</Application>
  <PresentationFormat>On-screen Show (4:3)</PresentationFormat>
  <Paragraphs>269</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Oriel</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 Center</dc:creator>
  <cp:lastModifiedBy>MRT</cp:lastModifiedBy>
  <cp:revision>199</cp:revision>
  <dcterms:created xsi:type="dcterms:W3CDTF">2011-05-01T09:55:56Z</dcterms:created>
  <dcterms:modified xsi:type="dcterms:W3CDTF">2014-10-27T07:14:09Z</dcterms:modified>
</cp:coreProperties>
</file>