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60" r:id="rId1"/>
  </p:sldMasterIdLst>
  <p:sldIdLst>
    <p:sldId id="256" r:id="rId2"/>
    <p:sldId id="257" r:id="rId3"/>
    <p:sldId id="258" r:id="rId4"/>
    <p:sldId id="259" r:id="rId5"/>
    <p:sldId id="260" r:id="rId6"/>
    <p:sldId id="261" r:id="rId7"/>
    <p:sldId id="262" r:id="rId8"/>
    <p:sldId id="263" r:id="rId9"/>
    <p:sldId id="267" r:id="rId10"/>
    <p:sldId id="268" r:id="rId11"/>
    <p:sldId id="264" r:id="rId12"/>
    <p:sldId id="265" r:id="rId13"/>
    <p:sldId id="266"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285" r:id="rId29"/>
    <p:sldId id="286" r:id="rId30"/>
    <p:sldId id="288" r:id="rId31"/>
    <p:sldId id="289" r:id="rId32"/>
    <p:sldId id="290" r:id="rId33"/>
    <p:sldId id="291" r:id="rId34"/>
    <p:sldId id="292" r:id="rId35"/>
    <p:sldId id="293" r:id="rId36"/>
    <p:sldId id="294" r:id="rId37"/>
    <p:sldId id="296" r:id="rId38"/>
    <p:sldId id="297" r:id="rId39"/>
    <p:sldId id="298" r:id="rId40"/>
    <p:sldId id="299" r:id="rId41"/>
    <p:sldId id="300" r:id="rId42"/>
    <p:sldId id="301" r:id="rId43"/>
    <p:sldId id="302" r:id="rId44"/>
    <p:sldId id="303" r:id="rId45"/>
    <p:sldId id="304" r:id="rId46"/>
    <p:sldId id="305" r:id="rId47"/>
    <p:sldId id="306" r:id="rId48"/>
    <p:sldId id="307" r:id="rId49"/>
    <p:sldId id="308" r:id="rId50"/>
    <p:sldId id="309" r:id="rId51"/>
    <p:sldId id="310" r:id="rId52"/>
    <p:sldId id="312" r:id="rId53"/>
    <p:sldId id="319" r:id="rId54"/>
    <p:sldId id="311" r:id="rId55"/>
    <p:sldId id="314" r:id="rId56"/>
    <p:sldId id="313" r:id="rId57"/>
    <p:sldId id="315" r:id="rId58"/>
    <p:sldId id="316" r:id="rId59"/>
    <p:sldId id="320" r:id="rId60"/>
    <p:sldId id="317" r:id="rId61"/>
    <p:sldId id="321" r:id="rId62"/>
    <p:sldId id="322" r:id="rId63"/>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DE6F"/>
    <a:srgbClr val="FFFFFF"/>
    <a:srgbClr val="D5D5D5"/>
    <a:srgbClr val="C7C7C7"/>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84380"/>
    <p:restoredTop sz="89933" autoAdjust="0"/>
  </p:normalViewPr>
  <p:slideViewPr>
    <p:cSldViewPr>
      <p:cViewPr varScale="1">
        <p:scale>
          <a:sx n="65" d="100"/>
          <a:sy n="65" d="100"/>
        </p:scale>
        <p:origin x="-1536" y="-11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smtClean="0"/>
              <a:t>Click to edit Master title style</a:t>
            </a:r>
            <a:endParaRPr kumimoji="0" lang="en-US"/>
          </a:p>
        </p:txBody>
      </p:sp>
      <p:sp>
        <p:nvSpPr>
          <p:cNvPr id="28" name="Date Placeholder 27"/>
          <p:cNvSpPr>
            <a:spLocks noGrp="1"/>
          </p:cNvSpPr>
          <p:nvPr>
            <p:ph type="dt" sz="half" idx="10"/>
          </p:nvPr>
        </p:nvSpPr>
        <p:spPr/>
        <p:txBody>
          <a:bodyPr/>
          <a:lstStyle/>
          <a:p>
            <a:fld id="{007F6687-FFE6-4236-897E-9DF3B71F9539}" type="datetimeFigureOut">
              <a:rPr lang="fa-IR" smtClean="0"/>
              <a:pPr/>
              <a:t>01/03/1436</a:t>
            </a:fld>
            <a:endParaRPr lang="fa-IR"/>
          </a:p>
        </p:txBody>
      </p:sp>
      <p:sp>
        <p:nvSpPr>
          <p:cNvPr id="17" name="Footer Placeholder 16"/>
          <p:cNvSpPr>
            <a:spLocks noGrp="1"/>
          </p:cNvSpPr>
          <p:nvPr>
            <p:ph type="ftr" sz="quarter" idx="11"/>
          </p:nvPr>
        </p:nvSpPr>
        <p:spPr/>
        <p:txBody>
          <a:bodyPr/>
          <a:lstStyle/>
          <a:p>
            <a:endParaRPr lang="fa-IR"/>
          </a:p>
        </p:txBody>
      </p:sp>
      <p:sp>
        <p:nvSpPr>
          <p:cNvPr id="29" name="Slide Number Placeholder 28"/>
          <p:cNvSpPr>
            <a:spLocks noGrp="1"/>
          </p:cNvSpPr>
          <p:nvPr>
            <p:ph type="sldNum" sz="quarter" idx="12"/>
          </p:nvPr>
        </p:nvSpPr>
        <p:spPr/>
        <p:txBody>
          <a:bodyPr/>
          <a:lstStyle/>
          <a:p>
            <a:fld id="{9E1491BD-E324-4610-A323-F60F4DEAFFA1}" type="slidenum">
              <a:rPr lang="fa-IR" smtClean="0"/>
              <a:pPr/>
              <a:t>‹#›</a:t>
            </a:fld>
            <a:endParaRPr lang="fa-IR"/>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07F6687-FFE6-4236-897E-9DF3B71F9539}" type="datetimeFigureOut">
              <a:rPr lang="fa-IR" smtClean="0"/>
              <a:pPr/>
              <a:t>01/03/1436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E1491BD-E324-4610-A323-F60F4DEAFFA1}" type="slidenum">
              <a:rPr lang="fa-IR" smtClean="0"/>
              <a:pPr/>
              <a:t>‹#›</a:t>
            </a:fld>
            <a:endParaRPr lang="fa-I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07F6687-FFE6-4236-897E-9DF3B71F9539}" type="datetimeFigureOut">
              <a:rPr lang="fa-IR" smtClean="0"/>
              <a:pPr/>
              <a:t>01/03/1436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E1491BD-E324-4610-A323-F60F4DEAFFA1}" type="slidenum">
              <a:rPr lang="fa-IR" smtClean="0"/>
              <a:pPr/>
              <a:t>‹#›</a:t>
            </a:fld>
            <a:endParaRPr lang="fa-I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07F6687-FFE6-4236-897E-9DF3B71F9539}" type="datetimeFigureOut">
              <a:rPr lang="fa-IR" smtClean="0"/>
              <a:pPr/>
              <a:t>01/03/1436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E1491BD-E324-4610-A323-F60F4DEAFFA1}" type="slidenum">
              <a:rPr lang="fa-IR" smtClean="0"/>
              <a:pPr/>
              <a:t>‹#›</a:t>
            </a:fld>
            <a:endParaRPr lang="fa-I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007F6687-FFE6-4236-897E-9DF3B71F9539}" type="datetimeFigureOut">
              <a:rPr lang="fa-IR" smtClean="0"/>
              <a:pPr/>
              <a:t>01/03/1436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a:xfrm>
            <a:off x="7924800" y="6416675"/>
            <a:ext cx="762000" cy="365125"/>
          </a:xfrm>
        </p:spPr>
        <p:txBody>
          <a:bodyPr/>
          <a:lstStyle/>
          <a:p>
            <a:fld id="{9E1491BD-E324-4610-A323-F60F4DEAFFA1}" type="slidenum">
              <a:rPr lang="fa-IR" smtClean="0"/>
              <a:pPr/>
              <a:t>‹#›</a:t>
            </a:fld>
            <a:endParaRPr lang="fa-I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007F6687-FFE6-4236-897E-9DF3B71F9539}" type="datetimeFigureOut">
              <a:rPr lang="fa-IR" smtClean="0"/>
              <a:pPr/>
              <a:t>01/03/1436</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9E1491BD-E324-4610-A323-F60F4DEAFFA1}" type="slidenum">
              <a:rPr lang="fa-IR" smtClean="0"/>
              <a:pPr/>
              <a:t>‹#›</a:t>
            </a:fld>
            <a:endParaRPr lang="fa-I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007F6687-FFE6-4236-897E-9DF3B71F9539}" type="datetimeFigureOut">
              <a:rPr lang="fa-IR" smtClean="0"/>
              <a:pPr/>
              <a:t>01/03/1436</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9E1491BD-E324-4610-A323-F60F4DEAFFA1}" type="slidenum">
              <a:rPr lang="fa-IR" smtClean="0"/>
              <a:pPr/>
              <a:t>‹#›</a:t>
            </a:fld>
            <a:endParaRPr lang="fa-I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07F6687-FFE6-4236-897E-9DF3B71F9539}" type="datetimeFigureOut">
              <a:rPr lang="fa-IR" smtClean="0"/>
              <a:pPr/>
              <a:t>01/03/1436</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9E1491BD-E324-4610-A323-F60F4DEAFFA1}" type="slidenum">
              <a:rPr lang="fa-IR" smtClean="0"/>
              <a:pPr/>
              <a:t>‹#›</a:t>
            </a:fld>
            <a:endParaRPr lang="fa-I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07F6687-FFE6-4236-897E-9DF3B71F9539}" type="datetimeFigureOut">
              <a:rPr lang="fa-IR" smtClean="0"/>
              <a:pPr/>
              <a:t>01/03/1436</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9E1491BD-E324-4610-A323-F60F4DEAFFA1}" type="slidenum">
              <a:rPr lang="fa-IR" smtClean="0"/>
              <a:pPr/>
              <a:t>‹#›</a:t>
            </a:fld>
            <a:endParaRPr lang="fa-I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007F6687-FFE6-4236-897E-9DF3B71F9539}" type="datetimeFigureOut">
              <a:rPr lang="fa-IR" smtClean="0"/>
              <a:pPr/>
              <a:t>01/03/1436</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9E1491BD-E324-4610-A323-F60F4DEAFFA1}" type="slidenum">
              <a:rPr lang="fa-IR" smtClean="0"/>
              <a:pPr/>
              <a:t>‹#›</a:t>
            </a:fld>
            <a:endParaRPr lang="fa-I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007F6687-FFE6-4236-897E-9DF3B71F9539}" type="datetimeFigureOut">
              <a:rPr lang="fa-IR" smtClean="0"/>
              <a:pPr/>
              <a:t>01/03/1436</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9E1491BD-E324-4610-A323-F60F4DEAFFA1}" type="slidenum">
              <a:rPr lang="fa-IR" smtClean="0"/>
              <a:pPr/>
              <a:t>‹#›</a:t>
            </a:fld>
            <a:endParaRPr lang="fa-I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007F6687-FFE6-4236-897E-9DF3B71F9539}" type="datetimeFigureOut">
              <a:rPr lang="fa-IR" smtClean="0"/>
              <a:pPr/>
              <a:t>01/03/1436</a:t>
            </a:fld>
            <a:endParaRPr lang="fa-IR"/>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fa-IR"/>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9E1491BD-E324-4610-A323-F60F4DEAFFA1}" type="slidenum">
              <a:rPr lang="fa-IR" smtClean="0"/>
              <a:pPr/>
              <a:t>‹#›</a:t>
            </a:fld>
            <a:endParaRPr lang="fa-IR"/>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1"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r" rtl="1"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r" rtl="1"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r" rtl="1"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r" rtl="1"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r" rtl="1"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r" rtl="1"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r" rtl="1"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r" rtl="1"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r" rtl="1"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hyperlink" Target="http://picdozer.com/share-BF57_4AB5F7E5.html" TargetMode="Externa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png"/><Relationship Id="rId1" Type="http://schemas.openxmlformats.org/officeDocument/2006/relationships/slideLayout" Target="../slideLayouts/slideLayout2.xml"/><Relationship Id="rId4" Type="http://schemas.openxmlformats.org/officeDocument/2006/relationships/image" Target="../media/image54.jpeg"/></Relationships>
</file>

<file path=ppt/slides/_rels/slide62.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643174" y="1371600"/>
            <a:ext cx="6008456" cy="2628904"/>
          </a:xfrm>
        </p:spPr>
        <p:txBody>
          <a:bodyPr>
            <a:normAutofit/>
          </a:bodyPr>
          <a:lstStyle/>
          <a:p>
            <a:r>
              <a:rPr lang="en-US" sz="6000" dirty="0" smtClean="0">
                <a:solidFill>
                  <a:srgbClr val="FFFFFF"/>
                </a:solidFill>
                <a:latin typeface="Algerian" pitchFamily="82" charset="0"/>
              </a:rPr>
              <a:t>RICHARD </a:t>
            </a:r>
            <a:r>
              <a:rPr lang="fa-IR" sz="6000" dirty="0" smtClean="0">
                <a:solidFill>
                  <a:srgbClr val="FFFFFF"/>
                </a:solidFill>
                <a:latin typeface="Algerian" pitchFamily="82" charset="0"/>
              </a:rPr>
              <a:t>   </a:t>
            </a:r>
            <a:r>
              <a:rPr lang="en-US" sz="6000" dirty="0" smtClean="0">
                <a:solidFill>
                  <a:srgbClr val="FFFFFF"/>
                </a:solidFill>
                <a:latin typeface="Algerian" pitchFamily="82" charset="0"/>
              </a:rPr>
              <a:t>RAGERS</a:t>
            </a:r>
            <a:endParaRPr lang="fa-IR" sz="6000" dirty="0">
              <a:solidFill>
                <a:srgbClr val="FFFFFF"/>
              </a:solidFill>
              <a:latin typeface="Algerian" pitchFamily="82" charset="0"/>
            </a:endParaRPr>
          </a:p>
        </p:txBody>
      </p:sp>
      <p:sp>
        <p:nvSpPr>
          <p:cNvPr id="3" name="Subtitle 2"/>
          <p:cNvSpPr>
            <a:spLocks noGrp="1"/>
          </p:cNvSpPr>
          <p:nvPr>
            <p:ph type="subTitle" idx="1"/>
          </p:nvPr>
        </p:nvSpPr>
        <p:spPr>
          <a:xfrm>
            <a:off x="2571736" y="4429132"/>
            <a:ext cx="6357982" cy="1500198"/>
          </a:xfrm>
        </p:spPr>
        <p:txBody>
          <a:bodyPr/>
          <a:lstStyle/>
          <a:p>
            <a:r>
              <a:rPr lang="en-US" dirty="0" smtClean="0">
                <a:solidFill>
                  <a:srgbClr val="FFFFFF"/>
                </a:solidFill>
              </a:rPr>
              <a:t>IDENTITY IN ARCHITECTURE</a:t>
            </a:r>
            <a:endParaRPr lang="fa-IR" dirty="0">
              <a:solidFill>
                <a:srgbClr val="FFFFFF"/>
              </a:solidFill>
            </a:endParaRPr>
          </a:p>
        </p:txBody>
      </p:sp>
      <p:pic>
        <p:nvPicPr>
          <p:cNvPr id="4" name="Picture 3" descr="richard_Rogers.jpg"/>
          <p:cNvPicPr>
            <a:picLocks noChangeAspect="1"/>
          </p:cNvPicPr>
          <p:nvPr/>
        </p:nvPicPr>
        <p:blipFill>
          <a:blip r:embed="rId2"/>
          <a:stretch>
            <a:fillRect/>
          </a:stretch>
        </p:blipFill>
        <p:spPr>
          <a:xfrm>
            <a:off x="357158" y="642918"/>
            <a:ext cx="1928826" cy="2661780"/>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401080" cy="153966"/>
          </a:xfrm>
        </p:spPr>
        <p:txBody>
          <a:bodyPr>
            <a:normAutofit fontScale="90000"/>
          </a:bodyPr>
          <a:lstStyle/>
          <a:p>
            <a:endParaRPr lang="fa-IR"/>
          </a:p>
        </p:txBody>
      </p:sp>
      <p:sp>
        <p:nvSpPr>
          <p:cNvPr id="3" name="Content Placeholder 2"/>
          <p:cNvSpPr>
            <a:spLocks noGrp="1"/>
          </p:cNvSpPr>
          <p:nvPr>
            <p:ph idx="1"/>
          </p:nvPr>
        </p:nvSpPr>
        <p:spPr>
          <a:xfrm>
            <a:off x="214282" y="642918"/>
            <a:ext cx="8715436" cy="5929354"/>
          </a:xfrm>
        </p:spPr>
        <p:txBody>
          <a:bodyPr/>
          <a:lstStyle/>
          <a:p>
            <a:r>
              <a:rPr lang="fa-IR" b="1" dirty="0" smtClean="0">
                <a:solidFill>
                  <a:srgbClr val="D5D5D5"/>
                </a:solidFill>
              </a:rPr>
              <a:t>ساختمان را به عنوان عاملی برای ایجاد فضاهای سالم و راحت برای زندگی انسان، از نظر بالا بردن سطح کارایی فیزیکی و ذهنی، کاهش میزان اطلاع به بیماری ها، همچنین کاهش مصرف سوخت های تجدید ناپذیر و آلوده کننده ی محیط زیست حائز اهمیت می داند.</a:t>
            </a:r>
            <a:endParaRPr lang="fa-IR" b="1" dirty="0">
              <a:solidFill>
                <a:srgbClr val="D5D5D5"/>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401080" cy="868346"/>
          </a:xfrm>
        </p:spPr>
        <p:style>
          <a:lnRef idx="1">
            <a:schemeClr val="dk1"/>
          </a:lnRef>
          <a:fillRef idx="3">
            <a:schemeClr val="dk1"/>
          </a:fillRef>
          <a:effectRef idx="2">
            <a:schemeClr val="dk1"/>
          </a:effectRef>
          <a:fontRef idx="minor">
            <a:schemeClr val="lt1"/>
          </a:fontRef>
        </p:style>
        <p:txBody>
          <a:bodyPr>
            <a:noAutofit/>
          </a:bodyPr>
          <a:lstStyle/>
          <a:p>
            <a:pPr algn="r"/>
            <a:r>
              <a:rPr lang="fa-IR" sz="4400" dirty="0" smtClean="0">
                <a:solidFill>
                  <a:srgbClr val="C00000"/>
                </a:solidFill>
                <a:effectLst/>
              </a:rPr>
              <a:t>های تک</a:t>
            </a:r>
            <a:endParaRPr lang="fa-IR" sz="4400" dirty="0">
              <a:solidFill>
                <a:srgbClr val="C00000"/>
              </a:solidFill>
              <a:effectLst/>
            </a:endParaRPr>
          </a:p>
        </p:txBody>
      </p:sp>
      <p:sp>
        <p:nvSpPr>
          <p:cNvPr id="3" name="Content Placeholder 2"/>
          <p:cNvSpPr>
            <a:spLocks noGrp="1"/>
          </p:cNvSpPr>
          <p:nvPr>
            <p:ph idx="1"/>
          </p:nvPr>
        </p:nvSpPr>
        <p:spPr>
          <a:xfrm>
            <a:off x="142844" y="857232"/>
            <a:ext cx="8786874" cy="5715040"/>
          </a:xfrm>
        </p:spPr>
        <p:txBody>
          <a:bodyPr>
            <a:normAutofit lnSpcReduction="10000"/>
          </a:bodyPr>
          <a:lstStyle/>
          <a:p>
            <a:pPr>
              <a:buNone/>
            </a:pPr>
            <a:endParaRPr lang="fa-IR" sz="2900" b="1" dirty="0" smtClean="0">
              <a:solidFill>
                <a:srgbClr val="D5D5D5"/>
              </a:solidFill>
            </a:endParaRPr>
          </a:p>
          <a:p>
            <a:pPr>
              <a:buNone/>
            </a:pPr>
            <a:endParaRPr lang="fa-IR" sz="2900" b="1" dirty="0" smtClean="0">
              <a:solidFill>
                <a:srgbClr val="D5D5D5"/>
              </a:solidFill>
            </a:endParaRPr>
          </a:p>
          <a:p>
            <a:pPr>
              <a:buNone/>
            </a:pPr>
            <a:r>
              <a:rPr lang="fa-IR" sz="2900" b="1" dirty="0" smtClean="0">
                <a:solidFill>
                  <a:srgbClr val="D5D5D5"/>
                </a:solidFill>
              </a:rPr>
              <a:t>های تک متکی به چند آرمان است:</a:t>
            </a:r>
          </a:p>
          <a:p>
            <a:pPr>
              <a:buNone/>
            </a:pPr>
            <a:r>
              <a:rPr lang="fa-IR" sz="2900" b="1" dirty="0" smtClean="0">
                <a:solidFill>
                  <a:srgbClr val="FF0000"/>
                </a:solidFill>
              </a:rPr>
              <a:t>1- </a:t>
            </a:r>
            <a:r>
              <a:rPr lang="fa-IR" sz="2900" b="1" dirty="0" smtClean="0">
                <a:solidFill>
                  <a:srgbClr val="D5D5D5"/>
                </a:solidFill>
              </a:rPr>
              <a:t>تولید صنعتی در اجرای ساختمان از طریق صنایع و قالب گیری های محاسبه شده ی قابل تکثیر.</a:t>
            </a:r>
          </a:p>
          <a:p>
            <a:pPr>
              <a:buNone/>
            </a:pPr>
            <a:r>
              <a:rPr lang="fa-IR" sz="2900" b="1" dirty="0" smtClean="0">
                <a:solidFill>
                  <a:srgbClr val="FF0000"/>
                </a:solidFill>
              </a:rPr>
              <a:t>2-</a:t>
            </a:r>
            <a:r>
              <a:rPr lang="fa-IR" sz="2900" b="1" dirty="0" smtClean="0">
                <a:solidFill>
                  <a:srgbClr val="D5D5D5"/>
                </a:solidFill>
              </a:rPr>
              <a:t> روبرو شدن با ساخت و ساز به اصطلاح</a:t>
            </a:r>
            <a:r>
              <a:rPr lang="en-US" sz="2900" b="1" dirty="0" smtClean="0">
                <a:solidFill>
                  <a:srgbClr val="D5D5D5"/>
                </a:solidFill>
              </a:rPr>
              <a:t>”</a:t>
            </a:r>
            <a:r>
              <a:rPr lang="fa-IR" sz="2900" b="1" dirty="0" smtClean="0">
                <a:solidFill>
                  <a:srgbClr val="D5D5D5"/>
                </a:solidFill>
              </a:rPr>
              <a:t>خشک</a:t>
            </a:r>
            <a:r>
              <a:rPr lang="en-US" sz="2900" b="1" dirty="0" smtClean="0">
                <a:solidFill>
                  <a:srgbClr val="D5D5D5"/>
                </a:solidFill>
              </a:rPr>
              <a:t>” </a:t>
            </a:r>
            <a:r>
              <a:rPr lang="fa-IR" sz="2900" b="1" dirty="0" smtClean="0">
                <a:solidFill>
                  <a:srgbClr val="D5D5D5"/>
                </a:solidFill>
              </a:rPr>
              <a:t>یعنی دور از شیوه های سنتی سنگ و آجر، گچ و سیمان و ملات و سپس توجه خاص به اصول منطق ریاضی-فنی ساخت به معنای دسترسی به کالبدی که منطق شکل گیری آن از دانشی پیروی می کند که امکانات علم امروز به آن رسیده است.</a:t>
            </a:r>
          </a:p>
          <a:p>
            <a:pPr>
              <a:buNone/>
            </a:pPr>
            <a:r>
              <a:rPr lang="fa-IR" sz="2900" b="1" dirty="0" smtClean="0">
                <a:solidFill>
                  <a:srgbClr val="FF0000"/>
                </a:solidFill>
              </a:rPr>
              <a:t>3-</a:t>
            </a:r>
            <a:r>
              <a:rPr lang="fa-IR" sz="2900" b="1" dirty="0" smtClean="0">
                <a:solidFill>
                  <a:srgbClr val="D5D5D5"/>
                </a:solidFill>
              </a:rPr>
              <a:t> از بین بردن انبوه مصالح و جرم صلب در بنا و جایگزین کردن آن با سبکی و انعطاف پذیری فضاهای متنوع مورد نظر بهره برداری.</a:t>
            </a:r>
            <a:endParaRPr lang="fa-IR" sz="2900" b="1" dirty="0">
              <a:solidFill>
                <a:srgbClr val="FF0000"/>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186766" cy="82528"/>
          </a:xfrm>
        </p:spPr>
        <p:txBody>
          <a:bodyPr>
            <a:normAutofit fontScale="90000"/>
          </a:bodyPr>
          <a:lstStyle/>
          <a:p>
            <a:endParaRPr lang="fa-IR" dirty="0"/>
          </a:p>
        </p:txBody>
      </p:sp>
      <p:sp>
        <p:nvSpPr>
          <p:cNvPr id="3" name="Content Placeholder 2"/>
          <p:cNvSpPr>
            <a:spLocks noGrp="1"/>
          </p:cNvSpPr>
          <p:nvPr>
            <p:ph idx="1"/>
          </p:nvPr>
        </p:nvSpPr>
        <p:spPr>
          <a:xfrm>
            <a:off x="214282" y="571480"/>
            <a:ext cx="8643998" cy="6072230"/>
          </a:xfrm>
        </p:spPr>
        <p:txBody>
          <a:bodyPr>
            <a:normAutofit fontScale="92500" lnSpcReduction="20000"/>
          </a:bodyPr>
          <a:lstStyle/>
          <a:p>
            <a:pPr>
              <a:buNone/>
            </a:pPr>
            <a:r>
              <a:rPr lang="fa-IR" sz="2900" b="1" dirty="0" smtClean="0">
                <a:solidFill>
                  <a:srgbClr val="D5D5D5"/>
                </a:solidFill>
              </a:rPr>
              <a:t>    نهضت های تک در اجرای دیدگاه های خویش در پی آن است که تمام عناصر تشکیل دهنده ی کالبد بنا، کاملاً نمایان شود و تمام اجزای آن از سازه های همراه با اتصالات پیچ و مهره ای فولادی گرفته تا   </a:t>
            </a:r>
          </a:p>
          <a:p>
            <a:pPr>
              <a:buNone/>
            </a:pPr>
            <a:r>
              <a:rPr lang="fa-IR" sz="2900" b="1" dirty="0" smtClean="0">
                <a:solidFill>
                  <a:srgbClr val="D5D5D5"/>
                </a:solidFill>
              </a:rPr>
              <a:t>     تاَ سیسات، کاملأ  آشکار و شفاف و حتی تجلی روشن آن ها از طریق رنگ پردازی مفهومی برای تفکیک عناصر کارکردی و تمیز دادن رویکرد های مصرف وحرکت باشد.</a:t>
            </a:r>
          </a:p>
          <a:p>
            <a:pPr>
              <a:buNone/>
            </a:pPr>
            <a:r>
              <a:rPr lang="fa-IR" sz="2900" b="1" dirty="0" smtClean="0">
                <a:solidFill>
                  <a:srgbClr val="D5D5D5"/>
                </a:solidFill>
              </a:rPr>
              <a:t>     بحث های تک فاصله ی بین معماری سنتی </a:t>
            </a:r>
            <a:r>
              <a:rPr lang="en-US" sz="2900" b="1" dirty="0" smtClean="0">
                <a:solidFill>
                  <a:srgbClr val="D5D5D5"/>
                </a:solidFill>
              </a:rPr>
              <a:t>“</a:t>
            </a:r>
            <a:r>
              <a:rPr lang="fa-IR" sz="2900" b="1" dirty="0" smtClean="0">
                <a:solidFill>
                  <a:srgbClr val="D5D5D5"/>
                </a:solidFill>
              </a:rPr>
              <a:t>خیس</a:t>
            </a:r>
            <a:r>
              <a:rPr lang="en-US" sz="2900" b="1" dirty="0" smtClean="0">
                <a:solidFill>
                  <a:srgbClr val="D5D5D5"/>
                </a:solidFill>
              </a:rPr>
              <a:t> ”</a:t>
            </a:r>
            <a:r>
              <a:rPr lang="fa-IR" sz="2900" b="1" dirty="0" smtClean="0">
                <a:solidFill>
                  <a:srgbClr val="D5D5D5"/>
                </a:solidFill>
              </a:rPr>
              <a:t>که توسط کارگران واستاد کاران معمول معماری اجرا می گردد، با معماری پیچ و مهره ای است که توسط کارگران فنی صنعتی به اجرا در می آید.</a:t>
            </a:r>
          </a:p>
          <a:p>
            <a:pPr>
              <a:buNone/>
            </a:pPr>
            <a:r>
              <a:rPr lang="fa-IR" sz="2900" b="1" dirty="0" smtClean="0">
                <a:solidFill>
                  <a:srgbClr val="D5D5D5"/>
                </a:solidFill>
              </a:rPr>
              <a:t>    های تک همان قدر که یک مفهوم دیدگاهی اجتماعی تمدن بشری است،</a:t>
            </a:r>
          </a:p>
          <a:p>
            <a:pPr>
              <a:buNone/>
            </a:pPr>
            <a:r>
              <a:rPr lang="fa-IR" sz="2900" b="1" dirty="0" smtClean="0">
                <a:solidFill>
                  <a:srgbClr val="D5D5D5"/>
                </a:solidFill>
              </a:rPr>
              <a:t>    یک مفهوم همه جانبه ی فنی نیز هست.مفهومی که در آن،تولید صنعتی </a:t>
            </a:r>
          </a:p>
          <a:p>
            <a:pPr>
              <a:buNone/>
            </a:pPr>
            <a:r>
              <a:rPr lang="fa-IR" sz="2900" b="1" dirty="0" smtClean="0">
                <a:solidFill>
                  <a:srgbClr val="D5D5D5"/>
                </a:solidFill>
              </a:rPr>
              <a:t>    در اختیار رفاه بیشتر قرار می گیرد.لذا بر خلاف بسیاری از سبک های زمان پست مدرن در نیمه ی قرن بیستم که طنز و شکل را بیشتر دامن زدند،معماران پیرو های تک پیوسته در جست و جوی نوعی انضباط </a:t>
            </a:r>
          </a:p>
          <a:p>
            <a:pPr>
              <a:buNone/>
            </a:pPr>
            <a:r>
              <a:rPr lang="fa-IR" sz="2900" b="1" dirty="0" smtClean="0">
                <a:solidFill>
                  <a:srgbClr val="D5D5D5"/>
                </a:solidFill>
              </a:rPr>
              <a:t> </a:t>
            </a:r>
            <a:endParaRPr lang="fa-IR" sz="2900" b="1" dirty="0">
              <a:solidFill>
                <a:srgbClr val="D5D5D5"/>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71604" y="0"/>
            <a:ext cx="7358114" cy="285728"/>
          </a:xfrm>
        </p:spPr>
        <p:txBody>
          <a:bodyPr>
            <a:normAutofit fontScale="90000"/>
          </a:bodyPr>
          <a:lstStyle/>
          <a:p>
            <a:endParaRPr lang="fa-IR" dirty="0"/>
          </a:p>
        </p:txBody>
      </p:sp>
      <p:sp>
        <p:nvSpPr>
          <p:cNvPr id="3" name="Content Placeholder 2"/>
          <p:cNvSpPr>
            <a:spLocks noGrp="1"/>
          </p:cNvSpPr>
          <p:nvPr>
            <p:ph idx="1"/>
          </p:nvPr>
        </p:nvSpPr>
        <p:spPr>
          <a:xfrm>
            <a:off x="214282" y="428604"/>
            <a:ext cx="8929718" cy="6429396"/>
          </a:xfrm>
        </p:spPr>
        <p:txBody>
          <a:bodyPr/>
          <a:lstStyle/>
          <a:p>
            <a:pPr>
              <a:buNone/>
            </a:pPr>
            <a:r>
              <a:rPr lang="fa-IR" b="1" dirty="0" smtClean="0">
                <a:solidFill>
                  <a:srgbClr val="D5D5D5"/>
                </a:solidFill>
              </a:rPr>
              <a:t>   فکری متکی به علم و جامعه بودند.</a:t>
            </a:r>
          </a:p>
          <a:p>
            <a:pPr>
              <a:buNone/>
            </a:pPr>
            <a:r>
              <a:rPr lang="fa-IR" sz="4400" b="1" dirty="0" smtClean="0">
                <a:solidFill>
                  <a:srgbClr val="C00000"/>
                </a:solidFill>
              </a:rPr>
              <a:t>   اهداف گروه معماران های تک</a:t>
            </a:r>
          </a:p>
          <a:p>
            <a:pPr>
              <a:buNone/>
            </a:pPr>
            <a:r>
              <a:rPr lang="fa-IR" sz="4400" b="1" dirty="0" smtClean="0">
                <a:solidFill>
                  <a:srgbClr val="C00000"/>
                </a:solidFill>
              </a:rPr>
              <a:t>  </a:t>
            </a:r>
            <a:r>
              <a:rPr lang="fa-IR" sz="2900" b="1" dirty="0" smtClean="0">
                <a:solidFill>
                  <a:srgbClr val="FF0000"/>
                </a:solidFill>
              </a:rPr>
              <a:t>1- </a:t>
            </a:r>
            <a:r>
              <a:rPr lang="fa-IR" sz="2900" b="1" dirty="0" smtClean="0">
                <a:solidFill>
                  <a:srgbClr val="D5D5D5"/>
                </a:solidFill>
              </a:rPr>
              <a:t>میل به بودن در زمان خویش</a:t>
            </a:r>
          </a:p>
          <a:p>
            <a:pPr>
              <a:buNone/>
            </a:pPr>
            <a:r>
              <a:rPr lang="fa-IR" sz="2900" b="1" dirty="0" smtClean="0">
                <a:solidFill>
                  <a:srgbClr val="D5D5D5"/>
                </a:solidFill>
              </a:rPr>
              <a:t>   </a:t>
            </a:r>
            <a:r>
              <a:rPr lang="fa-IR" sz="2900" b="1" dirty="0" smtClean="0">
                <a:solidFill>
                  <a:srgbClr val="FF0000"/>
                </a:solidFill>
              </a:rPr>
              <a:t>2-</a:t>
            </a:r>
            <a:r>
              <a:rPr lang="fa-IR" sz="2900" b="1" dirty="0" smtClean="0">
                <a:solidFill>
                  <a:srgbClr val="D5D5D5"/>
                </a:solidFill>
              </a:rPr>
              <a:t> همراهی با تمامی تحولات علمی</a:t>
            </a:r>
          </a:p>
          <a:p>
            <a:pPr>
              <a:buNone/>
            </a:pPr>
            <a:r>
              <a:rPr lang="fa-IR" sz="2900" b="1" dirty="0" smtClean="0">
                <a:solidFill>
                  <a:srgbClr val="D5D5D5"/>
                </a:solidFill>
              </a:rPr>
              <a:t>   </a:t>
            </a:r>
            <a:r>
              <a:rPr lang="fa-IR" sz="2900" b="1" dirty="0" smtClean="0">
                <a:solidFill>
                  <a:srgbClr val="FF0000"/>
                </a:solidFill>
              </a:rPr>
              <a:t>3- </a:t>
            </a:r>
            <a:r>
              <a:rPr lang="fa-IR" sz="2900" b="1" dirty="0" smtClean="0">
                <a:solidFill>
                  <a:srgbClr val="D5D5D5"/>
                </a:solidFill>
              </a:rPr>
              <a:t>خارج کردن بستر معماری از حوزه ی خواص</a:t>
            </a:r>
          </a:p>
          <a:p>
            <a:pPr>
              <a:buNone/>
            </a:pPr>
            <a:r>
              <a:rPr lang="fa-IR" sz="2900" b="1" dirty="0" smtClean="0">
                <a:solidFill>
                  <a:srgbClr val="D5D5D5"/>
                </a:solidFill>
              </a:rPr>
              <a:t>  </a:t>
            </a:r>
            <a:r>
              <a:rPr lang="fa-IR" sz="2900" b="1" dirty="0" smtClean="0">
                <a:solidFill>
                  <a:srgbClr val="FF0000"/>
                </a:solidFill>
              </a:rPr>
              <a:t> 4- </a:t>
            </a:r>
            <a:r>
              <a:rPr lang="fa-IR" sz="2900" b="1" dirty="0" smtClean="0">
                <a:solidFill>
                  <a:srgbClr val="D5D5D5"/>
                </a:solidFill>
              </a:rPr>
              <a:t>به وجود آوردن شریان های اجتماعی مردمی از طریق تولید و صنعت</a:t>
            </a:r>
          </a:p>
          <a:p>
            <a:pPr>
              <a:buNone/>
            </a:pPr>
            <a:r>
              <a:rPr lang="fa-IR" sz="2900" b="1" dirty="0" smtClean="0">
                <a:solidFill>
                  <a:srgbClr val="FF0000"/>
                </a:solidFill>
              </a:rPr>
              <a:t>   5- </a:t>
            </a:r>
            <a:r>
              <a:rPr lang="fa-IR" sz="2900" b="1" dirty="0" smtClean="0">
                <a:solidFill>
                  <a:srgbClr val="D5D5D5"/>
                </a:solidFill>
              </a:rPr>
              <a:t>نگاه به آینده به جای نگاه احساسی ( </a:t>
            </a:r>
            <a:r>
              <a:rPr lang="en-US" sz="2900" b="1" dirty="0" smtClean="0">
                <a:solidFill>
                  <a:srgbClr val="D5D5D5"/>
                </a:solidFill>
              </a:rPr>
              <a:t>Nostalgic</a:t>
            </a:r>
            <a:r>
              <a:rPr lang="fa-IR" sz="2900" b="1" dirty="0" smtClean="0">
                <a:solidFill>
                  <a:srgbClr val="D5D5D5"/>
                </a:solidFill>
              </a:rPr>
              <a:t> ) به تاریخ.</a:t>
            </a:r>
            <a:endParaRPr lang="fa-IR" sz="2900" b="1" dirty="0" smtClean="0">
              <a:solidFill>
                <a:srgbClr val="FF0000"/>
              </a:solidFill>
            </a:endParaRPr>
          </a:p>
          <a:p>
            <a:pPr>
              <a:buNone/>
            </a:pPr>
            <a:r>
              <a:rPr lang="fa-IR" sz="2900" b="1" dirty="0" smtClean="0">
                <a:solidFill>
                  <a:srgbClr val="D5D5D5"/>
                </a:solidFill>
              </a:rPr>
              <a:t>   </a:t>
            </a:r>
            <a:endParaRPr lang="fa-IR" sz="4400" b="1" dirty="0" smtClean="0">
              <a:solidFill>
                <a:srgbClr val="D5D5D5"/>
              </a:solidFill>
            </a:endParaRPr>
          </a:p>
          <a:p>
            <a:pPr>
              <a:buNone/>
            </a:pPr>
            <a:endParaRPr lang="fa-IR" sz="4800" dirty="0">
              <a:solidFill>
                <a:srgbClr val="C00000"/>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fa-IR" dirty="0"/>
          </a:p>
        </p:txBody>
      </p:sp>
      <p:sp>
        <p:nvSpPr>
          <p:cNvPr id="3" name="Subtitle 2"/>
          <p:cNvSpPr>
            <a:spLocks noGrp="1"/>
          </p:cNvSpPr>
          <p:nvPr>
            <p:ph type="subTitle" idx="1"/>
          </p:nvPr>
        </p:nvSpPr>
        <p:spPr>
          <a:xfrm>
            <a:off x="1142976" y="5000636"/>
            <a:ext cx="7000924" cy="1214446"/>
          </a:xfrm>
        </p:spPr>
        <p:txBody>
          <a:bodyPr/>
          <a:lstStyle/>
          <a:p>
            <a:r>
              <a:rPr lang="fa-IR" dirty="0" smtClean="0">
                <a:solidFill>
                  <a:srgbClr val="FFFFFF"/>
                </a:solidFill>
              </a:rPr>
              <a:t>پل فلزی شروپ شایر، اولین سازه ی های تک جهان</a:t>
            </a:r>
            <a:endParaRPr lang="fa-IR" dirty="0">
              <a:solidFill>
                <a:srgbClr val="FFFFFF"/>
              </a:solidFill>
            </a:endParaRPr>
          </a:p>
        </p:txBody>
      </p:sp>
      <p:pic>
        <p:nvPicPr>
          <p:cNvPr id="4" name="Picture 3" descr="Untitled-3.jpg"/>
          <p:cNvPicPr>
            <a:picLocks noChangeAspect="1"/>
          </p:cNvPicPr>
          <p:nvPr/>
        </p:nvPicPr>
        <p:blipFill>
          <a:blip r:embed="rId2"/>
          <a:stretch>
            <a:fillRect/>
          </a:stretch>
        </p:blipFill>
        <p:spPr>
          <a:xfrm>
            <a:off x="2000232" y="928670"/>
            <a:ext cx="5265507" cy="3643338"/>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smtClean="0">
                <a:solidFill>
                  <a:srgbClr val="C00000"/>
                </a:solidFill>
                <a:effectLst/>
              </a:rPr>
              <a:t>پروژه های راجرز</a:t>
            </a:r>
            <a:endParaRPr lang="fa-IR" dirty="0">
              <a:solidFill>
                <a:srgbClr val="C00000"/>
              </a:solidFill>
              <a:effectLst/>
            </a:endParaRPr>
          </a:p>
        </p:txBody>
      </p:sp>
      <p:sp>
        <p:nvSpPr>
          <p:cNvPr id="3" name="Content Placeholder 2"/>
          <p:cNvSpPr>
            <a:spLocks noGrp="1"/>
          </p:cNvSpPr>
          <p:nvPr>
            <p:ph idx="1"/>
          </p:nvPr>
        </p:nvSpPr>
        <p:spPr/>
        <p:txBody>
          <a:bodyPr/>
          <a:lstStyle/>
          <a:p>
            <a:pPr>
              <a:buNone/>
            </a:pPr>
            <a:r>
              <a:rPr lang="en-US" dirty="0" smtClean="0">
                <a:solidFill>
                  <a:srgbClr val="FFFFFF"/>
                </a:solidFill>
              </a:rPr>
              <a:t>1</a:t>
            </a:r>
            <a:r>
              <a:rPr lang="fa-IR" dirty="0" smtClean="0">
                <a:solidFill>
                  <a:srgbClr val="FFFFFF"/>
                </a:solidFill>
              </a:rPr>
              <a:t>. </a:t>
            </a:r>
            <a:r>
              <a:rPr lang="en-US" dirty="0" smtClean="0">
                <a:solidFill>
                  <a:srgbClr val="FFFFFF"/>
                </a:solidFill>
              </a:rPr>
              <a:t>European Court Of Human Rights</a:t>
            </a:r>
          </a:p>
          <a:p>
            <a:pPr>
              <a:buNone/>
            </a:pPr>
            <a:endParaRPr lang="fa-IR" dirty="0" smtClean="0">
              <a:solidFill>
                <a:srgbClr val="FFFFFF"/>
              </a:solidFill>
            </a:endParaRPr>
          </a:p>
          <a:p>
            <a:pPr>
              <a:buNone/>
            </a:pPr>
            <a:r>
              <a:rPr lang="fa-IR" sz="3200" dirty="0" smtClean="0">
                <a:solidFill>
                  <a:srgbClr val="D5D5D5"/>
                </a:solidFill>
              </a:rPr>
              <a:t>     دادگاه حقوق بشر اروپا، در مکان سرسبزی مقابل ساختمان های عمومی شهر و در امتداد رودخانه واقع شده است این ساختمان، دو عنصر مجزا دارد: سر آن شامل دادگاه های عمومی اصلی است که به پل اشاره دارد و انتهای آن  دفترهای اجرایی است که به سمت پایین انحنای رودخانه پله می خورد.</a:t>
            </a:r>
          </a:p>
          <a:p>
            <a:pPr>
              <a:buNone/>
            </a:pPr>
            <a:endParaRPr lang="fa-IR" dirty="0">
              <a:solidFill>
                <a:srgbClr val="FFFFFF"/>
              </a:solidFill>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4" name="Content Placeholder 3" descr="Untitled-6.jpg"/>
          <p:cNvPicPr>
            <a:picLocks noGrp="1" noChangeAspect="1"/>
          </p:cNvPicPr>
          <p:nvPr>
            <p:ph idx="1"/>
          </p:nvPr>
        </p:nvPicPr>
        <p:blipFill>
          <a:blip r:embed="rId2"/>
          <a:stretch>
            <a:fillRect/>
          </a:stretch>
        </p:blipFill>
        <p:spPr>
          <a:xfrm>
            <a:off x="642910" y="857232"/>
            <a:ext cx="7572428" cy="4886858"/>
          </a:xfr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4" name="Content Placeholder 3" descr="Untitled-7 1.jpg"/>
          <p:cNvPicPr>
            <a:picLocks noGrp="1" noChangeAspect="1"/>
          </p:cNvPicPr>
          <p:nvPr>
            <p:ph idx="1"/>
          </p:nvPr>
        </p:nvPicPr>
        <p:blipFill>
          <a:blip r:embed="rId2" cstate="print"/>
          <a:stretch>
            <a:fillRect/>
          </a:stretch>
        </p:blipFill>
        <p:spPr>
          <a:xfrm>
            <a:off x="428596" y="3357561"/>
            <a:ext cx="5072098" cy="2675573"/>
          </a:xfrm>
        </p:spPr>
      </p:pic>
      <p:pic>
        <p:nvPicPr>
          <p:cNvPr id="5" name="Picture 4" descr="Untitled-7.jpg"/>
          <p:cNvPicPr>
            <a:picLocks noChangeAspect="1"/>
          </p:cNvPicPr>
          <p:nvPr/>
        </p:nvPicPr>
        <p:blipFill>
          <a:blip r:embed="rId3"/>
          <a:stretch>
            <a:fillRect/>
          </a:stretch>
        </p:blipFill>
        <p:spPr>
          <a:xfrm>
            <a:off x="4214810" y="428604"/>
            <a:ext cx="4429156" cy="2498265"/>
          </a:xfrm>
          <a:prstGeom prst="rect">
            <a:avLst/>
          </a:prstGeo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4" name="Content Placeholder 3" descr="Untitled-7 2.jpg"/>
          <p:cNvPicPr>
            <a:picLocks noGrp="1" noChangeAspect="1"/>
          </p:cNvPicPr>
          <p:nvPr>
            <p:ph idx="1"/>
          </p:nvPr>
        </p:nvPicPr>
        <p:blipFill>
          <a:blip r:embed="rId2"/>
          <a:stretch>
            <a:fillRect/>
          </a:stretch>
        </p:blipFill>
        <p:spPr>
          <a:xfrm>
            <a:off x="214282" y="428604"/>
            <a:ext cx="5500726" cy="2804377"/>
          </a:xfrm>
        </p:spPr>
      </p:pic>
      <p:pic>
        <p:nvPicPr>
          <p:cNvPr id="5" name="Picture 4" descr="Untitled-7 3.jpg"/>
          <p:cNvPicPr>
            <a:picLocks noChangeAspect="1"/>
          </p:cNvPicPr>
          <p:nvPr/>
        </p:nvPicPr>
        <p:blipFill>
          <a:blip r:embed="rId3"/>
          <a:stretch>
            <a:fillRect/>
          </a:stretch>
        </p:blipFill>
        <p:spPr>
          <a:xfrm>
            <a:off x="3500430" y="3571875"/>
            <a:ext cx="5326488" cy="3071835"/>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4" name="Content Placeholder 3" descr="Untitled-8 1.jpg"/>
          <p:cNvPicPr>
            <a:picLocks noGrp="1" noChangeAspect="1"/>
          </p:cNvPicPr>
          <p:nvPr>
            <p:ph idx="1"/>
          </p:nvPr>
        </p:nvPicPr>
        <p:blipFill>
          <a:blip r:embed="rId2"/>
          <a:stretch>
            <a:fillRect/>
          </a:stretch>
        </p:blipFill>
        <p:spPr>
          <a:xfrm>
            <a:off x="1142976" y="1214422"/>
            <a:ext cx="6851131" cy="4357718"/>
          </a:xfr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0"/>
            <a:ext cx="8501122" cy="1214422"/>
          </a:xfrm>
        </p:spPr>
        <p:style>
          <a:lnRef idx="1">
            <a:schemeClr val="accent6"/>
          </a:lnRef>
          <a:fillRef idx="3">
            <a:schemeClr val="accent6"/>
          </a:fillRef>
          <a:effectRef idx="2">
            <a:schemeClr val="accent6"/>
          </a:effectRef>
          <a:fontRef idx="minor">
            <a:schemeClr val="lt1"/>
          </a:fontRef>
        </p:style>
        <p:txBody>
          <a:bodyPr>
            <a:normAutofit/>
          </a:bodyPr>
          <a:lstStyle/>
          <a:p>
            <a:pPr algn="r"/>
            <a:r>
              <a:rPr lang="fa-IR" sz="4800" dirty="0" smtClean="0">
                <a:solidFill>
                  <a:srgbClr val="C00000"/>
                </a:solidFill>
              </a:rPr>
              <a:t>مقدمه</a:t>
            </a:r>
            <a:endParaRPr lang="fa-IR" sz="4800" dirty="0">
              <a:solidFill>
                <a:srgbClr val="C00000"/>
              </a:solidFill>
            </a:endParaRPr>
          </a:p>
        </p:txBody>
      </p:sp>
      <p:sp>
        <p:nvSpPr>
          <p:cNvPr id="3" name="Content Placeholder 2"/>
          <p:cNvSpPr>
            <a:spLocks noGrp="1"/>
          </p:cNvSpPr>
          <p:nvPr>
            <p:ph idx="1"/>
          </p:nvPr>
        </p:nvSpPr>
        <p:spPr>
          <a:xfrm>
            <a:off x="457200" y="1285860"/>
            <a:ext cx="8686800" cy="5715040"/>
          </a:xfrm>
        </p:spPr>
        <p:txBody>
          <a:bodyPr>
            <a:normAutofit/>
          </a:bodyPr>
          <a:lstStyle/>
          <a:p>
            <a:pPr>
              <a:buNone/>
            </a:pPr>
            <a:r>
              <a:rPr lang="fa-IR" sz="2900" b="1" dirty="0" smtClean="0">
                <a:solidFill>
                  <a:srgbClr val="D5D5D5"/>
                </a:solidFill>
                <a:latin typeface="Berlin Sans FB Demi" pitchFamily="34" charset="0"/>
              </a:rPr>
              <a:t>    ریچار راجرز در زمره ی معماران شاخص قرن بیستم قرار دارد و شکل جدیدی از بیان معماری را عرضه می کند و با اثار بدیع خود توانسته است هویت بارزی در قالب این رشته ارائه نماید.در این روند،وی به همراه نورمن فاستر( </a:t>
            </a:r>
            <a:r>
              <a:rPr lang="en-US" sz="2900" b="1" dirty="0" smtClean="0">
                <a:solidFill>
                  <a:srgbClr val="D5D5D5"/>
                </a:solidFill>
                <a:latin typeface="Berlin Sans FB Demi" pitchFamily="34" charset="0"/>
              </a:rPr>
              <a:t>Norman Faster</a:t>
            </a:r>
            <a:r>
              <a:rPr lang="fa-IR" sz="2900" b="1" dirty="0" smtClean="0">
                <a:solidFill>
                  <a:srgbClr val="D5D5D5"/>
                </a:solidFill>
                <a:latin typeface="Berlin Sans FB Demi" pitchFamily="34" charset="0"/>
              </a:rPr>
              <a:t>) و رنزو پیانو (</a:t>
            </a:r>
            <a:r>
              <a:rPr lang="en-US" sz="2900" b="1" dirty="0" err="1" smtClean="0">
                <a:solidFill>
                  <a:srgbClr val="D5D5D5"/>
                </a:solidFill>
                <a:latin typeface="Berlin Sans FB Demi" pitchFamily="34" charset="0"/>
              </a:rPr>
              <a:t>Renzo</a:t>
            </a:r>
            <a:r>
              <a:rPr lang="en-US" sz="2900" b="1" dirty="0" smtClean="0">
                <a:solidFill>
                  <a:srgbClr val="D5D5D5"/>
                </a:solidFill>
                <a:latin typeface="Berlin Sans FB Demi" pitchFamily="34" charset="0"/>
              </a:rPr>
              <a:t> piano</a:t>
            </a:r>
            <a:r>
              <a:rPr lang="fa-IR" sz="2900" b="1" dirty="0" smtClean="0">
                <a:solidFill>
                  <a:srgbClr val="D5D5D5"/>
                </a:solidFill>
                <a:latin typeface="Berlin Sans FB Demi" pitchFamily="34" charset="0"/>
              </a:rPr>
              <a:t>)</a:t>
            </a:r>
            <a:r>
              <a:rPr lang="en-US" sz="2900" b="1" dirty="0" smtClean="0">
                <a:solidFill>
                  <a:srgbClr val="D5D5D5"/>
                </a:solidFill>
                <a:latin typeface="Berlin Sans FB Demi" pitchFamily="34" charset="0"/>
              </a:rPr>
              <a:t>  </a:t>
            </a:r>
            <a:r>
              <a:rPr lang="fa-IR" sz="2900" b="1" dirty="0" smtClean="0">
                <a:solidFill>
                  <a:srgbClr val="D5D5D5"/>
                </a:solidFill>
                <a:latin typeface="Berlin Sans FB Demi" pitchFamily="34" charset="0"/>
              </a:rPr>
              <a:t>و چند شخصیت دیگر، نهضت معماری فنی پیشرفته</a:t>
            </a:r>
            <a:r>
              <a:rPr lang="en-US" sz="2900" b="1" dirty="0" smtClean="0">
                <a:solidFill>
                  <a:srgbClr val="D5D5D5"/>
                </a:solidFill>
                <a:latin typeface="Berlin Sans FB Demi" pitchFamily="34" charset="0"/>
              </a:rPr>
              <a:t>” </a:t>
            </a:r>
            <a:r>
              <a:rPr lang="fa-IR" sz="2900" b="1" dirty="0" smtClean="0">
                <a:solidFill>
                  <a:srgbClr val="D5D5D5"/>
                </a:solidFill>
                <a:latin typeface="Berlin Sans FB Demi" pitchFamily="34" charset="0"/>
              </a:rPr>
              <a:t>های تک</a:t>
            </a:r>
            <a:r>
              <a:rPr lang="en-US" sz="2900" b="1" dirty="0" smtClean="0">
                <a:solidFill>
                  <a:srgbClr val="D5D5D5"/>
                </a:solidFill>
                <a:latin typeface="Berlin Sans FB Demi" pitchFamily="34" charset="0"/>
              </a:rPr>
              <a:t>“</a:t>
            </a:r>
            <a:r>
              <a:rPr lang="fa-IR" sz="2900" b="1" dirty="0" smtClean="0">
                <a:solidFill>
                  <a:srgbClr val="D5D5D5"/>
                </a:solidFill>
                <a:latin typeface="Berlin Sans FB Demi" pitchFamily="34" charset="0"/>
              </a:rPr>
              <a:t> (</a:t>
            </a:r>
            <a:r>
              <a:rPr lang="en-US" sz="2900" b="1" dirty="0" smtClean="0">
                <a:solidFill>
                  <a:srgbClr val="D5D5D5"/>
                </a:solidFill>
                <a:latin typeface="Berlin Sans FB Demi" pitchFamily="34" charset="0"/>
              </a:rPr>
              <a:t>High technology</a:t>
            </a:r>
            <a:r>
              <a:rPr lang="fa-IR" sz="2900" b="1" dirty="0" smtClean="0">
                <a:solidFill>
                  <a:srgbClr val="D5D5D5"/>
                </a:solidFill>
                <a:latin typeface="Berlin Sans FB Demi" pitchFamily="34" charset="0"/>
              </a:rPr>
              <a:t>)</a:t>
            </a:r>
            <a:r>
              <a:rPr lang="en-US" sz="2900" b="1" dirty="0" smtClean="0">
                <a:solidFill>
                  <a:srgbClr val="D5D5D5"/>
                </a:solidFill>
                <a:latin typeface="Berlin Sans FB Demi" pitchFamily="34" charset="0"/>
              </a:rPr>
              <a:t>  </a:t>
            </a:r>
            <a:r>
              <a:rPr lang="fa-IR" sz="2900" b="1" dirty="0" smtClean="0">
                <a:solidFill>
                  <a:srgbClr val="D5D5D5"/>
                </a:solidFill>
                <a:latin typeface="Berlin Sans FB Demi" pitchFamily="34" charset="0"/>
              </a:rPr>
              <a:t>را  به   وجود آوردند. راجرز از مروجان معماری های تک است. سبکی که تا قبل  از معمارانی همچون وی و فاستر، ذهنیت قابل درکی از آن وجود نداشت و تصور و باور آن برای عوام، کمی دشوار و یا حتی غیر قابل باور به نظر می رسید. در پی نظریه پردازی ها، طرح ها و بناهای اجرا شده ی این طراحان، های تک به عینیت در معماری مبدل گشت، عینیتی قابل لمس برای همگان. </a:t>
            </a:r>
            <a:endParaRPr lang="fa-IR" sz="2900" b="1" dirty="0">
              <a:solidFill>
                <a:srgbClr val="D5D5D5"/>
              </a:solidFill>
              <a:latin typeface="Berlin Sans FB Demi" pitchFamily="34" charset="0"/>
            </a:endParaRPr>
          </a:p>
        </p:txBody>
      </p:sp>
    </p:spTree>
  </p:cSld>
  <p:clrMapOvr>
    <a:masterClrMapping/>
  </p:clrMapOvr>
  <p:transition>
    <p:random/>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4" name="Content Placeholder 3" descr="Untitled-8.jpg"/>
          <p:cNvPicPr>
            <a:picLocks noGrp="1" noChangeAspect="1"/>
          </p:cNvPicPr>
          <p:nvPr>
            <p:ph idx="1"/>
          </p:nvPr>
        </p:nvPicPr>
        <p:blipFill>
          <a:blip r:embed="rId2"/>
          <a:stretch>
            <a:fillRect/>
          </a:stretch>
        </p:blipFill>
        <p:spPr>
          <a:xfrm>
            <a:off x="571472" y="1428736"/>
            <a:ext cx="7858148" cy="3929090"/>
          </a:xfr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4" name="Content Placeholder 3" descr="Untitled-10.jpg"/>
          <p:cNvPicPr>
            <a:picLocks noGrp="1" noChangeAspect="1"/>
          </p:cNvPicPr>
          <p:nvPr>
            <p:ph idx="1"/>
          </p:nvPr>
        </p:nvPicPr>
        <p:blipFill>
          <a:blip r:embed="rId2" cstate="print"/>
          <a:stretch>
            <a:fillRect/>
          </a:stretch>
        </p:blipFill>
        <p:spPr>
          <a:xfrm>
            <a:off x="2214546" y="571480"/>
            <a:ext cx="4600985" cy="5994252"/>
          </a:xfr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4" name="Content Placeholder 3" descr="Untitled-9.jpg"/>
          <p:cNvPicPr>
            <a:picLocks noGrp="1" noChangeAspect="1"/>
          </p:cNvPicPr>
          <p:nvPr>
            <p:ph idx="1"/>
          </p:nvPr>
        </p:nvPicPr>
        <p:blipFill>
          <a:blip r:embed="rId2"/>
          <a:stretch>
            <a:fillRect/>
          </a:stretch>
        </p:blipFill>
        <p:spPr>
          <a:xfrm>
            <a:off x="1071538" y="1428736"/>
            <a:ext cx="6845624" cy="4000528"/>
          </a:xfr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r>
              <a:rPr lang="en-US" dirty="0" smtClean="0">
                <a:solidFill>
                  <a:srgbClr val="FFFFFF"/>
                </a:solidFill>
              </a:rPr>
              <a:t>2</a:t>
            </a:r>
            <a:r>
              <a:rPr lang="fa-IR" dirty="0" smtClean="0">
                <a:solidFill>
                  <a:srgbClr val="FFFFFF"/>
                </a:solidFill>
              </a:rPr>
              <a:t>. </a:t>
            </a:r>
            <a:r>
              <a:rPr lang="en-US" dirty="0" smtClean="0">
                <a:solidFill>
                  <a:srgbClr val="FFFFFF"/>
                </a:solidFill>
              </a:rPr>
              <a:t>Christopher </a:t>
            </a:r>
            <a:r>
              <a:rPr lang="en-US" dirty="0" err="1" smtClean="0">
                <a:solidFill>
                  <a:srgbClr val="FFFFFF"/>
                </a:solidFill>
              </a:rPr>
              <a:t>Colunbus</a:t>
            </a:r>
            <a:r>
              <a:rPr lang="en-US" dirty="0" smtClean="0">
                <a:solidFill>
                  <a:srgbClr val="FFFFFF"/>
                </a:solidFill>
              </a:rPr>
              <a:t> Center</a:t>
            </a:r>
            <a:endParaRPr lang="fa-IR" dirty="0" smtClean="0">
              <a:solidFill>
                <a:srgbClr val="FFFFFF"/>
              </a:solidFill>
            </a:endParaRPr>
          </a:p>
          <a:p>
            <a:endParaRPr lang="fa-IR" dirty="0" smtClean="0">
              <a:solidFill>
                <a:srgbClr val="FFFFFF"/>
              </a:solidFill>
            </a:endParaRPr>
          </a:p>
          <a:p>
            <a:r>
              <a:rPr lang="fa-IR" dirty="0" smtClean="0">
                <a:solidFill>
                  <a:srgbClr val="D5D5D5"/>
                </a:solidFill>
              </a:rPr>
              <a:t>طرح مرکز تحقیقات و اکتشافات دریایی کریستوف کلمب، برای یک مرکز پژوهشی، سخنرانی، آموزشی و نمایشی مربوط به دانشگاه جان هاپکینز و جنبه های پژوهش، اکتشاف و حفاظت دریایی در نظر گرفته شد ونزدیک آکواریوم ملی مرکز شهر بالتیمور توسعه یافت</a:t>
            </a:r>
            <a:endParaRPr lang="fa-IR" dirty="0">
              <a:solidFill>
                <a:srgbClr val="D5D5D5"/>
              </a:solidFill>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4" name="Content Placeholder 3" descr="Untitled-13.jpg"/>
          <p:cNvPicPr>
            <a:picLocks noGrp="1" noChangeAspect="1"/>
          </p:cNvPicPr>
          <p:nvPr>
            <p:ph idx="1"/>
          </p:nvPr>
        </p:nvPicPr>
        <p:blipFill>
          <a:blip r:embed="rId2"/>
          <a:stretch>
            <a:fillRect/>
          </a:stretch>
        </p:blipFill>
        <p:spPr>
          <a:xfrm>
            <a:off x="1071538" y="1714488"/>
            <a:ext cx="6801318" cy="3714776"/>
          </a:xfr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pPr>
              <a:buNone/>
            </a:pPr>
            <a:r>
              <a:rPr lang="fa-IR" dirty="0" smtClean="0">
                <a:solidFill>
                  <a:srgbClr val="D5D5D5"/>
                </a:solidFill>
              </a:rPr>
              <a:t>طرح راجرز برای مکانی در کنار ساحل بالتیمور، به فضایی عمومی در بالای ساختمان تحقیقات توجه دارد.</a:t>
            </a:r>
          </a:p>
          <a:p>
            <a:pPr>
              <a:buNone/>
            </a:pPr>
            <a:endParaRPr lang="fa-IR" dirty="0" smtClean="0">
              <a:solidFill>
                <a:srgbClr val="D5D5D5"/>
              </a:solidFill>
            </a:endParaRPr>
          </a:p>
          <a:p>
            <a:pPr>
              <a:buNone/>
            </a:pPr>
            <a:endParaRPr lang="fa-IR" dirty="0">
              <a:solidFill>
                <a:srgbClr val="D5D5D5"/>
              </a:solidFill>
            </a:endParaRPr>
          </a:p>
        </p:txBody>
      </p:sp>
      <p:pic>
        <p:nvPicPr>
          <p:cNvPr id="4" name="Picture 3" descr="Untitled-13 1.jpg"/>
          <p:cNvPicPr>
            <a:picLocks noChangeAspect="1"/>
          </p:cNvPicPr>
          <p:nvPr/>
        </p:nvPicPr>
        <p:blipFill>
          <a:blip r:embed="rId2"/>
          <a:stretch>
            <a:fillRect/>
          </a:stretch>
        </p:blipFill>
        <p:spPr>
          <a:xfrm>
            <a:off x="928662" y="3286124"/>
            <a:ext cx="3436167" cy="3000396"/>
          </a:xfrm>
          <a:prstGeom prst="rect">
            <a:avLst/>
          </a:prstGeom>
        </p:spPr>
      </p:pic>
      <p:pic>
        <p:nvPicPr>
          <p:cNvPr id="5" name="Picture 4" descr="Untitled-14.jpg"/>
          <p:cNvPicPr>
            <a:picLocks noChangeAspect="1"/>
          </p:cNvPicPr>
          <p:nvPr/>
        </p:nvPicPr>
        <p:blipFill>
          <a:blip r:embed="rId3" cstate="print"/>
          <a:stretch>
            <a:fillRect/>
          </a:stretch>
        </p:blipFill>
        <p:spPr>
          <a:xfrm>
            <a:off x="4714876" y="2857497"/>
            <a:ext cx="3377886" cy="3527110"/>
          </a:xfrm>
          <a:prstGeom prst="rect">
            <a:avLst/>
          </a:prstGeom>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4" name="Content Placeholder 3" descr="Untitled-14 1.jpg"/>
          <p:cNvPicPr>
            <a:picLocks noGrp="1" noChangeAspect="1"/>
          </p:cNvPicPr>
          <p:nvPr>
            <p:ph idx="1"/>
          </p:nvPr>
        </p:nvPicPr>
        <p:blipFill>
          <a:blip r:embed="rId2" cstate="print"/>
          <a:stretch>
            <a:fillRect/>
          </a:stretch>
        </p:blipFill>
        <p:spPr>
          <a:xfrm>
            <a:off x="428596" y="1571612"/>
            <a:ext cx="8229600" cy="4206928"/>
          </a:xfr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pPr>
              <a:buNone/>
            </a:pPr>
            <a:r>
              <a:rPr lang="en-US" dirty="0" smtClean="0">
                <a:solidFill>
                  <a:srgbClr val="FFFFFF"/>
                </a:solidFill>
              </a:rPr>
              <a:t>.3</a:t>
            </a:r>
            <a:r>
              <a:rPr lang="fa-IR" dirty="0" smtClean="0">
                <a:solidFill>
                  <a:srgbClr val="FFFFFF"/>
                </a:solidFill>
              </a:rPr>
              <a:t> </a:t>
            </a:r>
            <a:r>
              <a:rPr lang="en-US" dirty="0" smtClean="0">
                <a:solidFill>
                  <a:srgbClr val="FFFFFF"/>
                </a:solidFill>
              </a:rPr>
              <a:t>Channel 4 Television</a:t>
            </a:r>
            <a:endParaRPr lang="fa-IR" dirty="0" smtClean="0">
              <a:solidFill>
                <a:srgbClr val="FFFFFF"/>
              </a:solidFill>
            </a:endParaRPr>
          </a:p>
          <a:p>
            <a:pPr>
              <a:buNone/>
            </a:pPr>
            <a:endParaRPr lang="fa-IR" dirty="0" smtClean="0">
              <a:solidFill>
                <a:srgbClr val="FFFFFF"/>
              </a:solidFill>
            </a:endParaRPr>
          </a:p>
          <a:p>
            <a:pPr>
              <a:buNone/>
            </a:pPr>
            <a:r>
              <a:rPr lang="fa-IR" dirty="0" smtClean="0">
                <a:solidFill>
                  <a:srgbClr val="D5D5D5"/>
                </a:solidFill>
              </a:rPr>
              <a:t>ساختمان کانال چهار تلویزیون ، نماد هوش و خلاقیت و نموداری از معماری ساختمان محسوب می شود که هوشمندانه با موقعیت مکان هماهنگ می باشد. این بنا کاملاٌ واقع بینانه و به دور از خیال پردازی ساخته شد و نه تنها یک مکان دیدنی در لندن است، بلکه بر اهمیت کانال 4 به عنوان بخشی بنیادی از تلویزیون نیز تاکیید دارد. </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4" name="Content Placeholder 3" descr="Untitled-16.jpg"/>
          <p:cNvPicPr>
            <a:picLocks noGrp="1" noChangeAspect="1"/>
          </p:cNvPicPr>
          <p:nvPr>
            <p:ph idx="1"/>
          </p:nvPr>
        </p:nvPicPr>
        <p:blipFill>
          <a:blip r:embed="rId2"/>
          <a:stretch>
            <a:fillRect/>
          </a:stretch>
        </p:blipFill>
        <p:spPr>
          <a:xfrm>
            <a:off x="2428860" y="928670"/>
            <a:ext cx="4087629" cy="5357850"/>
          </a:xfrm>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pPr>
              <a:buNone/>
            </a:pPr>
            <a:r>
              <a:rPr lang="fa-IR" dirty="0" smtClean="0">
                <a:solidFill>
                  <a:srgbClr val="D5D5D5"/>
                </a:solidFill>
              </a:rPr>
              <a:t>میدان عمومی شهر لندن آرام آرام به سمت ورودی شیب پیدا کرده و بالا رفته و با برج های خدماتی مزین به مجسمه، در بافت شهری خود محصور شده است.</a:t>
            </a:r>
          </a:p>
          <a:p>
            <a:pPr>
              <a:buNone/>
            </a:pPr>
            <a:endParaRPr lang="fa-IR" dirty="0" smtClean="0">
              <a:solidFill>
                <a:srgbClr val="D5D5D5"/>
              </a:solidFill>
            </a:endParaRPr>
          </a:p>
          <a:p>
            <a:pPr>
              <a:buNone/>
            </a:pPr>
            <a:endParaRPr lang="fa-IR" dirty="0" smtClean="0">
              <a:solidFill>
                <a:srgbClr val="D5D5D5"/>
              </a:solidFill>
            </a:endParaRPr>
          </a:p>
          <a:p>
            <a:pPr>
              <a:buNone/>
            </a:pPr>
            <a:endParaRPr lang="fa-IR" dirty="0">
              <a:solidFill>
                <a:srgbClr val="D5D5D5"/>
              </a:solidFill>
            </a:endParaRPr>
          </a:p>
        </p:txBody>
      </p:sp>
      <p:pic>
        <p:nvPicPr>
          <p:cNvPr id="4" name="Picture 3" descr="Untitled-15.jpg"/>
          <p:cNvPicPr>
            <a:picLocks noChangeAspect="1"/>
          </p:cNvPicPr>
          <p:nvPr/>
        </p:nvPicPr>
        <p:blipFill>
          <a:blip r:embed="rId2"/>
          <a:stretch>
            <a:fillRect/>
          </a:stretch>
        </p:blipFill>
        <p:spPr>
          <a:xfrm>
            <a:off x="928662" y="2786058"/>
            <a:ext cx="4071966" cy="3714776"/>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472" y="2143116"/>
            <a:ext cx="7929618" cy="714380"/>
          </a:xfrm>
        </p:spPr>
        <p:txBody>
          <a:bodyPr>
            <a:normAutofit fontScale="90000"/>
          </a:bodyPr>
          <a:lstStyle/>
          <a:p>
            <a:endParaRPr lang="fa-IR" dirty="0"/>
          </a:p>
        </p:txBody>
      </p:sp>
      <p:sp>
        <p:nvSpPr>
          <p:cNvPr id="3" name="Content Placeholder 2"/>
          <p:cNvSpPr>
            <a:spLocks noGrp="1"/>
          </p:cNvSpPr>
          <p:nvPr>
            <p:ph idx="1"/>
          </p:nvPr>
        </p:nvSpPr>
        <p:spPr>
          <a:xfrm>
            <a:off x="457200" y="500042"/>
            <a:ext cx="8115328" cy="5809318"/>
          </a:xfrm>
        </p:spPr>
        <p:txBody>
          <a:bodyPr>
            <a:normAutofit lnSpcReduction="10000"/>
          </a:bodyPr>
          <a:lstStyle/>
          <a:p>
            <a:r>
              <a:rPr lang="fa-IR" sz="2900" b="1" dirty="0" smtClean="0">
                <a:solidFill>
                  <a:srgbClr val="C7C7C7"/>
                </a:solidFill>
              </a:rPr>
              <a:t>این شیوه به مرور زمان فراگیر شد و زیبایی های نهفته در صنعت و ماشین، جایگاه خود را- همان گونه که از نامش پیداست- به عنوان یک معماری همراه با تکنولوژی برتر باز نمود.</a:t>
            </a:r>
          </a:p>
          <a:p>
            <a:pPr>
              <a:buNone/>
            </a:pPr>
            <a:r>
              <a:rPr lang="fa-IR" sz="4000" b="1" dirty="0" smtClean="0">
                <a:solidFill>
                  <a:srgbClr val="C00000"/>
                </a:solidFill>
              </a:rPr>
              <a:t>بیوگرافی</a:t>
            </a:r>
          </a:p>
          <a:p>
            <a:pPr>
              <a:buNone/>
            </a:pPr>
            <a:r>
              <a:rPr lang="fa-IR" sz="2900" b="1" dirty="0" smtClean="0">
                <a:solidFill>
                  <a:srgbClr val="C7C7C7"/>
                </a:solidFill>
              </a:rPr>
              <a:t>   راجرز در سال 1933 در فلورانس ایتالیا به دنیا آمد و تحصیلات معماری را در مدرسه ی </a:t>
            </a:r>
          </a:p>
          <a:p>
            <a:pPr>
              <a:buNone/>
            </a:pPr>
            <a:r>
              <a:rPr lang="fa-IR" sz="2900" b="1" dirty="0" smtClean="0">
                <a:solidFill>
                  <a:srgbClr val="C7C7C7"/>
                </a:solidFill>
              </a:rPr>
              <a:t>    </a:t>
            </a:r>
            <a:r>
              <a:rPr lang="en-US" sz="2900" b="1" dirty="0" err="1" smtClean="0">
                <a:solidFill>
                  <a:srgbClr val="C7C7C7"/>
                </a:solidFill>
              </a:rPr>
              <a:t>Assosiation</a:t>
            </a:r>
            <a:r>
              <a:rPr lang="fa-IR" sz="2900" b="1" dirty="0" smtClean="0">
                <a:solidFill>
                  <a:srgbClr val="C7C7C7"/>
                </a:solidFill>
              </a:rPr>
              <a:t> </a:t>
            </a:r>
            <a:r>
              <a:rPr lang="en-US" sz="2900" b="1" dirty="0" smtClean="0">
                <a:solidFill>
                  <a:srgbClr val="C7C7C7"/>
                </a:solidFill>
              </a:rPr>
              <a:t>Architectural</a:t>
            </a:r>
            <a:r>
              <a:rPr lang="fa-IR" sz="2900" b="1" dirty="0" smtClean="0">
                <a:solidFill>
                  <a:srgbClr val="C7C7C7"/>
                </a:solidFill>
              </a:rPr>
              <a:t>   </a:t>
            </a:r>
            <a:endParaRPr lang="en-US" sz="2900" b="1" dirty="0" smtClean="0">
              <a:solidFill>
                <a:srgbClr val="C7C7C7"/>
              </a:solidFill>
            </a:endParaRPr>
          </a:p>
          <a:p>
            <a:pPr>
              <a:buNone/>
            </a:pPr>
            <a:r>
              <a:rPr lang="fa-IR" sz="2900" b="1" dirty="0" smtClean="0">
                <a:solidFill>
                  <a:srgbClr val="C7C7C7"/>
                </a:solidFill>
              </a:rPr>
              <a:t>    لندن و سپس در دانشگاه ییل آمریکا به پایان رساند.</a:t>
            </a:r>
          </a:p>
          <a:p>
            <a:pPr>
              <a:buNone/>
            </a:pPr>
            <a:r>
              <a:rPr lang="fa-IR" sz="2900" b="1" dirty="0" smtClean="0">
                <a:solidFill>
                  <a:srgbClr val="C7C7C7"/>
                </a:solidFill>
              </a:rPr>
              <a:t>    او اولین تجربیات ساخت و ساز خود را بین سالهای 1963 تا 1967 انجام داد. در آن زمان، گروه چهار (</a:t>
            </a:r>
            <a:r>
              <a:rPr lang="en-US" sz="2900" b="1" dirty="0" smtClean="0">
                <a:solidFill>
                  <a:srgbClr val="C7C7C7"/>
                </a:solidFill>
              </a:rPr>
              <a:t>team 4 </a:t>
            </a:r>
            <a:r>
              <a:rPr lang="fa-IR" sz="2900" b="1" dirty="0" smtClean="0">
                <a:solidFill>
                  <a:srgbClr val="C7C7C7"/>
                </a:solidFill>
              </a:rPr>
              <a:t>) را همراه نورمن فاستر و همسر خویش بنیان نهاد.</a:t>
            </a:r>
            <a:endParaRPr lang="fa-IR" sz="2900" b="1" dirty="0">
              <a:solidFill>
                <a:srgbClr val="C7C7C7"/>
              </a:solidFill>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fa-IR" dirty="0"/>
          </a:p>
        </p:txBody>
      </p:sp>
      <p:sp>
        <p:nvSpPr>
          <p:cNvPr id="3" name="Subtitle 2"/>
          <p:cNvSpPr>
            <a:spLocks noGrp="1"/>
          </p:cNvSpPr>
          <p:nvPr>
            <p:ph type="subTitle" idx="1"/>
          </p:nvPr>
        </p:nvSpPr>
        <p:spPr>
          <a:xfrm>
            <a:off x="1371600" y="4857760"/>
            <a:ext cx="6986614" cy="1643074"/>
          </a:xfrm>
        </p:spPr>
        <p:txBody>
          <a:bodyPr/>
          <a:lstStyle/>
          <a:p>
            <a:r>
              <a:rPr lang="fa-IR" dirty="0" smtClean="0">
                <a:solidFill>
                  <a:srgbClr val="FFFFFF"/>
                </a:solidFill>
              </a:rPr>
              <a:t>نور گیر گنبدی شکل بر روی لابی تئاتر</a:t>
            </a:r>
            <a:endParaRPr lang="fa-IR" dirty="0">
              <a:solidFill>
                <a:srgbClr val="FFFFFF"/>
              </a:solidFill>
            </a:endParaRPr>
          </a:p>
        </p:txBody>
      </p:sp>
      <p:pic>
        <p:nvPicPr>
          <p:cNvPr id="4" name="Picture 3" descr="Untitled-17.jpg"/>
          <p:cNvPicPr>
            <a:picLocks noChangeAspect="1"/>
          </p:cNvPicPr>
          <p:nvPr/>
        </p:nvPicPr>
        <p:blipFill>
          <a:blip r:embed="rId2"/>
          <a:stretch>
            <a:fillRect/>
          </a:stretch>
        </p:blipFill>
        <p:spPr>
          <a:xfrm>
            <a:off x="500034" y="714356"/>
            <a:ext cx="4071934" cy="3786214"/>
          </a:xfrm>
          <a:prstGeom prst="rect">
            <a:avLst/>
          </a:prstGeom>
        </p:spPr>
      </p:pic>
      <p:pic>
        <p:nvPicPr>
          <p:cNvPr id="5" name="Picture 4" descr="Untitled-18.jpg"/>
          <p:cNvPicPr>
            <a:picLocks noChangeAspect="1"/>
          </p:cNvPicPr>
          <p:nvPr/>
        </p:nvPicPr>
        <p:blipFill>
          <a:blip r:embed="rId3"/>
          <a:stretch>
            <a:fillRect/>
          </a:stretch>
        </p:blipFill>
        <p:spPr>
          <a:xfrm>
            <a:off x="5000628" y="785794"/>
            <a:ext cx="3286148" cy="3714776"/>
          </a:xfrm>
          <a:prstGeom prst="rect">
            <a:avLst/>
          </a:prstGeom>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fa-IR" dirty="0"/>
          </a:p>
        </p:txBody>
      </p:sp>
      <p:sp>
        <p:nvSpPr>
          <p:cNvPr id="3" name="Subtitle 2"/>
          <p:cNvSpPr>
            <a:spLocks noGrp="1"/>
          </p:cNvSpPr>
          <p:nvPr>
            <p:ph type="subTitle" idx="1"/>
          </p:nvPr>
        </p:nvSpPr>
        <p:spPr>
          <a:xfrm>
            <a:off x="500034" y="4786322"/>
            <a:ext cx="8072494" cy="2071678"/>
          </a:xfrm>
        </p:spPr>
        <p:txBody>
          <a:bodyPr/>
          <a:lstStyle/>
          <a:p>
            <a:r>
              <a:rPr lang="fa-IR" dirty="0" smtClean="0">
                <a:solidFill>
                  <a:srgbClr val="FFFFFF"/>
                </a:solidFill>
              </a:rPr>
              <a:t>پذیرش</a:t>
            </a:r>
            <a:endParaRPr lang="fa-IR" dirty="0">
              <a:solidFill>
                <a:srgbClr val="FFFFFF"/>
              </a:solidFill>
            </a:endParaRPr>
          </a:p>
        </p:txBody>
      </p:sp>
      <p:pic>
        <p:nvPicPr>
          <p:cNvPr id="4" name="Picture 3" descr="Untitled-19  1.jpg"/>
          <p:cNvPicPr>
            <a:picLocks noChangeAspect="1"/>
          </p:cNvPicPr>
          <p:nvPr/>
        </p:nvPicPr>
        <p:blipFill>
          <a:blip r:embed="rId2" cstate="print"/>
          <a:stretch>
            <a:fillRect/>
          </a:stretch>
        </p:blipFill>
        <p:spPr>
          <a:xfrm>
            <a:off x="1785918" y="500042"/>
            <a:ext cx="5516880" cy="3983736"/>
          </a:xfrm>
          <a:prstGeom prst="rect">
            <a:avLst/>
          </a:prstGeom>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fa-IR" dirty="0"/>
          </a:p>
        </p:txBody>
      </p:sp>
      <p:sp>
        <p:nvSpPr>
          <p:cNvPr id="3" name="Subtitle 2"/>
          <p:cNvSpPr>
            <a:spLocks noGrp="1"/>
          </p:cNvSpPr>
          <p:nvPr>
            <p:ph type="subTitle" idx="1"/>
          </p:nvPr>
        </p:nvSpPr>
        <p:spPr>
          <a:xfrm>
            <a:off x="357158" y="4857760"/>
            <a:ext cx="8072494" cy="2000240"/>
          </a:xfrm>
        </p:spPr>
        <p:txBody>
          <a:bodyPr/>
          <a:lstStyle/>
          <a:p>
            <a:r>
              <a:rPr lang="fa-IR" dirty="0" smtClean="0">
                <a:solidFill>
                  <a:srgbClr val="FFFFFF"/>
                </a:solidFill>
              </a:rPr>
              <a:t>استودیو</a:t>
            </a:r>
            <a:endParaRPr lang="fa-IR" dirty="0">
              <a:solidFill>
                <a:srgbClr val="FFFFFF"/>
              </a:solidFill>
            </a:endParaRPr>
          </a:p>
        </p:txBody>
      </p:sp>
      <p:pic>
        <p:nvPicPr>
          <p:cNvPr id="4" name="Picture 3" descr="Untitled-19  3.jpg"/>
          <p:cNvPicPr>
            <a:picLocks noChangeAspect="1"/>
          </p:cNvPicPr>
          <p:nvPr/>
        </p:nvPicPr>
        <p:blipFill>
          <a:blip r:embed="rId2"/>
          <a:stretch>
            <a:fillRect/>
          </a:stretch>
        </p:blipFill>
        <p:spPr>
          <a:xfrm>
            <a:off x="1285852" y="285728"/>
            <a:ext cx="6322263" cy="4214842"/>
          </a:xfrm>
          <a:prstGeom prst="rect">
            <a:avLst/>
          </a:prstGeom>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fa-IR"/>
          </a:p>
        </p:txBody>
      </p:sp>
      <p:sp>
        <p:nvSpPr>
          <p:cNvPr id="3" name="Subtitle 2"/>
          <p:cNvSpPr>
            <a:spLocks noGrp="1"/>
          </p:cNvSpPr>
          <p:nvPr>
            <p:ph type="subTitle" idx="1"/>
          </p:nvPr>
        </p:nvSpPr>
        <p:spPr>
          <a:xfrm>
            <a:off x="857224" y="4714884"/>
            <a:ext cx="7286676" cy="1714512"/>
          </a:xfrm>
        </p:spPr>
        <p:txBody>
          <a:bodyPr/>
          <a:lstStyle/>
          <a:p>
            <a:r>
              <a:rPr lang="fa-IR" dirty="0" smtClean="0">
                <a:solidFill>
                  <a:srgbClr val="FFFFFF"/>
                </a:solidFill>
              </a:rPr>
              <a:t>فضای تکنیکی</a:t>
            </a:r>
            <a:endParaRPr lang="fa-IR" dirty="0">
              <a:solidFill>
                <a:srgbClr val="FFFFFF"/>
              </a:solidFill>
            </a:endParaRPr>
          </a:p>
        </p:txBody>
      </p:sp>
      <p:pic>
        <p:nvPicPr>
          <p:cNvPr id="4" name="Picture 3" descr="Untitled-19  2.jpg"/>
          <p:cNvPicPr>
            <a:picLocks noChangeAspect="1"/>
          </p:cNvPicPr>
          <p:nvPr/>
        </p:nvPicPr>
        <p:blipFill>
          <a:blip r:embed="rId2"/>
          <a:stretch>
            <a:fillRect/>
          </a:stretch>
        </p:blipFill>
        <p:spPr>
          <a:xfrm>
            <a:off x="1571604" y="928670"/>
            <a:ext cx="6000792" cy="3571900"/>
          </a:xfrm>
          <a:prstGeom prst="rect">
            <a:avLst/>
          </a:prstGeom>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fa-IR"/>
          </a:p>
        </p:txBody>
      </p:sp>
      <p:sp>
        <p:nvSpPr>
          <p:cNvPr id="3" name="Subtitle 2"/>
          <p:cNvSpPr>
            <a:spLocks noGrp="1"/>
          </p:cNvSpPr>
          <p:nvPr>
            <p:ph type="subTitle" idx="1"/>
          </p:nvPr>
        </p:nvSpPr>
        <p:spPr>
          <a:xfrm>
            <a:off x="857224" y="4857760"/>
            <a:ext cx="7286676" cy="1357322"/>
          </a:xfrm>
        </p:spPr>
        <p:txBody>
          <a:bodyPr/>
          <a:lstStyle/>
          <a:p>
            <a:r>
              <a:rPr lang="fa-IR" dirty="0" smtClean="0">
                <a:solidFill>
                  <a:srgbClr val="FFFFFF"/>
                </a:solidFill>
              </a:rPr>
              <a:t>فضای تئاتر</a:t>
            </a:r>
            <a:endParaRPr lang="fa-IR" dirty="0">
              <a:solidFill>
                <a:srgbClr val="FFFFFF"/>
              </a:solidFill>
            </a:endParaRPr>
          </a:p>
        </p:txBody>
      </p:sp>
      <p:pic>
        <p:nvPicPr>
          <p:cNvPr id="4" name="Picture 3" descr="Untitled-19  6.jpg"/>
          <p:cNvPicPr>
            <a:picLocks noChangeAspect="1"/>
          </p:cNvPicPr>
          <p:nvPr/>
        </p:nvPicPr>
        <p:blipFill>
          <a:blip r:embed="rId2"/>
          <a:stretch>
            <a:fillRect/>
          </a:stretch>
        </p:blipFill>
        <p:spPr>
          <a:xfrm>
            <a:off x="1142976" y="428604"/>
            <a:ext cx="6980513" cy="3857652"/>
          </a:xfrm>
          <a:prstGeom prst="rect">
            <a:avLst/>
          </a:prstGeom>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fa-IR"/>
          </a:p>
        </p:txBody>
      </p:sp>
      <p:sp>
        <p:nvSpPr>
          <p:cNvPr id="3" name="Subtitle 2"/>
          <p:cNvSpPr>
            <a:spLocks noGrp="1"/>
          </p:cNvSpPr>
          <p:nvPr>
            <p:ph type="subTitle" idx="1"/>
          </p:nvPr>
        </p:nvSpPr>
        <p:spPr>
          <a:xfrm>
            <a:off x="1071538" y="5000636"/>
            <a:ext cx="6786610" cy="1714512"/>
          </a:xfrm>
        </p:spPr>
        <p:txBody>
          <a:bodyPr/>
          <a:lstStyle/>
          <a:p>
            <a:r>
              <a:rPr lang="fa-IR" dirty="0" smtClean="0">
                <a:solidFill>
                  <a:srgbClr val="FFFFFF"/>
                </a:solidFill>
              </a:rPr>
              <a:t>راه پله</a:t>
            </a:r>
            <a:endParaRPr lang="fa-IR" dirty="0">
              <a:solidFill>
                <a:srgbClr val="FFFFFF"/>
              </a:solidFill>
            </a:endParaRPr>
          </a:p>
        </p:txBody>
      </p:sp>
      <p:pic>
        <p:nvPicPr>
          <p:cNvPr id="4" name="Picture 3" descr="Untitled-19  5.jpg"/>
          <p:cNvPicPr>
            <a:picLocks noChangeAspect="1"/>
          </p:cNvPicPr>
          <p:nvPr/>
        </p:nvPicPr>
        <p:blipFill>
          <a:blip r:embed="rId2"/>
          <a:stretch>
            <a:fillRect/>
          </a:stretch>
        </p:blipFill>
        <p:spPr>
          <a:xfrm>
            <a:off x="2643174" y="357166"/>
            <a:ext cx="3929090" cy="4256514"/>
          </a:xfrm>
          <a:prstGeom prst="rect">
            <a:avLst/>
          </a:prstGeom>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fa-IR"/>
          </a:p>
        </p:txBody>
      </p:sp>
      <p:sp>
        <p:nvSpPr>
          <p:cNvPr id="3" name="Subtitle 2"/>
          <p:cNvSpPr>
            <a:spLocks noGrp="1"/>
          </p:cNvSpPr>
          <p:nvPr>
            <p:ph type="subTitle" idx="1"/>
          </p:nvPr>
        </p:nvSpPr>
        <p:spPr>
          <a:xfrm>
            <a:off x="857224" y="5286388"/>
            <a:ext cx="7286676" cy="1143008"/>
          </a:xfrm>
        </p:spPr>
        <p:txBody>
          <a:bodyPr>
            <a:normAutofit/>
          </a:bodyPr>
          <a:lstStyle/>
          <a:p>
            <a:r>
              <a:rPr lang="fa-IR" dirty="0" smtClean="0">
                <a:solidFill>
                  <a:srgbClr val="FFFFFF"/>
                </a:solidFill>
              </a:rPr>
              <a:t>صفحات شیشه ای جداکننده فضاهای باز از دفترهای مشبک</a:t>
            </a:r>
            <a:endParaRPr lang="fa-IR" dirty="0">
              <a:solidFill>
                <a:srgbClr val="FFFFFF"/>
              </a:solidFill>
            </a:endParaRPr>
          </a:p>
        </p:txBody>
      </p:sp>
      <p:pic>
        <p:nvPicPr>
          <p:cNvPr id="4" name="Picture 3" descr="Untitled-20 4.jpg"/>
          <p:cNvPicPr>
            <a:picLocks noChangeAspect="1"/>
          </p:cNvPicPr>
          <p:nvPr/>
        </p:nvPicPr>
        <p:blipFill>
          <a:blip r:embed="rId2"/>
          <a:stretch>
            <a:fillRect/>
          </a:stretch>
        </p:blipFill>
        <p:spPr>
          <a:xfrm>
            <a:off x="1357290" y="714355"/>
            <a:ext cx="6143668" cy="4061647"/>
          </a:xfrm>
          <a:prstGeom prst="rect">
            <a:avLst/>
          </a:prstGeom>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fa-IR" dirty="0"/>
          </a:p>
        </p:txBody>
      </p:sp>
      <p:sp>
        <p:nvSpPr>
          <p:cNvPr id="3" name="Subtitle 2"/>
          <p:cNvSpPr>
            <a:spLocks noGrp="1"/>
          </p:cNvSpPr>
          <p:nvPr>
            <p:ph type="subTitle" idx="1"/>
          </p:nvPr>
        </p:nvSpPr>
        <p:spPr>
          <a:xfrm>
            <a:off x="785786" y="5286388"/>
            <a:ext cx="7500990" cy="1285884"/>
          </a:xfrm>
        </p:spPr>
        <p:txBody>
          <a:bodyPr>
            <a:normAutofit/>
          </a:bodyPr>
          <a:lstStyle/>
          <a:p>
            <a:r>
              <a:rPr lang="fa-IR" dirty="0" smtClean="0">
                <a:solidFill>
                  <a:srgbClr val="FFFFFF"/>
                </a:solidFill>
              </a:rPr>
              <a:t>رستوران</a:t>
            </a:r>
            <a:endParaRPr lang="fa-IR" dirty="0">
              <a:solidFill>
                <a:srgbClr val="FFFFFF"/>
              </a:solidFill>
            </a:endParaRPr>
          </a:p>
        </p:txBody>
      </p:sp>
      <p:pic>
        <p:nvPicPr>
          <p:cNvPr id="4" name="Picture 3" descr="Untitled-20  1.jpg"/>
          <p:cNvPicPr>
            <a:picLocks noChangeAspect="1"/>
          </p:cNvPicPr>
          <p:nvPr/>
        </p:nvPicPr>
        <p:blipFill>
          <a:blip r:embed="rId2"/>
          <a:stretch>
            <a:fillRect/>
          </a:stretch>
        </p:blipFill>
        <p:spPr>
          <a:xfrm>
            <a:off x="1428728" y="214290"/>
            <a:ext cx="6000792" cy="4572032"/>
          </a:xfrm>
          <a:prstGeom prst="rect">
            <a:avLst/>
          </a:prstGeom>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fa-IR" dirty="0"/>
          </a:p>
        </p:txBody>
      </p:sp>
      <p:sp>
        <p:nvSpPr>
          <p:cNvPr id="3" name="Subtitle 2"/>
          <p:cNvSpPr>
            <a:spLocks noGrp="1"/>
          </p:cNvSpPr>
          <p:nvPr>
            <p:ph type="subTitle" idx="1"/>
          </p:nvPr>
        </p:nvSpPr>
        <p:spPr>
          <a:xfrm>
            <a:off x="857224" y="5000636"/>
            <a:ext cx="6929486" cy="1214446"/>
          </a:xfrm>
        </p:spPr>
        <p:txBody>
          <a:bodyPr/>
          <a:lstStyle/>
          <a:p>
            <a:r>
              <a:rPr lang="fa-IR" dirty="0" smtClean="0">
                <a:solidFill>
                  <a:srgbClr val="FFFFFF"/>
                </a:solidFill>
              </a:rPr>
              <a:t>تراس مشرف به باغ</a:t>
            </a:r>
            <a:endParaRPr lang="fa-IR" dirty="0">
              <a:solidFill>
                <a:srgbClr val="FFFFFF"/>
              </a:solidFill>
            </a:endParaRPr>
          </a:p>
        </p:txBody>
      </p:sp>
      <p:pic>
        <p:nvPicPr>
          <p:cNvPr id="4" name="Picture 3" descr="Untitled-20 3.jpg"/>
          <p:cNvPicPr>
            <a:picLocks noChangeAspect="1"/>
          </p:cNvPicPr>
          <p:nvPr/>
        </p:nvPicPr>
        <p:blipFill>
          <a:blip r:embed="rId2" cstate="print"/>
          <a:stretch>
            <a:fillRect/>
          </a:stretch>
        </p:blipFill>
        <p:spPr>
          <a:xfrm>
            <a:off x="1500166" y="285728"/>
            <a:ext cx="5500726" cy="4489704"/>
          </a:xfrm>
          <a:prstGeom prst="rect">
            <a:avLst/>
          </a:prstGeom>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fa-IR" dirty="0"/>
          </a:p>
        </p:txBody>
      </p:sp>
      <p:sp>
        <p:nvSpPr>
          <p:cNvPr id="3" name="Subtitle 2"/>
          <p:cNvSpPr>
            <a:spLocks noGrp="1"/>
          </p:cNvSpPr>
          <p:nvPr>
            <p:ph type="subTitle" idx="1"/>
          </p:nvPr>
        </p:nvSpPr>
        <p:spPr>
          <a:xfrm>
            <a:off x="1071538" y="5072074"/>
            <a:ext cx="7143800" cy="1285884"/>
          </a:xfrm>
        </p:spPr>
        <p:txBody>
          <a:bodyPr/>
          <a:lstStyle/>
          <a:p>
            <a:r>
              <a:rPr lang="fa-IR" dirty="0" smtClean="0">
                <a:solidFill>
                  <a:srgbClr val="FFFFFF"/>
                </a:solidFill>
              </a:rPr>
              <a:t>پشت بام</a:t>
            </a:r>
            <a:endParaRPr lang="fa-IR" dirty="0">
              <a:solidFill>
                <a:srgbClr val="FFFFFF"/>
              </a:solidFill>
            </a:endParaRPr>
          </a:p>
        </p:txBody>
      </p:sp>
      <p:pic>
        <p:nvPicPr>
          <p:cNvPr id="4" name="Picture 3" descr="Untitled-20.jpg"/>
          <p:cNvPicPr>
            <a:picLocks noChangeAspect="1"/>
          </p:cNvPicPr>
          <p:nvPr/>
        </p:nvPicPr>
        <p:blipFill>
          <a:blip r:embed="rId2"/>
          <a:stretch>
            <a:fillRect/>
          </a:stretch>
        </p:blipFill>
        <p:spPr>
          <a:xfrm>
            <a:off x="1428728" y="285728"/>
            <a:ext cx="6072230" cy="4429155"/>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043890" cy="153966"/>
          </a:xfrm>
        </p:spPr>
        <p:txBody>
          <a:bodyPr>
            <a:normAutofit fontScale="90000"/>
          </a:bodyPr>
          <a:lstStyle/>
          <a:p>
            <a:endParaRPr lang="fa-IR" dirty="0"/>
          </a:p>
        </p:txBody>
      </p:sp>
      <p:sp>
        <p:nvSpPr>
          <p:cNvPr id="3" name="Content Placeholder 2"/>
          <p:cNvSpPr>
            <a:spLocks noGrp="1"/>
          </p:cNvSpPr>
          <p:nvPr>
            <p:ph idx="1"/>
          </p:nvPr>
        </p:nvSpPr>
        <p:spPr>
          <a:xfrm>
            <a:off x="214282" y="500042"/>
            <a:ext cx="8501122" cy="6000792"/>
          </a:xfrm>
        </p:spPr>
        <p:txBody>
          <a:bodyPr>
            <a:normAutofit lnSpcReduction="10000"/>
          </a:bodyPr>
          <a:lstStyle/>
          <a:p>
            <a:pPr>
              <a:buNone/>
            </a:pPr>
            <a:r>
              <a:rPr lang="fa-IR" b="1" dirty="0" smtClean="0">
                <a:solidFill>
                  <a:srgbClr val="D5D5D5"/>
                </a:solidFill>
              </a:rPr>
              <a:t>    در همان آغاز علاقه ی وی به نهضت ساخت گرایی (</a:t>
            </a:r>
            <a:r>
              <a:rPr lang="en-US" b="1" dirty="0" smtClean="0">
                <a:solidFill>
                  <a:srgbClr val="D5D5D5"/>
                </a:solidFill>
              </a:rPr>
              <a:t>(constructivism</a:t>
            </a:r>
            <a:r>
              <a:rPr lang="fa-IR" b="1" dirty="0" smtClean="0">
                <a:solidFill>
                  <a:srgbClr val="D5D5D5"/>
                </a:solidFill>
              </a:rPr>
              <a:t>  همراه با هویت شکلی صنعتی آشکار شد.</a:t>
            </a:r>
          </a:p>
          <a:p>
            <a:pPr>
              <a:buNone/>
            </a:pPr>
            <a:r>
              <a:rPr lang="fa-IR" b="1" dirty="0" smtClean="0">
                <a:solidFill>
                  <a:srgbClr val="D5D5D5"/>
                </a:solidFill>
              </a:rPr>
              <a:t>   آشنایی راجرز با نورمن فاستر در دانشگاه ییل باعث به وجود آمدن دوستی و هم فکری عمیقی بین آنها شد که بعدها به پروژه های مشترکی انجامید که پیوسته از سوی مدرسه ی معماری مورد تحسین قرار گرفت. علاقه ی راجرز و فاستر به معماری به عنوان نقطه ی عطف و ممتاز،آن ها را در رده ی بزرگ ترین معماران در صحنه ی بین المللی قرار داد.</a:t>
            </a:r>
          </a:p>
          <a:p>
            <a:pPr>
              <a:buNone/>
            </a:pPr>
            <a:r>
              <a:rPr lang="fa-IR" b="1" dirty="0" smtClean="0">
                <a:solidFill>
                  <a:srgbClr val="D5D5D5"/>
                </a:solidFill>
              </a:rPr>
              <a:t>    در سال 1970 ، راجرز همکاری با معمار جوان ایتالیایی –یعنی رنزو پیانو- را آغاز نمود. آنها با هم در مسابقه ی مرکز ژوژ پومپیدو شرکت کردند. این مرکز باید نشانه ای از پاریس و فرانسه ی مترقی زمانه ی خویش می شد که پومپیدو به عنوان رئیس جمهور و یک روشنفکر مایل بود از خود به عنوان میراث جاویدان باقی بگذارد.</a:t>
            </a:r>
            <a:r>
              <a:rPr lang="fa-IR" dirty="0" smtClean="0">
                <a:solidFill>
                  <a:srgbClr val="D5D5D5"/>
                </a:solidFill>
              </a:rPr>
              <a:t>                                                                                                                     </a:t>
            </a:r>
            <a:endParaRPr lang="fa-IR"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pPr>
              <a:buNone/>
            </a:pPr>
            <a:r>
              <a:rPr lang="en-US" dirty="0" smtClean="0">
                <a:solidFill>
                  <a:srgbClr val="FFFFFF"/>
                </a:solidFill>
              </a:rPr>
              <a:t>  </a:t>
            </a:r>
            <a:r>
              <a:rPr lang="en-US" dirty="0" err="1" smtClean="0">
                <a:solidFill>
                  <a:srgbClr val="FFFFFF"/>
                </a:solidFill>
              </a:rPr>
              <a:t>Futurum</a:t>
            </a:r>
            <a:r>
              <a:rPr lang="en-US" dirty="0" smtClean="0">
                <a:solidFill>
                  <a:srgbClr val="FFFFFF"/>
                </a:solidFill>
              </a:rPr>
              <a:t> Diner.4</a:t>
            </a:r>
            <a:endParaRPr lang="fa-IR" dirty="0" smtClean="0">
              <a:solidFill>
                <a:srgbClr val="FFFFFF"/>
              </a:solidFill>
            </a:endParaRPr>
          </a:p>
          <a:p>
            <a:pPr>
              <a:buNone/>
            </a:pPr>
            <a:endParaRPr lang="fa-IR" dirty="0" smtClean="0">
              <a:solidFill>
                <a:srgbClr val="FFFFFF"/>
              </a:solidFill>
            </a:endParaRPr>
          </a:p>
          <a:p>
            <a:pPr>
              <a:buNone/>
            </a:pPr>
            <a:r>
              <a:rPr lang="fa-IR" dirty="0" smtClean="0">
                <a:solidFill>
                  <a:srgbClr val="D5D5D5"/>
                </a:solidFill>
              </a:rPr>
              <a:t>    پروژه ی رستوران فوتوروم  تلاشی بود که روح رستورانهای آمریکایی را در دوران جدید بازآفرینی می کرد. در این پروژه از بخش های پیش ساخته برای دست یابی سریع مونتاژ و سهولت حمل و نقل و هماهنگی منطقه ی خدماتی استفاده شد.تکنولوژی توالت کپسولی شکل فولاد زد زنگ پیش ساخته در ساختمان لویدز، در این طرح تاثیر گذار بود.</a:t>
            </a:r>
            <a:endParaRPr lang="fa-IR" dirty="0">
              <a:solidFill>
                <a:srgbClr val="D5D5D5"/>
              </a:solidFill>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fa-IR" dirty="0"/>
          </a:p>
        </p:txBody>
      </p:sp>
      <p:sp>
        <p:nvSpPr>
          <p:cNvPr id="3" name="Subtitle 2"/>
          <p:cNvSpPr>
            <a:spLocks noGrp="1"/>
          </p:cNvSpPr>
          <p:nvPr>
            <p:ph type="subTitle" idx="1"/>
          </p:nvPr>
        </p:nvSpPr>
        <p:spPr/>
        <p:txBody>
          <a:bodyPr/>
          <a:lstStyle/>
          <a:p>
            <a:endParaRPr lang="fa-IR" dirty="0"/>
          </a:p>
        </p:txBody>
      </p:sp>
      <p:pic>
        <p:nvPicPr>
          <p:cNvPr id="4" name="Picture 3" descr="Untitled-21 2.jpg"/>
          <p:cNvPicPr>
            <a:picLocks noChangeAspect="1"/>
          </p:cNvPicPr>
          <p:nvPr/>
        </p:nvPicPr>
        <p:blipFill>
          <a:blip r:embed="rId2"/>
          <a:stretch>
            <a:fillRect/>
          </a:stretch>
        </p:blipFill>
        <p:spPr>
          <a:xfrm>
            <a:off x="142845" y="1643050"/>
            <a:ext cx="5047704" cy="3000396"/>
          </a:xfrm>
          <a:prstGeom prst="rect">
            <a:avLst/>
          </a:prstGeom>
        </p:spPr>
      </p:pic>
      <p:pic>
        <p:nvPicPr>
          <p:cNvPr id="5" name="Picture 4" descr="Untitled-22.jpg"/>
          <p:cNvPicPr>
            <a:picLocks noChangeAspect="1"/>
          </p:cNvPicPr>
          <p:nvPr/>
        </p:nvPicPr>
        <p:blipFill>
          <a:blip r:embed="rId3" cstate="print"/>
          <a:stretch>
            <a:fillRect/>
          </a:stretch>
        </p:blipFill>
        <p:spPr>
          <a:xfrm>
            <a:off x="5286380" y="1357298"/>
            <a:ext cx="3500462" cy="4357718"/>
          </a:xfrm>
          <a:prstGeom prst="rect">
            <a:avLst/>
          </a:prstGeom>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fa-IR"/>
          </a:p>
        </p:txBody>
      </p:sp>
      <p:sp>
        <p:nvSpPr>
          <p:cNvPr id="3" name="Subtitle 2"/>
          <p:cNvSpPr>
            <a:spLocks noGrp="1"/>
          </p:cNvSpPr>
          <p:nvPr>
            <p:ph type="subTitle" idx="1"/>
          </p:nvPr>
        </p:nvSpPr>
        <p:spPr/>
        <p:txBody>
          <a:bodyPr/>
          <a:lstStyle/>
          <a:p>
            <a:endParaRPr lang="fa-IR" dirty="0"/>
          </a:p>
        </p:txBody>
      </p:sp>
      <p:pic>
        <p:nvPicPr>
          <p:cNvPr id="4" name="Picture 3" descr="Untitled-21 1.jpg"/>
          <p:cNvPicPr>
            <a:picLocks noChangeAspect="1"/>
          </p:cNvPicPr>
          <p:nvPr/>
        </p:nvPicPr>
        <p:blipFill>
          <a:blip r:embed="rId2" cstate="print"/>
          <a:stretch>
            <a:fillRect/>
          </a:stretch>
        </p:blipFill>
        <p:spPr>
          <a:xfrm>
            <a:off x="357158" y="1621725"/>
            <a:ext cx="4429156" cy="3768088"/>
          </a:xfrm>
          <a:prstGeom prst="rect">
            <a:avLst/>
          </a:prstGeom>
        </p:spPr>
      </p:pic>
      <p:pic>
        <p:nvPicPr>
          <p:cNvPr id="5" name="Picture 4" descr="Untitled-22 1.jpg"/>
          <p:cNvPicPr>
            <a:picLocks noChangeAspect="1"/>
          </p:cNvPicPr>
          <p:nvPr/>
        </p:nvPicPr>
        <p:blipFill>
          <a:blip r:embed="rId3" cstate="print"/>
          <a:stretch>
            <a:fillRect/>
          </a:stretch>
        </p:blipFill>
        <p:spPr>
          <a:xfrm>
            <a:off x="5143504" y="1857364"/>
            <a:ext cx="3786214" cy="3214710"/>
          </a:xfrm>
          <a:prstGeom prst="rect">
            <a:avLst/>
          </a:prstGeom>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pPr>
              <a:buNone/>
            </a:pPr>
            <a:r>
              <a:rPr lang="en-US" dirty="0" smtClean="0">
                <a:solidFill>
                  <a:srgbClr val="FFFFFF"/>
                </a:solidFill>
              </a:rPr>
              <a:t> Michael Elias House.5</a:t>
            </a:r>
            <a:endParaRPr lang="fa-IR" dirty="0" smtClean="0">
              <a:solidFill>
                <a:srgbClr val="FFFFFF"/>
              </a:solidFill>
            </a:endParaRPr>
          </a:p>
          <a:p>
            <a:pPr>
              <a:buNone/>
            </a:pPr>
            <a:endParaRPr lang="fa-IR" dirty="0" smtClean="0">
              <a:solidFill>
                <a:srgbClr val="FFFFFF"/>
              </a:solidFill>
            </a:endParaRPr>
          </a:p>
          <a:p>
            <a:pPr>
              <a:buNone/>
            </a:pPr>
            <a:r>
              <a:rPr lang="fa-IR" dirty="0" smtClean="0">
                <a:solidFill>
                  <a:srgbClr val="D5D5D5"/>
                </a:solidFill>
              </a:rPr>
              <a:t>   این پروژه با علاقه ی راجرز به سازه های کشتی برای برادر زن وی طراحی شد. </a:t>
            </a:r>
          </a:p>
          <a:p>
            <a:pPr>
              <a:buNone/>
            </a:pPr>
            <a:endParaRPr lang="fa-IR" dirty="0">
              <a:solidFill>
                <a:srgbClr val="FFFFFF"/>
              </a:solidFill>
            </a:endParaRPr>
          </a:p>
        </p:txBody>
      </p:sp>
      <p:pic>
        <p:nvPicPr>
          <p:cNvPr id="4" name="Picture 3" descr="Untitled-23.5.jpg"/>
          <p:cNvPicPr>
            <a:picLocks noChangeAspect="1"/>
          </p:cNvPicPr>
          <p:nvPr/>
        </p:nvPicPr>
        <p:blipFill>
          <a:blip r:embed="rId2" cstate="print"/>
          <a:stretch>
            <a:fillRect/>
          </a:stretch>
        </p:blipFill>
        <p:spPr>
          <a:xfrm>
            <a:off x="928662" y="3500438"/>
            <a:ext cx="4654296" cy="2938272"/>
          </a:xfrm>
          <a:prstGeom prst="rect">
            <a:avLst/>
          </a:prstGeom>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r>
              <a:rPr lang="fa-IR" dirty="0" smtClean="0">
                <a:solidFill>
                  <a:srgbClr val="D5D5D5"/>
                </a:solidFill>
              </a:rPr>
              <a:t>شفافیت نور در این کلاه فرنگی شیشه ای و فولادی، نقطه ی عطفی در توپوگرافی محل نمی باشد.</a:t>
            </a:r>
          </a:p>
          <a:p>
            <a:endParaRPr lang="fa-IR" dirty="0"/>
          </a:p>
        </p:txBody>
      </p:sp>
      <p:pic>
        <p:nvPicPr>
          <p:cNvPr id="4" name="Picture 3" descr="Untitled-23.1.jpg"/>
          <p:cNvPicPr>
            <a:picLocks noChangeAspect="1"/>
          </p:cNvPicPr>
          <p:nvPr/>
        </p:nvPicPr>
        <p:blipFill>
          <a:blip r:embed="rId2" cstate="print"/>
          <a:stretch>
            <a:fillRect/>
          </a:stretch>
        </p:blipFill>
        <p:spPr>
          <a:xfrm>
            <a:off x="214282" y="2857496"/>
            <a:ext cx="3929090" cy="2915667"/>
          </a:xfrm>
          <a:prstGeom prst="rect">
            <a:avLst/>
          </a:prstGeom>
        </p:spPr>
      </p:pic>
      <p:pic>
        <p:nvPicPr>
          <p:cNvPr id="5" name="Picture 4" descr="Untitled-23.6.jpg"/>
          <p:cNvPicPr>
            <a:picLocks noChangeAspect="1"/>
          </p:cNvPicPr>
          <p:nvPr/>
        </p:nvPicPr>
        <p:blipFill>
          <a:blip r:embed="rId3" cstate="print"/>
          <a:stretch>
            <a:fillRect/>
          </a:stretch>
        </p:blipFill>
        <p:spPr>
          <a:xfrm>
            <a:off x="4500562" y="2928934"/>
            <a:ext cx="4298091" cy="2357454"/>
          </a:xfrm>
          <a:prstGeom prst="rect">
            <a:avLst/>
          </a:prstGeom>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725602"/>
          </a:xfrm>
        </p:spPr>
        <p:txBody>
          <a:bodyPr>
            <a:noAutofit/>
          </a:bodyPr>
          <a:lstStyle/>
          <a:p>
            <a:endParaRPr lang="fa-IR" sz="2800" b="0" dirty="0">
              <a:solidFill>
                <a:srgbClr val="FFFFFF"/>
              </a:solidFill>
              <a:effectLst/>
            </a:endParaRPr>
          </a:p>
        </p:txBody>
      </p:sp>
      <p:sp>
        <p:nvSpPr>
          <p:cNvPr id="5" name="Content Placeholder 4"/>
          <p:cNvSpPr>
            <a:spLocks noGrp="1"/>
          </p:cNvSpPr>
          <p:nvPr>
            <p:ph idx="1"/>
          </p:nvPr>
        </p:nvSpPr>
        <p:spPr>
          <a:xfrm>
            <a:off x="457200" y="428604"/>
            <a:ext cx="7972452" cy="5880756"/>
          </a:xfrm>
        </p:spPr>
        <p:txBody>
          <a:bodyPr/>
          <a:lstStyle/>
          <a:p>
            <a:r>
              <a:rPr lang="fa-IR" dirty="0" smtClean="0">
                <a:solidFill>
                  <a:srgbClr val="D5D5D5"/>
                </a:solidFill>
              </a:rPr>
              <a:t>دو ستون که با کابل ثابت شده، سقف شناور راروی طبقه ی شیشه ای بدون قاب در بالای کف نگهداری می کند.</a:t>
            </a:r>
          </a:p>
          <a:p>
            <a:endParaRPr lang="fa-IR" dirty="0" smtClean="0">
              <a:solidFill>
                <a:srgbClr val="FFFFFF"/>
              </a:solidFill>
            </a:endParaRPr>
          </a:p>
          <a:p>
            <a:endParaRPr lang="fa-IR" dirty="0"/>
          </a:p>
        </p:txBody>
      </p:sp>
      <p:pic>
        <p:nvPicPr>
          <p:cNvPr id="6" name="Picture 5" descr="Untitled-23 4.jpg"/>
          <p:cNvPicPr>
            <a:picLocks noChangeAspect="1"/>
          </p:cNvPicPr>
          <p:nvPr/>
        </p:nvPicPr>
        <p:blipFill>
          <a:blip r:embed="rId2"/>
          <a:stretch>
            <a:fillRect/>
          </a:stretch>
        </p:blipFill>
        <p:spPr>
          <a:xfrm>
            <a:off x="1000099" y="1928802"/>
            <a:ext cx="7060967" cy="4500594"/>
          </a:xfrm>
          <a:prstGeom prst="rect">
            <a:avLst/>
          </a:prstGeom>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pPr>
              <a:buNone/>
            </a:pPr>
            <a:r>
              <a:rPr lang="en-US" dirty="0" smtClean="0">
                <a:solidFill>
                  <a:srgbClr val="FFFFFF"/>
                </a:solidFill>
              </a:rPr>
              <a:t>Industrialized Housing System.6</a:t>
            </a:r>
            <a:r>
              <a:rPr lang="fa-IR" dirty="0" smtClean="0">
                <a:solidFill>
                  <a:srgbClr val="FFFFFF"/>
                </a:solidFill>
              </a:rPr>
              <a:t> </a:t>
            </a:r>
          </a:p>
          <a:p>
            <a:pPr>
              <a:buNone/>
            </a:pPr>
            <a:r>
              <a:rPr lang="fa-IR" dirty="0" smtClean="0">
                <a:solidFill>
                  <a:srgbClr val="D5D5D5"/>
                </a:solidFill>
              </a:rPr>
              <a:t>    این طرح با هدف توسعه سیستم خانه سازی کم هزینه با کیفیت بالا توسط راجرز در کره انجام شد. جایی که مناطق شهری- به ویژه سئول- به طور وحشتناکی در حال رشد بود. هدف، 100000 واحد با یک پنجم هزینه ی خانه های معمولی بود. این واحدها در کارخانه ساخته و سپس به مکان مورد نظر حمل و در آن نصب می شد.</a:t>
            </a:r>
            <a:endParaRPr lang="fa-IR" dirty="0">
              <a:solidFill>
                <a:srgbClr val="D5D5D5"/>
              </a:solidFill>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4" name="Content Placeholder 3" descr="Untitled-24.jpg"/>
          <p:cNvPicPr>
            <a:picLocks noGrp="1" noChangeAspect="1"/>
          </p:cNvPicPr>
          <p:nvPr>
            <p:ph idx="1"/>
          </p:nvPr>
        </p:nvPicPr>
        <p:blipFill>
          <a:blip r:embed="rId2" cstate="print"/>
          <a:stretch>
            <a:fillRect/>
          </a:stretch>
        </p:blipFill>
        <p:spPr>
          <a:xfrm>
            <a:off x="1285852" y="714356"/>
            <a:ext cx="6143668" cy="5643602"/>
          </a:xfrm>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pPr>
              <a:buNone/>
            </a:pPr>
            <a:r>
              <a:rPr lang="fa-IR" dirty="0" smtClean="0">
                <a:solidFill>
                  <a:srgbClr val="C7C7C7"/>
                </a:solidFill>
              </a:rPr>
              <a:t>آپارتمان های مجهز به حمام، آشپزخانه، فضای نشیمن، پلکان ولابی، با ترکیب های مختلف و برای کاربردهای کوتاه و بلند نصب شد.</a:t>
            </a:r>
          </a:p>
          <a:p>
            <a:pPr>
              <a:buNone/>
            </a:pPr>
            <a:endParaRPr lang="fa-IR" dirty="0">
              <a:solidFill>
                <a:srgbClr val="C7C7C7"/>
              </a:solidFill>
            </a:endParaRPr>
          </a:p>
        </p:txBody>
      </p:sp>
      <p:pic>
        <p:nvPicPr>
          <p:cNvPr id="4" name="Picture 3" descr="Untitled-23.jpg"/>
          <p:cNvPicPr>
            <a:picLocks noChangeAspect="1"/>
          </p:cNvPicPr>
          <p:nvPr/>
        </p:nvPicPr>
        <p:blipFill>
          <a:blip r:embed="rId2" cstate="print"/>
          <a:stretch>
            <a:fillRect/>
          </a:stretch>
        </p:blipFill>
        <p:spPr>
          <a:xfrm>
            <a:off x="785786" y="2928934"/>
            <a:ext cx="3214710" cy="3217957"/>
          </a:xfrm>
          <a:prstGeom prst="rect">
            <a:avLst/>
          </a:prstGeom>
        </p:spPr>
      </p:pic>
      <p:pic>
        <p:nvPicPr>
          <p:cNvPr id="5" name="Picture 4" descr="Untitled-23  3.jpg"/>
          <p:cNvPicPr>
            <a:picLocks noChangeAspect="1"/>
          </p:cNvPicPr>
          <p:nvPr/>
        </p:nvPicPr>
        <p:blipFill>
          <a:blip r:embed="rId3" cstate="print"/>
          <a:stretch>
            <a:fillRect/>
          </a:stretch>
        </p:blipFill>
        <p:spPr>
          <a:xfrm>
            <a:off x="4357686" y="2928934"/>
            <a:ext cx="3929090" cy="3152875"/>
          </a:xfrm>
          <a:prstGeom prst="rect">
            <a:avLst/>
          </a:prstGeom>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43174" y="285728"/>
            <a:ext cx="6500826" cy="6286544"/>
          </a:xfrm>
        </p:spPr>
        <p:txBody>
          <a:bodyPr>
            <a:normAutofit/>
          </a:bodyPr>
          <a:lstStyle/>
          <a:p>
            <a:pPr algn="r"/>
            <a:r>
              <a:rPr lang="fa-IR" sz="2600" b="0" dirty="0" smtClean="0">
                <a:solidFill>
                  <a:srgbClr val="FFFFFF"/>
                </a:solidFill>
                <a:effectLst/>
                <a:cs typeface="+mn-cs"/>
              </a:rPr>
              <a:t>در خاور دور، با این سیستم که فضایی فوق العاده داشت، این امکان وجود داشت که خانه ای کم هزینه، کم ارتفاع و مرتفع و پیش ساخته با کاربرد عملی ساخته شود. </a:t>
            </a:r>
            <a:endParaRPr lang="fa-IR" sz="2600" b="0" dirty="0">
              <a:solidFill>
                <a:srgbClr val="FFFFFF"/>
              </a:solidFill>
              <a:effectLst/>
              <a:cs typeface="+mn-cs"/>
            </a:endParaRPr>
          </a:p>
        </p:txBody>
      </p:sp>
      <p:pic>
        <p:nvPicPr>
          <p:cNvPr id="4" name="Content Placeholder 3" descr="Untitled-23  1.jpg"/>
          <p:cNvPicPr>
            <a:picLocks noGrp="1" noChangeAspect="1"/>
          </p:cNvPicPr>
          <p:nvPr>
            <p:ph idx="1"/>
          </p:nvPr>
        </p:nvPicPr>
        <p:blipFill>
          <a:blip r:embed="rId2" cstate="print"/>
          <a:stretch>
            <a:fillRect/>
          </a:stretch>
        </p:blipFill>
        <p:spPr>
          <a:xfrm>
            <a:off x="214282" y="1214422"/>
            <a:ext cx="2464204" cy="5143536"/>
          </a:xfr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972452" cy="45719"/>
          </a:xfrm>
        </p:spPr>
        <p:txBody>
          <a:bodyPr>
            <a:normAutofit fontScale="90000"/>
          </a:bodyPr>
          <a:lstStyle/>
          <a:p>
            <a:endParaRPr lang="fa-IR" dirty="0"/>
          </a:p>
        </p:txBody>
      </p:sp>
      <p:sp>
        <p:nvSpPr>
          <p:cNvPr id="3" name="Content Placeholder 2"/>
          <p:cNvSpPr>
            <a:spLocks noGrp="1"/>
          </p:cNvSpPr>
          <p:nvPr>
            <p:ph idx="1"/>
          </p:nvPr>
        </p:nvSpPr>
        <p:spPr>
          <a:xfrm>
            <a:off x="214282" y="500042"/>
            <a:ext cx="8786874" cy="6072230"/>
          </a:xfrm>
        </p:spPr>
        <p:txBody>
          <a:bodyPr>
            <a:normAutofit/>
          </a:bodyPr>
          <a:lstStyle/>
          <a:p>
            <a:pPr>
              <a:buNone/>
            </a:pPr>
            <a:r>
              <a:rPr lang="fa-IR" b="1" dirty="0" smtClean="0">
                <a:solidFill>
                  <a:srgbClr val="C7C7C7"/>
                </a:solidFill>
              </a:rPr>
              <a:t>سرانجام طرح راجرز و پیانو مقام اول را کسب کرد و آن ها سفارش طراحی و ساخت را اخذ نمودند. این طرح در سال 1977 به پایان رسید. این مرکز اولین و شاخص ترین دیدگاه ساخته شده ی نهضت هنرمندانه ی، های تک است.</a:t>
            </a:r>
          </a:p>
          <a:p>
            <a:pPr>
              <a:buNone/>
            </a:pPr>
            <a:endParaRPr lang="fa-IR" b="1" dirty="0" smtClean="0">
              <a:solidFill>
                <a:srgbClr val="C7C7C7"/>
              </a:solidFill>
            </a:endParaRPr>
          </a:p>
          <a:p>
            <a:pPr>
              <a:buNone/>
            </a:pPr>
            <a:endParaRPr lang="fa-IR" b="1" dirty="0" smtClean="0">
              <a:solidFill>
                <a:srgbClr val="C7C7C7"/>
              </a:solidFill>
            </a:endParaRPr>
          </a:p>
          <a:p>
            <a:pPr>
              <a:buNone/>
            </a:pPr>
            <a:endParaRPr lang="fa-IR" b="1" dirty="0" smtClean="0">
              <a:solidFill>
                <a:srgbClr val="C7C7C7"/>
              </a:solidFill>
            </a:endParaRPr>
          </a:p>
          <a:p>
            <a:pPr>
              <a:buNone/>
            </a:pPr>
            <a:endParaRPr lang="fa-IR" b="1" dirty="0" smtClean="0">
              <a:solidFill>
                <a:srgbClr val="C7C7C7"/>
              </a:solidFill>
            </a:endParaRPr>
          </a:p>
          <a:p>
            <a:pPr>
              <a:buNone/>
            </a:pPr>
            <a:endParaRPr lang="fa-IR" b="1" dirty="0" smtClean="0">
              <a:solidFill>
                <a:srgbClr val="C7C7C7"/>
              </a:solidFill>
            </a:endParaRPr>
          </a:p>
          <a:p>
            <a:pPr>
              <a:buNone/>
            </a:pPr>
            <a:endParaRPr lang="fa-IR" b="1" dirty="0" smtClean="0">
              <a:solidFill>
                <a:srgbClr val="C7C7C7"/>
              </a:solidFill>
            </a:endParaRPr>
          </a:p>
        </p:txBody>
      </p:sp>
      <p:pic>
        <p:nvPicPr>
          <p:cNvPr id="4" name="Picture 3" descr="818.bmp"/>
          <p:cNvPicPr>
            <a:picLocks noChangeAspect="1"/>
          </p:cNvPicPr>
          <p:nvPr/>
        </p:nvPicPr>
        <p:blipFill>
          <a:blip r:embed="rId2"/>
          <a:stretch>
            <a:fillRect/>
          </a:stretch>
        </p:blipFill>
        <p:spPr>
          <a:xfrm>
            <a:off x="785786" y="2928934"/>
            <a:ext cx="3547267" cy="2571768"/>
          </a:xfrm>
          <a:prstGeom prst="rect">
            <a:avLst/>
          </a:prstGeom>
        </p:spPr>
      </p:pic>
      <p:pic>
        <p:nvPicPr>
          <p:cNvPr id="5" name="Picture 4" descr="Untitled-4 3.jpg"/>
          <p:cNvPicPr>
            <a:picLocks noChangeAspect="1"/>
          </p:cNvPicPr>
          <p:nvPr/>
        </p:nvPicPr>
        <p:blipFill>
          <a:blip r:embed="rId3"/>
          <a:stretch>
            <a:fillRect/>
          </a:stretch>
        </p:blipFill>
        <p:spPr>
          <a:xfrm>
            <a:off x="4786314" y="3071810"/>
            <a:ext cx="3038809" cy="1857388"/>
          </a:xfrm>
          <a:prstGeom prst="rect">
            <a:avLst/>
          </a:prstGeom>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5" name="Content Placeholder 4"/>
          <p:cNvSpPr>
            <a:spLocks noGrp="1"/>
          </p:cNvSpPr>
          <p:nvPr>
            <p:ph idx="1"/>
          </p:nvPr>
        </p:nvSpPr>
        <p:spPr/>
        <p:txBody>
          <a:bodyPr/>
          <a:lstStyle/>
          <a:p>
            <a:r>
              <a:rPr lang="en-US" dirty="0" smtClean="0"/>
              <a:t> </a:t>
            </a:r>
          </a:p>
          <a:p>
            <a:r>
              <a:rPr lang="en-US" dirty="0" smtClean="0">
                <a:solidFill>
                  <a:srgbClr val="FFFFFF"/>
                </a:solidFill>
              </a:rPr>
              <a:t>Madrid Barajas Airport . 7</a:t>
            </a:r>
            <a:br>
              <a:rPr lang="en-US" dirty="0" smtClean="0">
                <a:solidFill>
                  <a:srgbClr val="FFFFFF"/>
                </a:solidFill>
              </a:rPr>
            </a:br>
            <a:endParaRPr lang="en-US" dirty="0" smtClean="0"/>
          </a:p>
          <a:p>
            <a:r>
              <a:rPr lang="en-US" dirty="0" smtClean="0"/>
              <a:t> </a:t>
            </a:r>
          </a:p>
          <a:p>
            <a:endParaRPr lang="fa-IR" dirty="0"/>
          </a:p>
        </p:txBody>
      </p:sp>
      <p:pic>
        <p:nvPicPr>
          <p:cNvPr id="6" name="Picture 5" descr="image-ED10_4AB5F7E5.jpg"/>
          <p:cNvPicPr>
            <a:picLocks noChangeAspect="1"/>
          </p:cNvPicPr>
          <p:nvPr/>
        </p:nvPicPr>
        <p:blipFill>
          <a:blip r:embed="rId2"/>
          <a:stretch>
            <a:fillRect/>
          </a:stretch>
        </p:blipFill>
        <p:spPr>
          <a:xfrm>
            <a:off x="1643042" y="2786058"/>
            <a:ext cx="5433553" cy="3714776"/>
          </a:xfrm>
          <a:prstGeom prst="rect">
            <a:avLst/>
          </a:prstGeom>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329642" cy="45719"/>
          </a:xfrm>
        </p:spPr>
        <p:txBody>
          <a:bodyPr>
            <a:normAutofit fontScale="90000"/>
          </a:bodyPr>
          <a:lstStyle/>
          <a:p>
            <a:endParaRPr lang="fa-IR" dirty="0"/>
          </a:p>
        </p:txBody>
      </p:sp>
      <p:sp>
        <p:nvSpPr>
          <p:cNvPr id="3" name="Content Placeholder 2"/>
          <p:cNvSpPr>
            <a:spLocks noGrp="1"/>
          </p:cNvSpPr>
          <p:nvPr>
            <p:ph idx="1"/>
          </p:nvPr>
        </p:nvSpPr>
        <p:spPr>
          <a:xfrm>
            <a:off x="214282" y="571480"/>
            <a:ext cx="8572560" cy="6000792"/>
          </a:xfrm>
        </p:spPr>
        <p:txBody>
          <a:bodyPr>
            <a:normAutofit/>
          </a:bodyPr>
          <a:lstStyle/>
          <a:p>
            <a:r>
              <a:rPr lang="ar-SA" dirty="0" smtClean="0">
                <a:solidFill>
                  <a:srgbClr val="FFFFFF"/>
                </a:solidFill>
              </a:rPr>
              <a:t>پروژه برای ترمینال شماره 4 در فرودگاه باراهاس ،در سال 1997 دریک مسابقه معماری انتخاب شد.(ریچارد راجرز و همکاران، استودیوو</a:t>
            </a:r>
            <a:r>
              <a:rPr lang="en-US" dirty="0" err="1" smtClean="0">
                <a:solidFill>
                  <a:srgbClr val="FFFFFF"/>
                </a:solidFill>
              </a:rPr>
              <a:t>lamela</a:t>
            </a:r>
            <a:r>
              <a:rPr lang="en-US" dirty="0" smtClean="0">
                <a:solidFill>
                  <a:srgbClr val="FFFFFF"/>
                </a:solidFill>
              </a:rPr>
              <a:t> </a:t>
            </a:r>
            <a:r>
              <a:rPr lang="ar-SA" dirty="0" smtClean="0">
                <a:solidFill>
                  <a:srgbClr val="FFFFFF"/>
                </a:solidFill>
              </a:rPr>
              <a:t>دو شرکت مهندسی</a:t>
            </a:r>
            <a:r>
              <a:rPr lang="en-US" dirty="0" smtClean="0">
                <a:solidFill>
                  <a:srgbClr val="FFFFFF"/>
                </a:solidFill>
              </a:rPr>
              <a:t>TPS</a:t>
            </a:r>
            <a:r>
              <a:rPr lang="ar-SA" dirty="0" smtClean="0">
                <a:solidFill>
                  <a:srgbClr val="FFFFFF"/>
                </a:solidFill>
              </a:rPr>
              <a:t>و</a:t>
            </a:r>
            <a:r>
              <a:rPr lang="en-US" dirty="0" smtClean="0">
                <a:solidFill>
                  <a:srgbClr val="FFFFFF"/>
                </a:solidFill>
              </a:rPr>
              <a:t> </a:t>
            </a:r>
            <a:r>
              <a:rPr lang="en-US" dirty="0" err="1" smtClean="0">
                <a:solidFill>
                  <a:srgbClr val="FFFFFF"/>
                </a:solidFill>
              </a:rPr>
              <a:t>Initec</a:t>
            </a:r>
            <a:r>
              <a:rPr lang="ar-SA" dirty="0" smtClean="0">
                <a:solidFill>
                  <a:srgbClr val="FFFFFF"/>
                </a:solidFill>
              </a:rPr>
              <a:t>کارفرمای پروژه،کارشناسان ملی فرودگاههای اسپانیا،به معمارها ماموریت داده بود که یک امکان جدید بعنوان قسمتی از طرح گسترش فرودگاه باراهاس مادرید طراحی کنند</a:t>
            </a:r>
            <a:r>
              <a:rPr lang="en-US" dirty="0" smtClean="0">
                <a:solidFill>
                  <a:srgbClr val="FFFFFF"/>
                </a:solidFill>
              </a:rPr>
              <a:t>.</a:t>
            </a:r>
          </a:p>
          <a:p>
            <a:r>
              <a:rPr lang="en-US" dirty="0" smtClean="0">
                <a:solidFill>
                  <a:srgbClr val="FFFFFF"/>
                </a:solidFill>
              </a:rPr>
              <a:t> </a:t>
            </a:r>
          </a:p>
          <a:p>
            <a:r>
              <a:rPr lang="ar-SA" dirty="0" smtClean="0">
                <a:solidFill>
                  <a:srgbClr val="FFFFFF"/>
                </a:solidFill>
              </a:rPr>
              <a:t>فرودگاه باراهاس مادرید اولین بار در سال 1933 افتتاح گردیدو بارها گسترش یافت.در قسمت شمال غربی فرودگاه نیازهای جدیدی برای آن تشخیص داده شده است از جمله : فضای جدید برای یک ترمینال، ساختمان</a:t>
            </a:r>
            <a:r>
              <a:rPr lang="en-US" dirty="0" smtClean="0">
                <a:solidFill>
                  <a:srgbClr val="FFFFFF"/>
                </a:solidFill>
              </a:rPr>
              <a:t>satellite </a:t>
            </a:r>
            <a:r>
              <a:rPr lang="ar-SA" dirty="0" smtClean="0">
                <a:solidFill>
                  <a:srgbClr val="FFFFFF"/>
                </a:solidFill>
              </a:rPr>
              <a:t>و دو باند جدید پرواز و ساختمانهای جانبی لازم</a:t>
            </a:r>
            <a:r>
              <a:rPr lang="en-US" dirty="0" smtClean="0">
                <a:solidFill>
                  <a:srgbClr val="FFFFFF"/>
                </a:solidFill>
              </a:rPr>
              <a:t> .</a:t>
            </a:r>
          </a:p>
          <a:p>
            <a:r>
              <a:rPr lang="en-US" dirty="0" smtClean="0">
                <a:solidFill>
                  <a:srgbClr val="FFFFFF"/>
                </a:solidFill>
              </a:rPr>
              <a:t> </a:t>
            </a:r>
          </a:p>
          <a:p>
            <a:endParaRPr lang="en-US" dirty="0" smtClean="0">
              <a:solidFill>
                <a:srgbClr val="FFFFFF"/>
              </a:solidFill>
            </a:endParaRPr>
          </a:p>
          <a:p>
            <a:endParaRPr lang="en-US" dirty="0" smtClean="0">
              <a:solidFill>
                <a:srgbClr val="FFFFFF"/>
              </a:solidFill>
            </a:endParaRPr>
          </a:p>
          <a:p>
            <a:endParaRPr lang="fa-IR" dirty="0">
              <a:solidFill>
                <a:srgbClr val="FFFFFF"/>
              </a:solidFill>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r>
              <a:rPr lang="ar-SA" dirty="0" smtClean="0">
                <a:solidFill>
                  <a:srgbClr val="FFFFFF"/>
                </a:solidFill>
              </a:rPr>
              <a:t>ترمینال جدید، شهر مادرید را بعنوان یک قطب بزرگ اروپایی مطرح خواهد کرد واین موقعییت، کانون ارتباطی بین اروپا و آمریکای لاتین خواهد بود</a:t>
            </a:r>
            <a:r>
              <a:rPr lang="en-US" dirty="0" smtClean="0">
                <a:solidFill>
                  <a:srgbClr val="FFFFFF"/>
                </a:solidFill>
              </a:rPr>
              <a:t>.</a:t>
            </a:r>
          </a:p>
          <a:p>
            <a:r>
              <a:rPr lang="en-US" dirty="0" smtClean="0">
                <a:solidFill>
                  <a:srgbClr val="FFFFFF"/>
                </a:solidFill>
              </a:rPr>
              <a:t> </a:t>
            </a:r>
          </a:p>
          <a:p>
            <a:r>
              <a:rPr lang="ar-SA" dirty="0" smtClean="0">
                <a:solidFill>
                  <a:srgbClr val="FFFFFF"/>
                </a:solidFill>
              </a:rPr>
              <a:t>طراحی این پروژه از سال 1998 تا 1999 بطول انجامید. 1 سال بعد ساخت آن آغاز شد و در سال 2005 ساخت آن به پایان رسید.سرانجام در سال2006 به بهره برداری رسید و تا سال 2010 به حداکثر کارایی خود دست پیدا خواهد کرد</a:t>
            </a:r>
            <a:r>
              <a:rPr lang="en-US" dirty="0" smtClean="0">
                <a:solidFill>
                  <a:srgbClr val="FFFFFF"/>
                </a:solidFill>
              </a:rPr>
              <a:t>.</a:t>
            </a:r>
          </a:p>
          <a:p>
            <a:r>
              <a:rPr lang="en-US" dirty="0" smtClean="0">
                <a:solidFill>
                  <a:srgbClr val="FFFFFF"/>
                </a:solidFill>
              </a:rPr>
              <a:t> </a:t>
            </a:r>
            <a:endParaRPr lang="fa-IR" dirty="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4" name="Content Placeholder 3" descr="image-40E6_4AB5F7E5.jpg"/>
          <p:cNvPicPr>
            <a:picLocks noGrp="1" noChangeAspect="1"/>
          </p:cNvPicPr>
          <p:nvPr>
            <p:ph idx="1"/>
          </p:nvPr>
        </p:nvPicPr>
        <p:blipFill>
          <a:blip r:embed="rId2"/>
          <a:stretch>
            <a:fillRect/>
          </a:stretch>
        </p:blipFill>
        <p:spPr>
          <a:xfrm>
            <a:off x="357158" y="1643050"/>
            <a:ext cx="8229600" cy="4357718"/>
          </a:xfrm>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58204" cy="82528"/>
          </a:xfrm>
        </p:spPr>
        <p:txBody>
          <a:bodyPr>
            <a:normAutofit fontScale="90000"/>
          </a:bodyPr>
          <a:lstStyle/>
          <a:p>
            <a:endParaRPr lang="fa-IR" dirty="0"/>
          </a:p>
        </p:txBody>
      </p:sp>
      <p:sp>
        <p:nvSpPr>
          <p:cNvPr id="3" name="Content Placeholder 2"/>
          <p:cNvSpPr>
            <a:spLocks noGrp="1"/>
          </p:cNvSpPr>
          <p:nvPr>
            <p:ph idx="1"/>
          </p:nvPr>
        </p:nvSpPr>
        <p:spPr>
          <a:xfrm>
            <a:off x="214282" y="500042"/>
            <a:ext cx="8501122" cy="6143668"/>
          </a:xfrm>
        </p:spPr>
        <p:txBody>
          <a:bodyPr>
            <a:normAutofit lnSpcReduction="10000"/>
          </a:bodyPr>
          <a:lstStyle/>
          <a:p>
            <a:r>
              <a:rPr lang="ar-SA" dirty="0" smtClean="0">
                <a:solidFill>
                  <a:srgbClr val="FFFFFF"/>
                </a:solidFill>
              </a:rPr>
              <a:t>اجزائ اصلی این طرح شامل</a:t>
            </a:r>
            <a:r>
              <a:rPr lang="en-US" dirty="0" smtClean="0">
                <a:solidFill>
                  <a:srgbClr val="FFFFFF"/>
                </a:solidFill>
              </a:rPr>
              <a:t>:</a:t>
            </a:r>
          </a:p>
          <a:p>
            <a:r>
              <a:rPr lang="en-US" dirty="0" smtClean="0">
                <a:solidFill>
                  <a:srgbClr val="FFFFFF"/>
                </a:solidFill>
              </a:rPr>
              <a:t> </a:t>
            </a:r>
          </a:p>
          <a:p>
            <a:r>
              <a:rPr lang="en-US" dirty="0" smtClean="0">
                <a:solidFill>
                  <a:srgbClr val="FFFFFF"/>
                </a:solidFill>
              </a:rPr>
              <a:t>- 309000 </a:t>
            </a:r>
            <a:r>
              <a:rPr lang="ar-SA" dirty="0" smtClean="0">
                <a:solidFill>
                  <a:srgbClr val="FFFFFF"/>
                </a:solidFill>
              </a:rPr>
              <a:t>متر مربع</a:t>
            </a:r>
            <a:r>
              <a:rPr lang="en-US" dirty="0" smtClean="0">
                <a:solidFill>
                  <a:srgbClr val="FFFFFF"/>
                </a:solidFill>
              </a:rPr>
              <a:t> - </a:t>
            </a:r>
            <a:r>
              <a:rPr lang="ar-SA" dirty="0" smtClean="0">
                <a:solidFill>
                  <a:srgbClr val="FFFFFF"/>
                </a:solidFill>
              </a:rPr>
              <a:t>پارکینگ ماشین </a:t>
            </a:r>
            <a:r>
              <a:rPr lang="en-US" dirty="0" smtClean="0">
                <a:solidFill>
                  <a:srgbClr val="FFFFFF"/>
                </a:solidFill>
              </a:rPr>
              <a:t/>
            </a:r>
            <a:br>
              <a:rPr lang="en-US" dirty="0" smtClean="0">
                <a:solidFill>
                  <a:srgbClr val="FFFFFF"/>
                </a:solidFill>
              </a:rPr>
            </a:br>
            <a:r>
              <a:rPr lang="en-US" dirty="0" smtClean="0">
                <a:solidFill>
                  <a:srgbClr val="FFFFFF"/>
                </a:solidFill>
              </a:rPr>
              <a:t>- 470000 </a:t>
            </a:r>
            <a:r>
              <a:rPr lang="ar-SA" dirty="0" smtClean="0">
                <a:solidFill>
                  <a:srgbClr val="FFFFFF"/>
                </a:solidFill>
              </a:rPr>
              <a:t>متر مربع</a:t>
            </a:r>
            <a:r>
              <a:rPr lang="en-US" dirty="0" smtClean="0">
                <a:solidFill>
                  <a:srgbClr val="FFFFFF"/>
                </a:solidFill>
              </a:rPr>
              <a:t>- </a:t>
            </a:r>
            <a:r>
              <a:rPr lang="ar-SA" dirty="0" smtClean="0">
                <a:solidFill>
                  <a:srgbClr val="FFFFFF"/>
                </a:solidFill>
              </a:rPr>
              <a:t>ساختمان ترمینال</a:t>
            </a:r>
            <a:r>
              <a:rPr lang="en-US" dirty="0" smtClean="0">
                <a:solidFill>
                  <a:srgbClr val="FFFFFF"/>
                </a:solidFill>
              </a:rPr>
              <a:t/>
            </a:r>
            <a:br>
              <a:rPr lang="en-US" dirty="0" smtClean="0">
                <a:solidFill>
                  <a:srgbClr val="FFFFFF"/>
                </a:solidFill>
              </a:rPr>
            </a:br>
            <a:r>
              <a:rPr lang="en-US" dirty="0" smtClean="0">
                <a:solidFill>
                  <a:srgbClr val="FFFFFF"/>
                </a:solidFill>
              </a:rPr>
              <a:t>- 315000 </a:t>
            </a:r>
            <a:r>
              <a:rPr lang="ar-SA" dirty="0" smtClean="0">
                <a:solidFill>
                  <a:srgbClr val="FFFFFF"/>
                </a:solidFill>
              </a:rPr>
              <a:t>متر مربع</a:t>
            </a:r>
            <a:r>
              <a:rPr lang="en-US" dirty="0" smtClean="0">
                <a:solidFill>
                  <a:srgbClr val="FFFFFF"/>
                </a:solidFill>
              </a:rPr>
              <a:t>- </a:t>
            </a:r>
            <a:r>
              <a:rPr lang="ar-SA" dirty="0" smtClean="0">
                <a:solidFill>
                  <a:srgbClr val="FFFFFF"/>
                </a:solidFill>
              </a:rPr>
              <a:t>ساختمان ماهواره</a:t>
            </a:r>
            <a:r>
              <a:rPr lang="en-US" dirty="0" smtClean="0">
                <a:solidFill>
                  <a:srgbClr val="FFFFFF"/>
                </a:solidFill>
              </a:rPr>
              <a:t/>
            </a:r>
            <a:br>
              <a:rPr lang="en-US" dirty="0" smtClean="0">
                <a:solidFill>
                  <a:srgbClr val="FFFFFF"/>
                </a:solidFill>
              </a:rPr>
            </a:br>
            <a:r>
              <a:rPr lang="en-US" dirty="0" smtClean="0">
                <a:solidFill>
                  <a:srgbClr val="FFFFFF"/>
                </a:solidFill>
              </a:rPr>
              <a:t>- 64000 </a:t>
            </a:r>
            <a:r>
              <a:rPr lang="ar-SA" dirty="0" smtClean="0">
                <a:solidFill>
                  <a:srgbClr val="FFFFFF"/>
                </a:solidFill>
              </a:rPr>
              <a:t>مترمربع</a:t>
            </a:r>
            <a:r>
              <a:rPr lang="en-US" dirty="0" smtClean="0">
                <a:solidFill>
                  <a:srgbClr val="FFFFFF"/>
                </a:solidFill>
              </a:rPr>
              <a:t>- </a:t>
            </a:r>
            <a:r>
              <a:rPr lang="ar-SA" dirty="0" smtClean="0">
                <a:solidFill>
                  <a:srgbClr val="FFFFFF"/>
                </a:solidFill>
              </a:rPr>
              <a:t>راههای ارتباطی </a:t>
            </a:r>
            <a:r>
              <a:rPr lang="en-US" dirty="0" smtClean="0">
                <a:solidFill>
                  <a:srgbClr val="FFFFFF"/>
                </a:solidFill>
              </a:rPr>
              <a:t/>
            </a:r>
            <a:br>
              <a:rPr lang="en-US" dirty="0" smtClean="0">
                <a:solidFill>
                  <a:srgbClr val="FFFFFF"/>
                </a:solidFill>
              </a:rPr>
            </a:br>
            <a:r>
              <a:rPr lang="ar-SA" dirty="0" smtClean="0">
                <a:solidFill>
                  <a:srgbClr val="FFFFFF"/>
                </a:solidFill>
              </a:rPr>
              <a:t>تیم طراحی همچنین لازم داشت که سیستم جابجایی اتوماتیک بار و مسافر را در فرودگاه جای دهد</a:t>
            </a:r>
            <a:r>
              <a:rPr lang="en-US" dirty="0" smtClean="0">
                <a:solidFill>
                  <a:srgbClr val="FFFFFF"/>
                </a:solidFill>
              </a:rPr>
              <a:t>.</a:t>
            </a:r>
          </a:p>
          <a:p>
            <a:r>
              <a:rPr lang="en-US" dirty="0" smtClean="0">
                <a:solidFill>
                  <a:srgbClr val="FFFFFF"/>
                </a:solidFill>
              </a:rPr>
              <a:t> </a:t>
            </a:r>
          </a:p>
          <a:p>
            <a:r>
              <a:rPr lang="ar-SA" dirty="0" smtClean="0">
                <a:solidFill>
                  <a:srgbClr val="FFFFFF"/>
                </a:solidFill>
              </a:rPr>
              <a:t>ساختمان</a:t>
            </a:r>
            <a:r>
              <a:rPr lang="en-US" dirty="0" smtClean="0">
                <a:solidFill>
                  <a:srgbClr val="FFFFFF"/>
                </a:solidFill>
              </a:rPr>
              <a:t> satellite </a:t>
            </a:r>
            <a:r>
              <a:rPr lang="ar-SA" dirty="0" smtClean="0">
                <a:solidFill>
                  <a:srgbClr val="FFFFFF"/>
                </a:solidFill>
              </a:rPr>
              <a:t>برای ترافیک بین المللی و قسمتی ازترافیک اتحادیه اروپا تدارک دیده شده است.بطوریکه ترافیک هوایی اتحادیه اروپایی باید از ترافیک بین المللی جدا نگه داشته شود و قابلیت سرویس دهی به این دو را داشته باشد</a:t>
            </a:r>
            <a:r>
              <a:rPr lang="en-US" dirty="0" smtClean="0">
                <a:solidFill>
                  <a:srgbClr val="FFFFFF"/>
                </a:solidFill>
              </a:rPr>
              <a:t>.</a:t>
            </a:r>
          </a:p>
          <a:p>
            <a:r>
              <a:rPr lang="en-US" dirty="0" smtClean="0">
                <a:solidFill>
                  <a:srgbClr val="FFFFFF"/>
                </a:solidFill>
              </a:rPr>
              <a:t> </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4" name="Content Placeholder 3" descr="image-7700_4AB5F7E5.jpg"/>
          <p:cNvPicPr>
            <a:picLocks noGrp="1" noChangeAspect="1"/>
          </p:cNvPicPr>
          <p:nvPr>
            <p:ph idx="1"/>
          </p:nvPr>
        </p:nvPicPr>
        <p:blipFill>
          <a:blip r:embed="rId2"/>
          <a:stretch>
            <a:fillRect/>
          </a:stretch>
        </p:blipFill>
        <p:spPr>
          <a:xfrm>
            <a:off x="1428728" y="1357298"/>
            <a:ext cx="6119834" cy="4708525"/>
          </a:xfrm>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r>
              <a:rPr lang="ar-SA" dirty="0" smtClean="0">
                <a:solidFill>
                  <a:srgbClr val="FFFFFF"/>
                </a:solidFill>
              </a:rPr>
              <a:t>این پروژه بالغ بر 1 میلیون متر مربع مساحت دارد و در حدود</a:t>
            </a:r>
            <a:r>
              <a:rPr lang="en-US" dirty="0" smtClean="0">
                <a:solidFill>
                  <a:srgbClr val="FFFFFF"/>
                </a:solidFill>
              </a:rPr>
              <a:t> 6 </a:t>
            </a:r>
            <a:r>
              <a:rPr lang="ar-SA" dirty="0" smtClean="0">
                <a:solidFill>
                  <a:srgbClr val="FFFFFF"/>
                </a:solidFill>
              </a:rPr>
              <a:t>میلیارد یورو برای ساخت و راه اندازی آن هزینه شده است. همچنین توانایی جابجایی</a:t>
            </a:r>
            <a:r>
              <a:rPr lang="en-US" dirty="0" smtClean="0">
                <a:solidFill>
                  <a:srgbClr val="FFFFFF"/>
                </a:solidFill>
              </a:rPr>
              <a:t> 35 </a:t>
            </a:r>
            <a:r>
              <a:rPr lang="ar-SA" dirty="0" smtClean="0">
                <a:solidFill>
                  <a:srgbClr val="FFFFFF"/>
                </a:solidFill>
              </a:rPr>
              <a:t>میلیون مسافر را در سال دارد</a:t>
            </a:r>
            <a:r>
              <a:rPr lang="en-US" dirty="0" smtClean="0">
                <a:solidFill>
                  <a:srgbClr val="FFFFFF"/>
                </a:solidFill>
              </a:rPr>
              <a:t>.</a:t>
            </a:r>
            <a:r>
              <a:rPr lang="ar-SA" dirty="0" smtClean="0">
                <a:solidFill>
                  <a:srgbClr val="FFFFFF"/>
                </a:solidFill>
              </a:rPr>
              <a:t>ترمینال جدید یک توالی شفاف فضایی برای وارد شدن و راهی شدن مسافران را به نمایش می گذارد</a:t>
            </a:r>
            <a:r>
              <a:rPr lang="en-US" dirty="0" smtClean="0">
                <a:solidFill>
                  <a:srgbClr val="FFFFFF"/>
                </a:solidFill>
              </a:rPr>
              <a:t>.</a:t>
            </a:r>
            <a:r>
              <a:rPr lang="ar-SA" dirty="0" smtClean="0">
                <a:solidFill>
                  <a:srgbClr val="FFFFFF"/>
                </a:solidFill>
              </a:rPr>
              <a:t>خوانایی ساختمان و طراحی مدولار، یک توالی تکرار شونده موج گونه ای را توسط بالهای پهناور فولاد پیش ساخته خلق می کند</a:t>
            </a:r>
            <a:r>
              <a:rPr lang="en-US" dirty="0" smtClean="0">
                <a:solidFill>
                  <a:srgbClr val="FFFFFF"/>
                </a:solidFill>
              </a:rPr>
              <a:t>.</a:t>
            </a:r>
          </a:p>
          <a:p>
            <a:r>
              <a:rPr lang="en-US" dirty="0" smtClean="0">
                <a:solidFill>
                  <a:srgbClr val="FFFFFF"/>
                </a:solidFill>
              </a:rPr>
              <a:t> </a:t>
            </a:r>
            <a:endParaRPr lang="fa-IR" dirty="0" smtClean="0"/>
          </a:p>
          <a:p>
            <a:endParaRPr lang="fa-IR" dirty="0"/>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4" name="Content Placeholder 3" descr="http://picdozer.com/thumb-BF57_4AB5F7E5.jpg">
            <a:hlinkClick r:id="rId2" tgtFrame="_blank"/>
          </p:cNvPr>
          <p:cNvPicPr>
            <a:picLocks noGrp="1"/>
          </p:cNvPicPr>
          <p:nvPr>
            <p:ph idx="1"/>
          </p:nvPr>
        </p:nvPicPr>
        <p:blipFill>
          <a:blip r:embed="rId3"/>
          <a:srcRect/>
          <a:stretch>
            <a:fillRect/>
          </a:stretch>
        </p:blipFill>
        <p:spPr bwMode="auto">
          <a:xfrm>
            <a:off x="1857356" y="500042"/>
            <a:ext cx="5000660" cy="600079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329642" cy="511156"/>
          </a:xfrm>
        </p:spPr>
        <p:txBody>
          <a:bodyPr>
            <a:normAutofit fontScale="90000"/>
          </a:bodyPr>
          <a:lstStyle/>
          <a:p>
            <a:endParaRPr lang="fa-IR" dirty="0"/>
          </a:p>
        </p:txBody>
      </p:sp>
      <p:sp>
        <p:nvSpPr>
          <p:cNvPr id="5" name="Content Placeholder 4"/>
          <p:cNvSpPr>
            <a:spLocks noGrp="1"/>
          </p:cNvSpPr>
          <p:nvPr>
            <p:ph idx="1"/>
          </p:nvPr>
        </p:nvSpPr>
        <p:spPr>
          <a:xfrm>
            <a:off x="214282" y="928670"/>
            <a:ext cx="8643998" cy="5572164"/>
          </a:xfrm>
        </p:spPr>
        <p:txBody>
          <a:bodyPr>
            <a:normAutofit lnSpcReduction="10000"/>
          </a:bodyPr>
          <a:lstStyle/>
          <a:p>
            <a:r>
              <a:rPr lang="ar-SA" dirty="0" smtClean="0">
                <a:solidFill>
                  <a:srgbClr val="FFFFFF"/>
                </a:solidFill>
              </a:rPr>
              <a:t>ساختار ترمینال فرودگاه باراهاس در سه لایه ساختمانی شکل گرفته است</a:t>
            </a:r>
            <a:r>
              <a:rPr lang="en-US" dirty="0" smtClean="0">
                <a:solidFill>
                  <a:srgbClr val="FFFFFF"/>
                </a:solidFill>
              </a:rPr>
              <a:t>.</a:t>
            </a:r>
            <a:r>
              <a:rPr lang="ar-SA" dirty="0" smtClean="0">
                <a:solidFill>
                  <a:srgbClr val="FFFFFF"/>
                </a:solidFill>
              </a:rPr>
              <a:t>زیر زمینی که در بعضی جاها به اندازه 20 متر زیرزمین واقع شده است.سه سطح قاب بتنی بالای سطح زمین و قابهای فولادی سقف</a:t>
            </a:r>
            <a:r>
              <a:rPr lang="en-US" dirty="0" smtClean="0">
                <a:solidFill>
                  <a:srgbClr val="FFFFFF"/>
                </a:solidFill>
              </a:rPr>
              <a:t>.</a:t>
            </a:r>
            <a:br>
              <a:rPr lang="en-US" dirty="0" smtClean="0">
                <a:solidFill>
                  <a:srgbClr val="FFFFFF"/>
                </a:solidFill>
              </a:rPr>
            </a:br>
            <a:r>
              <a:rPr lang="ar-SA" dirty="0" smtClean="0">
                <a:solidFill>
                  <a:srgbClr val="FFFFFF"/>
                </a:solidFill>
              </a:rPr>
              <a:t>علاوه بر عملکرد سازه ای بتن، به جاهایی که بتن قابل رویت خواهد بود، توجه خاصی مبذول شده است</a:t>
            </a:r>
            <a:r>
              <a:rPr lang="en-US" dirty="0" smtClean="0">
                <a:solidFill>
                  <a:srgbClr val="FFFFFF"/>
                </a:solidFill>
              </a:rPr>
              <a:t>.</a:t>
            </a:r>
            <a:r>
              <a:rPr lang="ar-SA" dirty="0" smtClean="0">
                <a:solidFill>
                  <a:srgbClr val="FFFFFF"/>
                </a:solidFill>
              </a:rPr>
              <a:t>تیر های بتنی به ضخامت 90 سانتیمترهستند همچنین تیر ها به طول 72 متر طراحی شده است که به همراه تخته های بتنی پر می شوند و یک شبکه 9متر در 18 متر ایجاد می کند.. در انتهای تنه های درختی بتنی در بالا، نقاط ثابتی برای تکیه گاه سقف فلزی در نظر گرفته شده است.سیستم سازه ای سقف در جهت بیرون از تنه های درختی کار می کند، جایی که 4شاخه یک جفت از مدول های دوتایی سقف را نگه می دارد.در این روش هر جفت از لوله ها بعلاوه سقف فلزی، سازه سقف را در دو جهت تثبیت می کند</a:t>
            </a:r>
            <a:r>
              <a:rPr lang="en-US" dirty="0" smtClean="0">
                <a:solidFill>
                  <a:srgbClr val="FFFFFF"/>
                </a:solidFill>
              </a:rPr>
              <a:t>.</a:t>
            </a:r>
          </a:p>
          <a:p>
            <a:r>
              <a:rPr lang="en-US" dirty="0" smtClean="0">
                <a:solidFill>
                  <a:srgbClr val="FFFFFF"/>
                </a:solidFill>
              </a:rPr>
              <a:t> </a:t>
            </a:r>
          </a:p>
          <a:p>
            <a:endParaRPr lang="fa-IR" dirty="0">
              <a:solidFill>
                <a:srgbClr val="FFFFFF"/>
              </a:solidFill>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4" name="Content Placeholder 3" descr="4.bmp"/>
          <p:cNvPicPr>
            <a:picLocks noGrp="1" noChangeAspect="1"/>
          </p:cNvPicPr>
          <p:nvPr>
            <p:ph idx="1"/>
          </p:nvPr>
        </p:nvPicPr>
        <p:blipFill>
          <a:blip r:embed="rId2"/>
          <a:stretch>
            <a:fillRect/>
          </a:stretch>
        </p:blipFill>
        <p:spPr>
          <a:xfrm>
            <a:off x="500034" y="500041"/>
            <a:ext cx="7772916" cy="5783049"/>
          </a:xfr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401080" cy="153966"/>
          </a:xfrm>
        </p:spPr>
        <p:txBody>
          <a:bodyPr>
            <a:normAutofit fontScale="90000"/>
          </a:bodyPr>
          <a:lstStyle/>
          <a:p>
            <a:endParaRPr lang="fa-IR" dirty="0"/>
          </a:p>
        </p:txBody>
      </p:sp>
      <p:sp>
        <p:nvSpPr>
          <p:cNvPr id="3" name="Content Placeholder 2"/>
          <p:cNvSpPr>
            <a:spLocks noGrp="1"/>
          </p:cNvSpPr>
          <p:nvPr>
            <p:ph idx="1"/>
          </p:nvPr>
        </p:nvSpPr>
        <p:spPr>
          <a:xfrm>
            <a:off x="0" y="500042"/>
            <a:ext cx="9144000" cy="6357958"/>
          </a:xfrm>
        </p:spPr>
        <p:txBody>
          <a:bodyPr/>
          <a:lstStyle/>
          <a:p>
            <a:pPr>
              <a:buNone/>
            </a:pPr>
            <a:r>
              <a:rPr lang="fa-IR" b="1" dirty="0" smtClean="0">
                <a:solidFill>
                  <a:srgbClr val="C7C7C7"/>
                </a:solidFill>
              </a:rPr>
              <a:t>در سال 1985 راجرز دفتر شخصی خود را در لندن تاسیس کرد.طراحی ساختمان بیمه ی لویدز و اتمام آن در سال 1986، از جمله شاهکار های اوست که با استفاده از الگو و آرمان های های تک دارای ساختی </a:t>
            </a:r>
            <a:r>
              <a:rPr lang="en-US" b="1" dirty="0" smtClean="0">
                <a:solidFill>
                  <a:srgbClr val="C7C7C7"/>
                </a:solidFill>
              </a:rPr>
              <a:t>composite  </a:t>
            </a:r>
            <a:r>
              <a:rPr lang="fa-IR" b="1" dirty="0" smtClean="0">
                <a:solidFill>
                  <a:srgbClr val="C7C7C7"/>
                </a:solidFill>
              </a:rPr>
              <a:t> است.</a:t>
            </a:r>
          </a:p>
          <a:p>
            <a:pPr>
              <a:buNone/>
            </a:pPr>
            <a:endParaRPr lang="fa-IR" b="1" dirty="0" smtClean="0">
              <a:solidFill>
                <a:srgbClr val="C7C7C7"/>
              </a:solidFill>
            </a:endParaRPr>
          </a:p>
          <a:p>
            <a:pPr>
              <a:buNone/>
            </a:pPr>
            <a:endParaRPr lang="fa-IR" b="1" dirty="0" smtClean="0">
              <a:solidFill>
                <a:srgbClr val="C7C7C7"/>
              </a:solidFill>
            </a:endParaRPr>
          </a:p>
          <a:p>
            <a:pPr>
              <a:buNone/>
            </a:pPr>
            <a:endParaRPr lang="fa-IR" b="1" dirty="0" smtClean="0">
              <a:solidFill>
                <a:srgbClr val="C7C7C7"/>
              </a:solidFill>
            </a:endParaRPr>
          </a:p>
          <a:p>
            <a:pPr>
              <a:buNone/>
            </a:pPr>
            <a:r>
              <a:rPr lang="fa-IR" b="1" dirty="0" smtClean="0">
                <a:solidFill>
                  <a:srgbClr val="C7C7C7"/>
                </a:solidFill>
              </a:rPr>
              <a:t>راجرز در سال 1985 در امریکا،معماری های تک را در ساخت بنای کشتی مانند گروه مشاور ”پی ای“ در میدانی واقع در حومه ی شهر هایتس در نیوجرسی امریکا گسترش داد.</a:t>
            </a:r>
          </a:p>
          <a:p>
            <a:pPr>
              <a:buNone/>
            </a:pPr>
            <a:endParaRPr lang="fa-IR" b="1" dirty="0" smtClean="0">
              <a:solidFill>
                <a:srgbClr val="C7C7C7"/>
              </a:solidFill>
            </a:endParaRPr>
          </a:p>
          <a:p>
            <a:pPr>
              <a:buNone/>
            </a:pPr>
            <a:endParaRPr lang="fa-IR" b="1" dirty="0" smtClean="0">
              <a:solidFill>
                <a:srgbClr val="C7C7C7"/>
              </a:solidFill>
            </a:endParaRPr>
          </a:p>
          <a:p>
            <a:endParaRPr lang="fa-IR" b="1" dirty="0">
              <a:solidFill>
                <a:srgbClr val="D5D5D5"/>
              </a:solidFill>
            </a:endParaRPr>
          </a:p>
        </p:txBody>
      </p:sp>
      <p:pic>
        <p:nvPicPr>
          <p:cNvPr id="4" name="Picture 3" descr="Untitled-4.jpg"/>
          <p:cNvPicPr>
            <a:picLocks noChangeAspect="1"/>
          </p:cNvPicPr>
          <p:nvPr/>
        </p:nvPicPr>
        <p:blipFill>
          <a:blip r:embed="rId2" cstate="print"/>
          <a:stretch>
            <a:fillRect/>
          </a:stretch>
        </p:blipFill>
        <p:spPr>
          <a:xfrm>
            <a:off x="571472" y="1785926"/>
            <a:ext cx="1714512" cy="2056548"/>
          </a:xfrm>
          <a:prstGeom prst="rect">
            <a:avLst/>
          </a:prstGeom>
        </p:spPr>
      </p:pic>
      <p:pic>
        <p:nvPicPr>
          <p:cNvPr id="5" name="Picture 4" descr="Untitled-5.jpg"/>
          <p:cNvPicPr>
            <a:picLocks noChangeAspect="1"/>
          </p:cNvPicPr>
          <p:nvPr/>
        </p:nvPicPr>
        <p:blipFill>
          <a:blip r:embed="rId3" cstate="print"/>
          <a:stretch>
            <a:fillRect/>
          </a:stretch>
        </p:blipFill>
        <p:spPr>
          <a:xfrm>
            <a:off x="714348" y="5072074"/>
            <a:ext cx="2438400" cy="1505712"/>
          </a:xfrm>
          <a:prstGeom prst="rect">
            <a:avLst/>
          </a:prstGeom>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6" name="Content Placeholder 5" descr="image-0D2E_4AB5F7E5.jpg"/>
          <p:cNvPicPr>
            <a:picLocks noGrp="1" noChangeAspect="1"/>
          </p:cNvPicPr>
          <p:nvPr>
            <p:ph idx="1"/>
          </p:nvPr>
        </p:nvPicPr>
        <p:blipFill>
          <a:blip r:embed="rId2"/>
          <a:stretch>
            <a:fillRect/>
          </a:stretch>
        </p:blipFill>
        <p:spPr>
          <a:xfrm>
            <a:off x="357158" y="1857364"/>
            <a:ext cx="8232635" cy="4572032"/>
          </a:xfrm>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686800" cy="654032"/>
          </a:xfrm>
        </p:spPr>
        <p:txBody>
          <a:bodyPr>
            <a:normAutofit fontScale="90000"/>
          </a:bodyPr>
          <a:lstStyle/>
          <a:p>
            <a:pPr algn="r"/>
            <a:r>
              <a:rPr lang="fa-IR" dirty="0" smtClean="0">
                <a:solidFill>
                  <a:srgbClr val="FFFFFF"/>
                </a:solidFill>
                <a:effectLst/>
              </a:rPr>
              <a:t>پروژه های دیگر</a:t>
            </a:r>
            <a:endParaRPr lang="fa-IR" dirty="0">
              <a:solidFill>
                <a:srgbClr val="FFFFFF"/>
              </a:solidFill>
              <a:effectLst/>
            </a:endParaRPr>
          </a:p>
        </p:txBody>
      </p:sp>
      <p:pic>
        <p:nvPicPr>
          <p:cNvPr id="4" name="Content Placeholder 3" descr="2.bmp"/>
          <p:cNvPicPr>
            <a:picLocks noGrp="1" noChangeAspect="1"/>
          </p:cNvPicPr>
          <p:nvPr>
            <p:ph idx="1"/>
          </p:nvPr>
        </p:nvPicPr>
        <p:blipFill>
          <a:blip r:embed="rId2"/>
          <a:stretch>
            <a:fillRect/>
          </a:stretch>
        </p:blipFill>
        <p:spPr>
          <a:xfrm>
            <a:off x="214282" y="857232"/>
            <a:ext cx="5143536" cy="2786082"/>
          </a:xfrm>
        </p:spPr>
      </p:pic>
      <p:pic>
        <p:nvPicPr>
          <p:cNvPr id="5" name="Picture 4" descr="untitled.bmp"/>
          <p:cNvPicPr>
            <a:picLocks noChangeAspect="1"/>
          </p:cNvPicPr>
          <p:nvPr/>
        </p:nvPicPr>
        <p:blipFill>
          <a:blip r:embed="rId3"/>
          <a:stretch>
            <a:fillRect/>
          </a:stretch>
        </p:blipFill>
        <p:spPr>
          <a:xfrm>
            <a:off x="5929322" y="1357298"/>
            <a:ext cx="2809878" cy="5001583"/>
          </a:xfrm>
          <a:prstGeom prst="rect">
            <a:avLst/>
          </a:prstGeom>
        </p:spPr>
      </p:pic>
      <p:pic>
        <p:nvPicPr>
          <p:cNvPr id="6" name="Picture 5" descr="wales-assembly.jpg"/>
          <p:cNvPicPr>
            <a:picLocks noChangeAspect="1"/>
          </p:cNvPicPr>
          <p:nvPr/>
        </p:nvPicPr>
        <p:blipFill>
          <a:blip r:embed="rId4"/>
          <a:stretch>
            <a:fillRect/>
          </a:stretch>
        </p:blipFill>
        <p:spPr>
          <a:xfrm>
            <a:off x="214282" y="3857628"/>
            <a:ext cx="5072098" cy="2786082"/>
          </a:xfrm>
          <a:prstGeom prst="rect">
            <a:avLst/>
          </a:prstGeom>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6" name="Content Placeholder 5" descr="11t771i.jpg"/>
          <p:cNvPicPr>
            <a:picLocks noGrp="1" noChangeAspect="1"/>
          </p:cNvPicPr>
          <p:nvPr>
            <p:ph idx="1"/>
          </p:nvPr>
        </p:nvPicPr>
        <p:blipFill>
          <a:blip r:embed="rId2"/>
          <a:stretch>
            <a:fillRect/>
          </a:stretch>
        </p:blipFill>
        <p:spPr>
          <a:xfrm>
            <a:off x="5072066" y="642918"/>
            <a:ext cx="3286116" cy="3322628"/>
          </a:xfrm>
        </p:spPr>
      </p:pic>
      <p:sp>
        <p:nvSpPr>
          <p:cNvPr id="10" name="Rectangle 9"/>
          <p:cNvSpPr/>
          <p:nvPr/>
        </p:nvSpPr>
        <p:spPr>
          <a:xfrm rot="20196098">
            <a:off x="428596" y="3244334"/>
            <a:ext cx="4771140" cy="1107996"/>
          </a:xfrm>
          <a:prstGeom prst="rect">
            <a:avLst/>
          </a:prstGeom>
        </p:spPr>
        <p:txBody>
          <a:bodyPr wrap="square">
            <a:spAutoFit/>
          </a:bodyPr>
          <a:lstStyle/>
          <a:p>
            <a:pPr algn="ctr"/>
            <a:r>
              <a:rPr lang="en-US" sz="3600" b="1" cap="all" dirty="0" smtClean="0">
                <a:ln w="9000" cmpd="sng">
                  <a:solidFill>
                    <a:schemeClr val="accent4">
                      <a:shade val="50000"/>
                      <a:satMod val="120000"/>
                    </a:schemeClr>
                  </a:solidFill>
                  <a:prstDash val="solid"/>
                </a:ln>
                <a:solidFill>
                  <a:srgbClr val="FFFFFF"/>
                </a:solidFill>
                <a:effectLst>
                  <a:reflection blurRad="12700" stA="28000" endPos="45000" dist="1000" dir="5400000" sy="-100000" algn="bl" rotWithShape="0"/>
                </a:effectLst>
              </a:rPr>
              <a:t>The</a:t>
            </a:r>
            <a:r>
              <a:rPr lang="en-US" sz="36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6600" b="1" cap="all" dirty="0" smtClean="0">
                <a:ln w="9000" cmpd="sng">
                  <a:solidFill>
                    <a:schemeClr val="accent4">
                      <a:shade val="50000"/>
                      <a:satMod val="120000"/>
                    </a:schemeClr>
                  </a:solidFill>
                  <a:prstDash val="solid"/>
                </a:ln>
                <a:solidFill>
                  <a:srgbClr val="92D050"/>
                </a:solidFill>
                <a:effectLst>
                  <a:reflection blurRad="12700" stA="28000" endPos="45000" dist="1000" dir="5400000" sy="-100000" algn="bl" rotWithShape="0"/>
                </a:effectLst>
              </a:rPr>
              <a:t>end</a:t>
            </a:r>
            <a:endParaRPr lang="en-US" sz="6600" b="1" cap="all" dirty="0">
              <a:ln w="9000" cmpd="sng">
                <a:solidFill>
                  <a:schemeClr val="accent4">
                    <a:shade val="50000"/>
                    <a:satMod val="120000"/>
                  </a:schemeClr>
                </a:solidFill>
                <a:prstDash val="solid"/>
              </a:ln>
              <a:solidFill>
                <a:srgbClr val="92D050"/>
              </a:solidFill>
              <a:effectLst>
                <a:reflection blurRad="12700" stA="28000" endPos="45000" dist="1000" dir="5400000" sy="-100000" algn="bl" rotWithShape="0"/>
              </a:effectLst>
            </a:endParaRPr>
          </a:p>
        </p:txBody>
      </p:sp>
      <p:sp>
        <p:nvSpPr>
          <p:cNvPr id="12" name="TextBox 11"/>
          <p:cNvSpPr txBox="1"/>
          <p:nvPr/>
        </p:nvSpPr>
        <p:spPr>
          <a:xfrm rot="20328517">
            <a:off x="250157" y="5118818"/>
            <a:ext cx="4116274" cy="584775"/>
          </a:xfrm>
          <a:prstGeom prst="rect">
            <a:avLst/>
          </a:prstGeom>
          <a:noFill/>
        </p:spPr>
        <p:txBody>
          <a:bodyPr wrap="square" rtlCol="1">
            <a:spAutoFit/>
          </a:bodyPr>
          <a:lstStyle/>
          <a:p>
            <a:r>
              <a:rPr lang="fa-IR" sz="3200" dirty="0" smtClean="0">
                <a:solidFill>
                  <a:srgbClr val="FFFFFF"/>
                </a:solidFill>
              </a:rPr>
              <a:t>گرد آورنده</a:t>
            </a:r>
            <a:r>
              <a:rPr lang="fa-IR" sz="3200" dirty="0" smtClean="0">
                <a:solidFill>
                  <a:srgbClr val="FFFFFF"/>
                </a:solidFill>
              </a:rPr>
              <a:t>:</a:t>
            </a:r>
            <a:endParaRPr lang="fa-IR" sz="3200" dirty="0">
              <a:solidFill>
                <a:srgbClr val="92D050"/>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flipV="1">
            <a:off x="457200" y="214290"/>
            <a:ext cx="8258204" cy="60348"/>
          </a:xfrm>
        </p:spPr>
        <p:txBody>
          <a:bodyPr>
            <a:normAutofit fontScale="90000"/>
          </a:bodyPr>
          <a:lstStyle/>
          <a:p>
            <a:endParaRPr lang="fa-IR" dirty="0"/>
          </a:p>
        </p:txBody>
      </p:sp>
      <p:sp>
        <p:nvSpPr>
          <p:cNvPr id="3" name="Content Placeholder 2"/>
          <p:cNvSpPr>
            <a:spLocks noGrp="1"/>
          </p:cNvSpPr>
          <p:nvPr>
            <p:ph idx="1"/>
          </p:nvPr>
        </p:nvSpPr>
        <p:spPr>
          <a:xfrm>
            <a:off x="214282" y="357166"/>
            <a:ext cx="8715436" cy="6500834"/>
          </a:xfrm>
        </p:spPr>
        <p:txBody>
          <a:bodyPr>
            <a:normAutofit fontScale="92500"/>
          </a:bodyPr>
          <a:lstStyle/>
          <a:p>
            <a:r>
              <a:rPr lang="fa-IR" b="1" dirty="0" smtClean="0">
                <a:solidFill>
                  <a:srgbClr val="C7C7C7"/>
                </a:solidFill>
              </a:rPr>
              <a:t>راجرز پیرو معماری های تکدر دو دهه ی اخیر نیز با وفاداری به این شیوه،نار خویش را ادامه داد و هرگاه ساختمانی از او به اتمام رسید، نتیجه ی کار ،قطعا تحولی عمده و نوآوری در نگاه ساخت هویتی بود.</a:t>
            </a:r>
          </a:p>
          <a:p>
            <a:r>
              <a:rPr lang="fa-IR" sz="4000" b="1" dirty="0" smtClean="0">
                <a:solidFill>
                  <a:srgbClr val="C00000"/>
                </a:solidFill>
              </a:rPr>
              <a:t>دیدگاه ها و اندیشه های راجرز</a:t>
            </a:r>
          </a:p>
          <a:p>
            <a:r>
              <a:rPr lang="fa-IR" sz="2900" b="1" dirty="0" smtClean="0">
                <a:solidFill>
                  <a:srgbClr val="FF0000"/>
                </a:solidFill>
              </a:rPr>
              <a:t>1-</a:t>
            </a:r>
            <a:r>
              <a:rPr lang="fa-IR" sz="2900" b="1" dirty="0" smtClean="0">
                <a:solidFill>
                  <a:srgbClr val="C7C7C7"/>
                </a:solidFill>
              </a:rPr>
              <a:t> راجرز معتقد است نهضت های تک نشانه ی انسان جدید امروزی است و در عصر تحولات و های تک عجین شده و جهان حرکت</a:t>
            </a:r>
          </a:p>
          <a:p>
            <a:r>
              <a:rPr lang="fa-IR" sz="2900" b="1" dirty="0" smtClean="0">
                <a:solidFill>
                  <a:srgbClr val="C7C7C7"/>
                </a:solidFill>
              </a:rPr>
              <a:t>تولید خودروها و رایانه ها ی پیشرفته، به شکلی در تجلی این اکتشافات علمی که هر کدام تمدن بشری را به جلو رانده است،این خود با فرهنگ  پیشرو و مسائل هویت گام برداشته و شکل و شمایل جدیدی از معماری آشکار می گردد.</a:t>
            </a:r>
          </a:p>
          <a:p>
            <a:r>
              <a:rPr lang="fa-IR" sz="2900" b="1" dirty="0" smtClean="0">
                <a:solidFill>
                  <a:srgbClr val="FF0000"/>
                </a:solidFill>
              </a:rPr>
              <a:t>2-</a:t>
            </a:r>
            <a:r>
              <a:rPr lang="fa-IR" sz="2900" b="1" dirty="0" smtClean="0">
                <a:solidFill>
                  <a:srgbClr val="D5D5D5"/>
                </a:solidFill>
              </a:rPr>
              <a:t>بستر واقعی تمدن بشری در شهر آغاز می شود و از این روست که کوچه، خیابان و میدان ها باید شکل نهایی خود را در مقابل مردم بدست آورند و در این راستا، بناهای منفرد باید به نوعی پیوندی قوی با بافت</a:t>
            </a:r>
            <a:endParaRPr lang="fa-IR" sz="2900" b="1" dirty="0" smtClean="0">
              <a:solidFill>
                <a:srgbClr val="FF0000"/>
              </a:solidFill>
            </a:endParaRPr>
          </a:p>
          <a:p>
            <a:endParaRPr lang="fa-IR" sz="2900" dirty="0" smtClean="0">
              <a:solidFill>
                <a:srgbClr val="C7C7C7"/>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58204" cy="153966"/>
          </a:xfrm>
        </p:spPr>
        <p:txBody>
          <a:bodyPr>
            <a:normAutofit fontScale="90000"/>
          </a:bodyPr>
          <a:lstStyle/>
          <a:p>
            <a:endParaRPr lang="fa-IR" dirty="0"/>
          </a:p>
        </p:txBody>
      </p:sp>
      <p:sp>
        <p:nvSpPr>
          <p:cNvPr id="3" name="Content Placeholder 2"/>
          <p:cNvSpPr>
            <a:spLocks noGrp="1"/>
          </p:cNvSpPr>
          <p:nvPr>
            <p:ph idx="1"/>
          </p:nvPr>
        </p:nvSpPr>
        <p:spPr>
          <a:xfrm>
            <a:off x="142844" y="571480"/>
            <a:ext cx="8572560" cy="6000792"/>
          </a:xfrm>
        </p:spPr>
        <p:txBody>
          <a:bodyPr/>
          <a:lstStyle/>
          <a:p>
            <a:r>
              <a:rPr lang="fa-IR" b="1" dirty="0" smtClean="0">
                <a:solidFill>
                  <a:srgbClr val="D5D5D5"/>
                </a:solidFill>
              </a:rPr>
              <a:t>شهر داشته باشند.</a:t>
            </a:r>
          </a:p>
          <a:p>
            <a:r>
              <a:rPr lang="fa-IR" sz="4000" b="1" dirty="0" smtClean="0">
                <a:solidFill>
                  <a:srgbClr val="C00000"/>
                </a:solidFill>
              </a:rPr>
              <a:t>جوایز دریافتی</a:t>
            </a:r>
          </a:p>
          <a:p>
            <a:r>
              <a:rPr lang="fa-IR" sz="2700" b="1" dirty="0" smtClean="0">
                <a:solidFill>
                  <a:srgbClr val="D5D5D5"/>
                </a:solidFill>
              </a:rPr>
              <a:t>راجرز مفتخر به دریافت جوایز متعددی از جمله مدال طلای سلطنتی“</a:t>
            </a:r>
            <a:r>
              <a:rPr lang="en-US" sz="2700" b="1" dirty="0" err="1" smtClean="0">
                <a:solidFill>
                  <a:srgbClr val="D5D5D5"/>
                </a:solidFill>
              </a:rPr>
              <a:t>Riba</a:t>
            </a:r>
            <a:r>
              <a:rPr lang="fa-IR" sz="2700" b="1" dirty="0" smtClean="0">
                <a:solidFill>
                  <a:srgbClr val="D5D5D5"/>
                </a:solidFill>
              </a:rPr>
              <a:t>“ در سال 1985 و جایزه ی ارزشمند </a:t>
            </a:r>
            <a:r>
              <a:rPr lang="en-US" sz="2700" b="1" dirty="0" smtClean="0">
                <a:solidFill>
                  <a:srgbClr val="D5D5D5"/>
                </a:solidFill>
              </a:rPr>
              <a:t>“</a:t>
            </a:r>
            <a:r>
              <a:rPr lang="fa-IR" sz="2700" b="1" dirty="0" smtClean="0">
                <a:solidFill>
                  <a:srgbClr val="D5D5D5"/>
                </a:solidFill>
              </a:rPr>
              <a:t>پریتز کر پرایز</a:t>
            </a:r>
            <a:r>
              <a:rPr lang="en-US" sz="2700" b="1" dirty="0" smtClean="0">
                <a:solidFill>
                  <a:srgbClr val="D5D5D5"/>
                </a:solidFill>
              </a:rPr>
              <a:t>”</a:t>
            </a:r>
            <a:endParaRPr lang="fa-IR" sz="2700" b="1" dirty="0" smtClean="0">
              <a:solidFill>
                <a:srgbClr val="D5D5D5"/>
              </a:solidFill>
            </a:endParaRPr>
          </a:p>
          <a:p>
            <a:r>
              <a:rPr lang="fa-IR" sz="2700" b="1" dirty="0" smtClean="0">
                <a:solidFill>
                  <a:srgbClr val="D5D5D5"/>
                </a:solidFill>
              </a:rPr>
              <a:t>در سال 2007 شد؛ افتخاراتی که نشانه های انتخاب بهترین و نقطه ی اوج حرفه ی توان فرسا و پر بار یک معمار دوستدار محیط زیست    می باشد.</a:t>
            </a:r>
            <a:endParaRPr lang="fa-IR" sz="2700" b="1" dirty="0">
              <a:solidFill>
                <a:srgbClr val="D5D5D5"/>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329642" cy="153966"/>
          </a:xfrm>
        </p:spPr>
        <p:txBody>
          <a:bodyPr>
            <a:normAutofit fontScale="90000"/>
          </a:bodyPr>
          <a:lstStyle/>
          <a:p>
            <a:endParaRPr lang="fa-IR" dirty="0"/>
          </a:p>
        </p:txBody>
      </p:sp>
      <p:sp>
        <p:nvSpPr>
          <p:cNvPr id="3" name="Content Placeholder 2"/>
          <p:cNvSpPr>
            <a:spLocks noGrp="1"/>
          </p:cNvSpPr>
          <p:nvPr>
            <p:ph idx="1"/>
          </p:nvPr>
        </p:nvSpPr>
        <p:spPr>
          <a:xfrm>
            <a:off x="0" y="571480"/>
            <a:ext cx="9001156" cy="6286520"/>
          </a:xfrm>
        </p:spPr>
        <p:txBody>
          <a:bodyPr>
            <a:normAutofit/>
          </a:bodyPr>
          <a:lstStyle/>
          <a:p>
            <a:pPr>
              <a:buNone/>
            </a:pPr>
            <a:r>
              <a:rPr lang="fa-IR" sz="4000" b="1" dirty="0" smtClean="0">
                <a:solidFill>
                  <a:srgbClr val="C00000"/>
                </a:solidFill>
              </a:rPr>
              <a:t>اولویت های راجرز در معماری</a:t>
            </a:r>
          </a:p>
          <a:p>
            <a:pPr>
              <a:buNone/>
            </a:pPr>
            <a:r>
              <a:rPr lang="fa-IR" sz="2900" b="1" dirty="0" smtClean="0">
                <a:solidFill>
                  <a:srgbClr val="FF0000"/>
                </a:solidFill>
              </a:rPr>
              <a:t>1- </a:t>
            </a:r>
            <a:r>
              <a:rPr lang="fa-IR" sz="2900" b="1" dirty="0" smtClean="0">
                <a:solidFill>
                  <a:srgbClr val="D5D5D5"/>
                </a:solidFill>
              </a:rPr>
              <a:t>ریچارد راجرز در راه پیشبرد اهداف خود، بهینه سازی مصرف انرژی در ساختمان را عامل مهمی می داند. با کمی دقت در پروژه های شرکت راجرز می توان نشانه های خطوط مشترک و تفکرات اقلیمی را که گویای محوریت فکری و ذهنیت خلاق آنهاست، مشاهده کرد.</a:t>
            </a:r>
          </a:p>
          <a:p>
            <a:pPr>
              <a:buNone/>
            </a:pPr>
            <a:r>
              <a:rPr lang="fa-IR" sz="2900" b="1" dirty="0" smtClean="0">
                <a:solidFill>
                  <a:srgbClr val="FF0000"/>
                </a:solidFill>
              </a:rPr>
              <a:t>2- </a:t>
            </a:r>
            <a:r>
              <a:rPr lang="fa-IR" sz="2900" b="1" dirty="0" smtClean="0">
                <a:solidFill>
                  <a:srgbClr val="D5D5D5"/>
                </a:solidFill>
              </a:rPr>
              <a:t>در تفکرات راجرز، نوع اقلیم منطقه، آفتاب، باد و گیاهان عوامل مهمی هستند که نقش اساسی دارند.</a:t>
            </a:r>
          </a:p>
          <a:p>
            <a:pPr>
              <a:buNone/>
            </a:pPr>
            <a:r>
              <a:rPr lang="fa-IR" sz="2900" b="1" dirty="0" smtClean="0">
                <a:solidFill>
                  <a:srgbClr val="FF0000"/>
                </a:solidFill>
              </a:rPr>
              <a:t>3- </a:t>
            </a:r>
            <a:r>
              <a:rPr lang="fa-IR" sz="2900" b="1" dirty="0" smtClean="0">
                <a:solidFill>
                  <a:srgbClr val="D5D5D5"/>
                </a:solidFill>
              </a:rPr>
              <a:t>راجرز با مطالعات عمیق در پروژه هایش راه را برای انجام پروژه های معماری زیست اقلیمی هموار ساخت، او با استفاده از باد خور و نور گیر، وزش باد و تابش نور خورشید در بنا کنترل می کند و</a:t>
            </a:r>
            <a:endParaRPr lang="fa-IR" sz="2900" b="1" dirty="0">
              <a:solidFill>
                <a:srgbClr val="D5D5D5"/>
              </a:solidFill>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Custom 14">
      <a:dk1>
        <a:sysClr val="windowText" lastClr="000000"/>
      </a:dk1>
      <a:lt1>
        <a:srgbClr val="000000"/>
      </a:lt1>
      <a:dk2>
        <a:srgbClr val="000000"/>
      </a:dk2>
      <a:lt2>
        <a:srgbClr val="000000"/>
      </a:lt2>
      <a:accent1>
        <a:srgbClr val="000000"/>
      </a:accent1>
      <a:accent2>
        <a:srgbClr val="000000"/>
      </a:accent2>
      <a:accent3>
        <a:srgbClr val="000000"/>
      </a:accent3>
      <a:accent4>
        <a:srgbClr val="000000"/>
      </a:accent4>
      <a:accent5>
        <a:srgbClr val="000000"/>
      </a:accent5>
      <a:accent6>
        <a:srgbClr val="000000"/>
      </a:accent6>
      <a:hlink>
        <a:srgbClr val="000000"/>
      </a:hlink>
      <a:folHlink>
        <a:srgbClr val="000000"/>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625</TotalTime>
  <Words>2075</Words>
  <Application>Microsoft Office PowerPoint</Application>
  <PresentationFormat>On-screen Show (4:3)</PresentationFormat>
  <Paragraphs>121</Paragraphs>
  <Slides>62</Slides>
  <Notes>0</Notes>
  <HiddenSlides>0</HiddenSlides>
  <MMClips>0</MMClips>
  <ScaleCrop>false</ScaleCrop>
  <HeadingPairs>
    <vt:vector size="4" baseType="variant">
      <vt:variant>
        <vt:lpstr>Theme</vt:lpstr>
      </vt:variant>
      <vt:variant>
        <vt:i4>1</vt:i4>
      </vt:variant>
      <vt:variant>
        <vt:lpstr>Slide Titles</vt:lpstr>
      </vt:variant>
      <vt:variant>
        <vt:i4>62</vt:i4>
      </vt:variant>
    </vt:vector>
  </HeadingPairs>
  <TitlesOfParts>
    <vt:vector size="63" baseType="lpstr">
      <vt:lpstr>Apex</vt:lpstr>
      <vt:lpstr>RICHARD    RAGERS</vt:lpstr>
      <vt:lpstr>مقدمه</vt:lpstr>
      <vt:lpstr>Slide 3</vt:lpstr>
      <vt:lpstr>Slide 4</vt:lpstr>
      <vt:lpstr>Slide 5</vt:lpstr>
      <vt:lpstr>Slide 6</vt:lpstr>
      <vt:lpstr>Slide 7</vt:lpstr>
      <vt:lpstr>Slide 8</vt:lpstr>
      <vt:lpstr>Slide 9</vt:lpstr>
      <vt:lpstr>Slide 10</vt:lpstr>
      <vt:lpstr>های تک</vt:lpstr>
      <vt:lpstr>Slide 12</vt:lpstr>
      <vt:lpstr>Slide 13</vt:lpstr>
      <vt:lpstr>Slide 14</vt:lpstr>
      <vt:lpstr>پروژه های راجرز</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در خاور دور، با این سیستم که فضایی فوق العاده داشت، این امکان وجود داشت که خانه ای کم هزینه، کم ارتفاع و مرتفع و پیش ساخته با کاربرد عملی ساخته شود. </vt:lpstr>
      <vt:lpstr>Slide 50</vt:lpstr>
      <vt:lpstr>Slide 51</vt:lpstr>
      <vt:lpstr>Slide 52</vt:lpstr>
      <vt:lpstr>Slide 53</vt:lpstr>
      <vt:lpstr>Slide 54</vt:lpstr>
      <vt:lpstr>Slide 55</vt:lpstr>
      <vt:lpstr>Slide 56</vt:lpstr>
      <vt:lpstr>Slide 57</vt:lpstr>
      <vt:lpstr>Slide 58</vt:lpstr>
      <vt:lpstr>Slide 59</vt:lpstr>
      <vt:lpstr>Slide 60</vt:lpstr>
      <vt:lpstr>پروژه های دیگر</vt:lpstr>
      <vt:lpstr>Slide 62</vt:lpstr>
    </vt:vector>
  </TitlesOfParts>
  <Company>ARYAN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M-B</dc:creator>
  <cp:lastModifiedBy>MRT</cp:lastModifiedBy>
  <cp:revision>73</cp:revision>
  <dcterms:created xsi:type="dcterms:W3CDTF">2010-04-16T08:32:28Z</dcterms:created>
  <dcterms:modified xsi:type="dcterms:W3CDTF">2014-10-26T08:03:11Z</dcterms:modified>
</cp:coreProperties>
</file>