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61" r:id="rId4"/>
    <p:sldId id="260" r:id="rId5"/>
    <p:sldId id="259" r:id="rId6"/>
    <p:sldId id="258" r:id="rId7"/>
    <p:sldId id="265" r:id="rId8"/>
    <p:sldId id="264" r:id="rId9"/>
    <p:sldId id="263" r:id="rId10"/>
    <p:sldId id="262" r:id="rId11"/>
    <p:sldId id="266" r:id="rId12"/>
    <p:sldId id="267" r:id="rId13"/>
    <p:sldId id="270" r:id="rId14"/>
    <p:sldId id="269" r:id="rId15"/>
    <p:sldId id="274" r:id="rId16"/>
    <p:sldId id="273" r:id="rId17"/>
    <p:sldId id="272" r:id="rId18"/>
    <p:sldId id="271" r:id="rId19"/>
    <p:sldId id="275" r:id="rId20"/>
    <p:sldId id="276" r:id="rId21"/>
    <p:sldId id="277"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EF6178E2-5BD5-4E83-9022-9A79FAD783EC}" type="datetimeFigureOut">
              <a:rPr lang="en-US" smtClean="0"/>
              <a:pPr/>
              <a:t>10/26/2014</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EE295AAF-56F9-45D1-9674-0AE73783A2A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F6178E2-5BD5-4E83-9022-9A79FAD783EC}" type="datetimeFigureOut">
              <a:rPr lang="en-US" smtClean="0"/>
              <a:pPr/>
              <a:t>10/26/2014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E295AAF-56F9-45D1-9674-0AE73783A2A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F6178E2-5BD5-4E83-9022-9A79FAD783EC}" type="datetimeFigureOut">
              <a:rPr lang="en-US" smtClean="0"/>
              <a:pPr/>
              <a:t>10/26/2014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E295AAF-56F9-45D1-9674-0AE73783A2A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F6178E2-5BD5-4E83-9022-9A79FAD783EC}" type="datetimeFigureOut">
              <a:rPr lang="en-US" smtClean="0"/>
              <a:pPr/>
              <a:t>10/26/2014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E295AAF-56F9-45D1-9674-0AE73783A2A5}"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EF6178E2-5BD5-4E83-9022-9A79FAD783EC}" type="datetimeFigureOut">
              <a:rPr lang="en-US" smtClean="0"/>
              <a:pPr/>
              <a:t>10/26/2014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E295AAF-56F9-45D1-9674-0AE73783A2A5}"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F6178E2-5BD5-4E83-9022-9A79FAD783EC}" type="datetimeFigureOut">
              <a:rPr lang="en-US" smtClean="0"/>
              <a:pPr/>
              <a:t>10/26/2014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E295AAF-56F9-45D1-9674-0AE73783A2A5}"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F6178E2-5BD5-4E83-9022-9A79FAD783EC}" type="datetimeFigureOut">
              <a:rPr lang="en-US" smtClean="0"/>
              <a:pPr/>
              <a:t>10/26/2014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EE295AAF-56F9-45D1-9674-0AE73783A2A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EF6178E2-5BD5-4E83-9022-9A79FAD783EC}" type="datetimeFigureOut">
              <a:rPr lang="en-US" smtClean="0"/>
              <a:pPr/>
              <a:t>10/26/2014</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EE295AAF-56F9-45D1-9674-0AE73783A2A5}"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EF6178E2-5BD5-4E83-9022-9A79FAD783EC}" type="datetimeFigureOut">
              <a:rPr lang="en-US" smtClean="0"/>
              <a:pPr/>
              <a:t>10/26/2014</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EE295AAF-56F9-45D1-9674-0AE73783A2A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EF6178E2-5BD5-4E83-9022-9A79FAD783EC}" type="datetimeFigureOut">
              <a:rPr lang="en-US" smtClean="0"/>
              <a:pPr/>
              <a:t>10/26/2014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E295AAF-56F9-45D1-9674-0AE73783A2A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EF6178E2-5BD5-4E83-9022-9A79FAD783EC}" type="datetimeFigureOut">
              <a:rPr lang="en-US" smtClean="0"/>
              <a:pPr/>
              <a:t>10/26/2014</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EE295AAF-56F9-45D1-9674-0AE73783A2A5}"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EF6178E2-5BD5-4E83-9022-9A79FAD783EC}" type="datetimeFigureOut">
              <a:rPr lang="en-US" smtClean="0"/>
              <a:pPr/>
              <a:t>10/26/2014</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EE295AAF-56F9-45D1-9674-0AE73783A2A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img.persiangfx.com/main/gallery-large/hofburg02.jp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img.persiangfx.com/main/gallery-large/hofburg03.jp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img.persiangfx.com/main/gallery-large/hofburg04.jpg"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img.persiangfx.com/main/gallery-large/hofburg05.jpg"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img.persiangfx.com/main/gallery-large/hofburg07.jpg" TargetMode="Externa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hyperlink" Target="http://img.persiangfx.com/main/gallery-large/hofburg06.jpg"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img.persiangfx.com/main/gallery-large/hofburg08.jpg"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img.persiangfx.com/main/gallery-large/hofburg09.jpg"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img.persiangfx.com/main/gallery-large/hofburg10.jpg"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img.persiangfx.com/main/gallery-large/hofburg11.jpg"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img.persiangfx.com/main/gallery-large/hofburg12.jp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img.persiangfx.com/main/gallery-large/hofburg13.jpg"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img.persiangfx.com/main/gallery-large/hofburg01.jp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7200" dirty="0" smtClean="0">
                <a:cs typeface="B Arshia" pitchFamily="2" charset="-78"/>
              </a:rPr>
              <a:t>مطالعات کتابخانه ملی تهران و اتریش</a:t>
            </a:r>
            <a:endParaRPr lang="en-US" sz="7200" dirty="0">
              <a:cs typeface="B Arshia"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6786578" y="357166"/>
            <a:ext cx="1834156"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kumimoji="0" lang="ar-SA"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ea typeface="Times New Roman" pitchFamily="18" charset="0"/>
                <a:cs typeface="B Roya" pitchFamily="2" charset="-78"/>
              </a:rPr>
              <a:t>میدان عمومی رو باز</a:t>
            </a:r>
            <a:endParaRPr lang="en-US" sz="2000" dirty="0">
              <a:effectLst>
                <a:outerShdw blurRad="38100" dist="38100" dir="2700000" algn="tl">
                  <a:srgbClr val="000000">
                    <a:alpha val="43137"/>
                  </a:srgbClr>
                </a:outerShdw>
              </a:effectLst>
            </a:endParaRPr>
          </a:p>
        </p:txBody>
      </p:sp>
      <p:pic>
        <p:nvPicPr>
          <p:cNvPr id="9217" name="Picture 2" descr="hofburg02 نقدی کوتاه بر معماری و طراحی کتابخانه ملی اتریش">
            <a:hlinkClick r:id="rId2" tooltip="&quot; &quot;"/>
          </p:cNvPr>
          <p:cNvPicPr>
            <a:picLocks noChangeAspect="1" noChangeArrowheads="1"/>
          </p:cNvPicPr>
          <p:nvPr/>
        </p:nvPicPr>
        <p:blipFill>
          <a:blip r:embed="rId3"/>
          <a:srcRect/>
          <a:stretch>
            <a:fillRect/>
          </a:stretch>
        </p:blipFill>
        <p:spPr bwMode="auto">
          <a:xfrm>
            <a:off x="500034" y="500042"/>
            <a:ext cx="4500594" cy="3945870"/>
          </a:xfrm>
          <a:prstGeom prst="rect">
            <a:avLst/>
          </a:prstGeom>
          <a:noFill/>
        </p:spPr>
      </p:pic>
      <p:sp>
        <p:nvSpPr>
          <p:cNvPr id="9219" name="Rectangle 3"/>
          <p:cNvSpPr>
            <a:spLocks noChangeArrowheads="1"/>
          </p:cNvSpPr>
          <p:nvPr/>
        </p:nvSpPr>
        <p:spPr bwMode="auto">
          <a:xfrm>
            <a:off x="428596" y="4071942"/>
            <a:ext cx="8429684" cy="2169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5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Calibri" pitchFamily="34" charset="0"/>
                <a:ea typeface="Times New Roman" pitchFamily="18" charset="0"/>
                <a:cs typeface="B Roya" pitchFamily="2" charset="-78"/>
              </a:rPr>
              <a:t/>
            </a:r>
            <a:br>
              <a:rPr kumimoji="0" lang="en-US" b="0" i="0" u="none" strike="noStrike" cap="none" normalizeH="0" baseline="0" dirty="0" smtClean="0">
                <a:ln>
                  <a:noFill/>
                </a:ln>
                <a:solidFill>
                  <a:schemeClr val="tx1"/>
                </a:solidFill>
                <a:effectLst/>
                <a:latin typeface="Calibri" pitchFamily="34" charset="0"/>
                <a:ea typeface="Times New Roman" pitchFamily="18" charset="0"/>
                <a:cs typeface="B Roya" pitchFamily="2" charset="-78"/>
              </a:rPr>
            </a:br>
            <a:r>
              <a:rPr kumimoji="0" lang="ar-SA" b="0" i="0" u="none" strike="noStrike" cap="none" normalizeH="0" baseline="0" dirty="0" smtClean="0">
                <a:ln>
                  <a:noFill/>
                </a:ln>
                <a:solidFill>
                  <a:schemeClr val="tx1"/>
                </a:solidFill>
                <a:effectLst/>
                <a:latin typeface="Calibri" pitchFamily="34" charset="0"/>
                <a:ea typeface="Times New Roman" pitchFamily="18" charset="0"/>
                <a:cs typeface="B Roya" pitchFamily="2" charset="-78"/>
              </a:rPr>
              <a:t>بدنه ی این بنای زیبا با موزاییک های کریستالی نما شده است و این باعث می شود که روشنایی روز به داخل ساختمان وارد شود. این بنا مزاحمتی برای تردد عمومی در خیابان ها ایجاد نمی کند. روی بام هلالی شکل این امارت یک باغ زیبا احداث شده است. خیابانی برای تردد اضطراری اتومبیل ها در زیر این ساختمان قرار دارد که دسترسی کاربران را به ورودی بنا امکان پذیر می کند</a:t>
            </a:r>
            <a:r>
              <a:rPr kumimoji="0" lang="en-US" b="0" i="0" u="none" strike="noStrike" cap="none" normalizeH="0" baseline="0" dirty="0" smtClean="0">
                <a:ln>
                  <a:noFill/>
                </a:ln>
                <a:solidFill>
                  <a:schemeClr val="tx1"/>
                </a:solidFill>
                <a:effectLst/>
                <a:latin typeface="Calibri" pitchFamily="34" charset="0"/>
                <a:ea typeface="Times New Roman" pitchFamily="18" charset="0"/>
                <a:cs typeface="B Roya" pitchFamily="2" charset="-78"/>
              </a:rPr>
              <a:t>.</a:t>
            </a:r>
            <a:endParaRPr kumimoji="0" lang="en-US" sz="2800" b="0" i="0" u="none" strike="noStrike" cap="none" normalizeH="0" baseline="0" dirty="0" smtClean="0">
              <a:ln>
                <a:noFill/>
              </a:ln>
              <a:solidFill>
                <a:schemeClr val="tx1"/>
              </a:solidFill>
              <a:effectLst/>
              <a:latin typeface="Arial" pitchFamily="34" charset="0"/>
              <a:cs typeface="B Roya" pitchFamily="2" charset="-78"/>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7649" name="Picture 3" descr="hofburg03 نقدی کوتاه بر معماری و طراحی کتابخانه ملی اتریش">
            <a:hlinkClick r:id="rId2" tooltip="&quot; &quot;"/>
          </p:cNvPr>
          <p:cNvPicPr>
            <a:picLocks noChangeAspect="1" noChangeArrowheads="1"/>
          </p:cNvPicPr>
          <p:nvPr/>
        </p:nvPicPr>
        <p:blipFill>
          <a:blip r:embed="rId3"/>
          <a:srcRect/>
          <a:stretch>
            <a:fillRect/>
          </a:stretch>
        </p:blipFill>
        <p:spPr bwMode="auto">
          <a:xfrm>
            <a:off x="500034" y="428604"/>
            <a:ext cx="6072230" cy="4349411"/>
          </a:xfrm>
          <a:prstGeom prst="rect">
            <a:avLst/>
          </a:prstGeom>
          <a:noFill/>
        </p:spPr>
      </p:pic>
      <p:sp>
        <p:nvSpPr>
          <p:cNvPr id="27651" name="Rectangle 3"/>
          <p:cNvSpPr>
            <a:spLocks noChangeArrowheads="1"/>
          </p:cNvSpPr>
          <p:nvPr/>
        </p:nvSpPr>
        <p:spPr bwMode="auto">
          <a:xfrm>
            <a:off x="4143372" y="5143512"/>
            <a:ext cx="4714908" cy="13388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50000"/>
              </a:lnSpc>
              <a:spcBef>
                <a:spcPct val="0"/>
              </a:spcBef>
              <a:spcAft>
                <a:spcPct val="0"/>
              </a:spcAft>
              <a:buClrTx/>
              <a:buSzTx/>
              <a:buFontTx/>
              <a:buNone/>
              <a:tabLst/>
            </a:pPr>
            <a:r>
              <a:rPr kumimoji="0" lang="ar-SA" b="0" i="0" u="none" strike="noStrike" cap="none" normalizeH="0" baseline="0" dirty="0" smtClean="0">
                <a:ln>
                  <a:noFill/>
                </a:ln>
                <a:solidFill>
                  <a:schemeClr val="tx1"/>
                </a:solidFill>
                <a:effectLst/>
                <a:latin typeface="Calibri" pitchFamily="34" charset="0"/>
                <a:ea typeface="Times New Roman" pitchFamily="18" charset="0"/>
                <a:cs typeface="B Roya" pitchFamily="2" charset="-78"/>
              </a:rPr>
              <a:t>این بنا دارای امکانات فرهنگی از جمله یک سالن نمایشگاهی 1200 متر مربعی، یک سالن چند منظوره 600 متر مربعی، استودیوهای ابتکاری، رستوران و چند فروشگاه می باشد</a:t>
            </a:r>
            <a:r>
              <a:rPr kumimoji="0" lang="en-US" b="0" i="0" u="none" strike="noStrike" cap="none" normalizeH="0" baseline="0" dirty="0" smtClean="0">
                <a:ln>
                  <a:noFill/>
                </a:ln>
                <a:solidFill>
                  <a:schemeClr val="tx1"/>
                </a:solidFill>
                <a:effectLst/>
                <a:latin typeface="Calibri" pitchFamily="34" charset="0"/>
                <a:ea typeface="Times New Roman" pitchFamily="18" charset="0"/>
                <a:cs typeface="B Roya" pitchFamily="2" charset="-78"/>
              </a:rPr>
              <a:t>.</a:t>
            </a:r>
            <a:endParaRPr kumimoji="0" lang="en-US" sz="2800" b="0" i="0" u="none" strike="noStrike" cap="none" normalizeH="0" baseline="0" dirty="0" smtClean="0">
              <a:ln>
                <a:noFill/>
              </a:ln>
              <a:solidFill>
                <a:schemeClr val="tx1"/>
              </a:solidFill>
              <a:effectLst/>
              <a:latin typeface="Arial" pitchFamily="34" charset="0"/>
              <a:cs typeface="B Roya" pitchFamily="2" charset="-7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6625" name="Picture 4" descr="hofburg04 نقدی کوتاه بر معماری و طراحی کتابخانه ملی اتریش">
            <a:hlinkClick r:id="rId2" tooltip="&quot; &quot;"/>
          </p:cNvPr>
          <p:cNvPicPr>
            <a:picLocks noChangeAspect="1" noChangeArrowheads="1"/>
          </p:cNvPicPr>
          <p:nvPr/>
        </p:nvPicPr>
        <p:blipFill>
          <a:blip r:embed="rId3"/>
          <a:srcRect/>
          <a:stretch>
            <a:fillRect/>
          </a:stretch>
        </p:blipFill>
        <p:spPr bwMode="auto">
          <a:xfrm>
            <a:off x="428596" y="1285860"/>
            <a:ext cx="6643734" cy="5237734"/>
          </a:xfrm>
          <a:prstGeom prst="rect">
            <a:avLst/>
          </a:prstGeom>
          <a:noFill/>
        </p:spPr>
      </p:pic>
      <p:sp>
        <p:nvSpPr>
          <p:cNvPr id="26627" name="Rectangle 3"/>
          <p:cNvSpPr>
            <a:spLocks noChangeArrowheads="1"/>
          </p:cNvSpPr>
          <p:nvPr/>
        </p:nvSpPr>
        <p:spPr bwMode="auto">
          <a:xfrm>
            <a:off x="7286644" y="214290"/>
            <a:ext cx="1249060"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ea typeface="Times New Roman" pitchFamily="18" charset="0"/>
                <a:cs typeface="B Roya" pitchFamily="2" charset="-78"/>
              </a:rPr>
              <a:t/>
            </a:r>
            <a:br>
              <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ea typeface="Times New Roman" pitchFamily="18" charset="0"/>
                <a:cs typeface="B Roya" pitchFamily="2" charset="-78"/>
              </a:rPr>
            </a:br>
            <a:r>
              <a:rPr kumimoji="0" lang="ar-SA"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ea typeface="Times New Roman" pitchFamily="18" charset="0"/>
                <a:cs typeface="B Roya" pitchFamily="2" charset="-78"/>
              </a:rPr>
              <a:t>فضای داخلی</a:t>
            </a:r>
            <a:endPar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B Roya" pitchFamily="2" charset="-7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3553" name="Picture 5" descr="hofburg05 نقدی کوتاه بر معماری و طراحی کتابخانه ملی اتریش">
            <a:hlinkClick r:id="rId2" tooltip="&quot; &quot;"/>
          </p:cNvPr>
          <p:cNvPicPr>
            <a:picLocks noChangeAspect="1" noChangeArrowheads="1"/>
          </p:cNvPicPr>
          <p:nvPr/>
        </p:nvPicPr>
        <p:blipFill>
          <a:blip r:embed="rId3"/>
          <a:srcRect/>
          <a:stretch>
            <a:fillRect/>
          </a:stretch>
        </p:blipFill>
        <p:spPr bwMode="auto">
          <a:xfrm>
            <a:off x="571472" y="857232"/>
            <a:ext cx="5667386" cy="5667386"/>
          </a:xfrm>
          <a:prstGeom prst="rect">
            <a:avLst/>
          </a:prstGeom>
          <a:noFill/>
        </p:spPr>
      </p:pic>
      <p:sp>
        <p:nvSpPr>
          <p:cNvPr id="23555" name="Rectangle 3"/>
          <p:cNvSpPr>
            <a:spLocks noChangeArrowheads="1"/>
          </p:cNvSpPr>
          <p:nvPr/>
        </p:nvSpPr>
        <p:spPr bwMode="auto">
          <a:xfrm>
            <a:off x="6357950" y="142852"/>
            <a:ext cx="2353529"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ea typeface="Times New Roman" pitchFamily="18" charset="0"/>
                <a:cs typeface="B Roya" pitchFamily="2" charset="-78"/>
              </a:rPr>
              <a:t/>
            </a:r>
            <a:br>
              <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ea typeface="Times New Roman" pitchFamily="18" charset="0"/>
                <a:cs typeface="B Roya" pitchFamily="2" charset="-78"/>
              </a:rPr>
            </a:br>
            <a:r>
              <a:rPr kumimoji="0" lang="ar-SA"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ea typeface="Times New Roman" pitchFamily="18" charset="0"/>
                <a:cs typeface="B Roya" pitchFamily="2" charset="-78"/>
              </a:rPr>
              <a:t>پلکان های مارپیچ مرکزی</a:t>
            </a:r>
            <a:endPar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B Roya" pitchFamily="2" charset="-78"/>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7" descr="hofburg07 نقدی کوتاه بر معماری و طراحی کتابخانه ملی اتریش">
            <a:hlinkClick r:id="rId2" tooltip="&quot; &quot;"/>
          </p:cNvPr>
          <p:cNvPicPr>
            <a:picLocks noChangeAspect="1" noChangeArrowheads="1"/>
          </p:cNvPicPr>
          <p:nvPr/>
        </p:nvPicPr>
        <p:blipFill>
          <a:blip r:embed="rId3"/>
          <a:srcRect/>
          <a:stretch>
            <a:fillRect/>
          </a:stretch>
        </p:blipFill>
        <p:spPr bwMode="auto">
          <a:xfrm>
            <a:off x="3286116" y="2357430"/>
            <a:ext cx="5667386" cy="4125330"/>
          </a:xfrm>
          <a:prstGeom prst="rect">
            <a:avLst/>
          </a:prstGeom>
          <a:noFill/>
        </p:spPr>
      </p:pic>
      <p:sp>
        <p:nvSpPr>
          <p:cNvPr id="24579"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80" name="Rectangle 4"/>
          <p:cNvSpPr>
            <a:spLocks noChangeArrowheads="1"/>
          </p:cNvSpPr>
          <p:nvPr/>
        </p:nvSpPr>
        <p:spPr bwMode="auto">
          <a:xfrm>
            <a:off x="0" y="455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
            </a:r>
            <a:br>
              <a:rPr kumimoji="0" lang="en-US" sz="12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4581" name="Rectangle 5"/>
          <p:cNvSpPr>
            <a:spLocks noChangeArrowheads="1"/>
          </p:cNvSpPr>
          <p:nvPr/>
        </p:nvSpPr>
        <p:spPr bwMode="auto">
          <a:xfrm>
            <a:off x="6929454" y="77908"/>
            <a:ext cx="1858202"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ea typeface="Times New Roman" pitchFamily="18" charset="0"/>
                <a:cs typeface="B Roya" pitchFamily="2" charset="-78"/>
              </a:rPr>
              <a:t/>
            </a:r>
            <a:br>
              <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ea typeface="Times New Roman" pitchFamily="18" charset="0"/>
                <a:cs typeface="B Roya" pitchFamily="2" charset="-78"/>
              </a:rPr>
            </a:br>
            <a:r>
              <a:rPr kumimoji="0" lang="ar-SA"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ea typeface="Times New Roman" pitchFamily="18" charset="0"/>
                <a:cs typeface="B Roya" pitchFamily="2" charset="-78"/>
              </a:rPr>
              <a:t>نمای کلی و محیطی</a:t>
            </a:r>
            <a:r>
              <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ea typeface="Times New Roman" pitchFamily="18" charset="0"/>
                <a:cs typeface="B Roya" pitchFamily="2" charset="-78"/>
              </a:rPr>
              <a:t> </a:t>
            </a:r>
            <a:endPar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B Roya" pitchFamily="2" charset="-78"/>
            </a:endParaRPr>
          </a:p>
        </p:txBody>
      </p:sp>
      <p:pic>
        <p:nvPicPr>
          <p:cNvPr id="24578" name="Picture 6" descr="hofburg06 نقدی کوتاه بر معماری و طراحی کتابخانه ملی اتریش">
            <a:hlinkClick r:id="rId4" tooltip="&quot; &quot;"/>
          </p:cNvPr>
          <p:cNvPicPr>
            <a:picLocks noChangeAspect="1" noChangeArrowheads="1"/>
          </p:cNvPicPr>
          <p:nvPr/>
        </p:nvPicPr>
        <p:blipFill>
          <a:blip r:embed="rId5"/>
          <a:srcRect/>
          <a:stretch>
            <a:fillRect/>
          </a:stretch>
        </p:blipFill>
        <p:spPr bwMode="auto">
          <a:xfrm>
            <a:off x="285720" y="285728"/>
            <a:ext cx="4095750" cy="409575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8673" name="Picture 8" descr="hofburg08 نقدی کوتاه بر معماری و طراحی کتابخانه ملی اتریش">
            <a:hlinkClick r:id="rId2" tooltip="&quot; &quot;"/>
          </p:cNvPr>
          <p:cNvPicPr>
            <a:picLocks noChangeAspect="1" noChangeArrowheads="1"/>
          </p:cNvPicPr>
          <p:nvPr/>
        </p:nvPicPr>
        <p:blipFill>
          <a:blip r:embed="rId3"/>
          <a:srcRect/>
          <a:stretch>
            <a:fillRect/>
          </a:stretch>
        </p:blipFill>
        <p:spPr bwMode="auto">
          <a:xfrm>
            <a:off x="500034" y="666702"/>
            <a:ext cx="5857916" cy="5857916"/>
          </a:xfrm>
          <a:prstGeom prst="rect">
            <a:avLst/>
          </a:prstGeom>
          <a:noFill/>
        </p:spPr>
      </p:pic>
      <p:sp>
        <p:nvSpPr>
          <p:cNvPr id="28675" name="Rectangle 3"/>
          <p:cNvSpPr>
            <a:spLocks noChangeArrowheads="1"/>
          </p:cNvSpPr>
          <p:nvPr/>
        </p:nvSpPr>
        <p:spPr bwMode="auto">
          <a:xfrm>
            <a:off x="6786578" y="77908"/>
            <a:ext cx="2087431"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ea typeface="Times New Roman" pitchFamily="18" charset="0"/>
                <a:cs typeface="B Roya" pitchFamily="2" charset="-78"/>
              </a:rPr>
              <a:t/>
            </a:r>
            <a:br>
              <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ea typeface="Times New Roman" pitchFamily="18" charset="0"/>
                <a:cs typeface="B Roya" pitchFamily="2" charset="-78"/>
              </a:rPr>
            </a:br>
            <a:r>
              <a:rPr kumimoji="0" lang="ar-SA"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ea typeface="Times New Roman" pitchFamily="18" charset="0"/>
                <a:cs typeface="B Roya" pitchFamily="2" charset="-78"/>
              </a:rPr>
              <a:t>نقشه پشت بام و سایت</a:t>
            </a:r>
            <a:endPar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B Roya" pitchFamily="2" charset="-78"/>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9697" name="Picture 9" descr="hofburg09 نقدی کوتاه بر معماری و طراحی کتابخانه ملی اتریش">
            <a:hlinkClick r:id="rId2" tooltip="&quot; &quot;"/>
          </p:cNvPr>
          <p:cNvPicPr>
            <a:picLocks noChangeAspect="1" noChangeArrowheads="1"/>
          </p:cNvPicPr>
          <p:nvPr/>
        </p:nvPicPr>
        <p:blipFill>
          <a:blip r:embed="rId3"/>
          <a:srcRect/>
          <a:stretch>
            <a:fillRect/>
          </a:stretch>
        </p:blipFill>
        <p:spPr bwMode="auto">
          <a:xfrm>
            <a:off x="500034" y="1131687"/>
            <a:ext cx="8072494" cy="5369147"/>
          </a:xfrm>
          <a:prstGeom prst="rect">
            <a:avLst/>
          </a:prstGeom>
          <a:noFill/>
        </p:spPr>
      </p:pic>
      <p:sp>
        <p:nvSpPr>
          <p:cNvPr id="29699" name="Rectangle 3"/>
          <p:cNvSpPr>
            <a:spLocks noChangeArrowheads="1"/>
          </p:cNvSpPr>
          <p:nvPr/>
        </p:nvSpPr>
        <p:spPr bwMode="auto">
          <a:xfrm>
            <a:off x="7000892" y="142852"/>
            <a:ext cx="1364476"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t/>
            </a:r>
            <a:br>
              <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br>
            <a:r>
              <a:rPr kumimoji="0" lang="fa-IR"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t> پلان </a:t>
            </a:r>
            <a:r>
              <a:rPr kumimoji="0" lang="ar-SA"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t>طبقه</a:t>
            </a:r>
            <a:r>
              <a:rPr kumimoji="0" lang="fa-IR"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t> 2-</a:t>
            </a:r>
            <a:endPar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B Roya" pitchFamily="2" charset="-7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7000892" y="142852"/>
            <a:ext cx="1364476"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t/>
            </a:r>
            <a:br>
              <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br>
            <a:r>
              <a:rPr kumimoji="0" lang="fa-IR"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t> پلان </a:t>
            </a:r>
            <a:r>
              <a:rPr kumimoji="0" lang="ar-SA"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t>طبقه</a:t>
            </a:r>
            <a:r>
              <a:rPr kumimoji="0" lang="fa-IR"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t> 1-</a:t>
            </a:r>
            <a:endPar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B Roya" pitchFamily="2" charset="-78"/>
            </a:endParaRPr>
          </a:p>
        </p:txBody>
      </p:sp>
      <p:pic>
        <p:nvPicPr>
          <p:cNvPr id="3" name="Picture 2" descr="hofburg10 نقدی کوتاه بر معماری و طراحی کتابخانه ملی اتریش">
            <a:hlinkClick r:id="rId2" tgtFrame="&quot;_blank&quot;" tooltip="&quot; &quot;"/>
          </p:cNvPr>
          <p:cNvPicPr/>
          <p:nvPr/>
        </p:nvPicPr>
        <p:blipFill>
          <a:blip r:embed="rId3"/>
          <a:srcRect/>
          <a:stretch>
            <a:fillRect/>
          </a:stretch>
        </p:blipFill>
        <p:spPr bwMode="auto">
          <a:xfrm>
            <a:off x="500034" y="1141193"/>
            <a:ext cx="8072494" cy="536914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6929454" y="142852"/>
            <a:ext cx="1673856"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t/>
            </a:r>
            <a:br>
              <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br>
            <a:r>
              <a:rPr kumimoji="0" lang="fa-IR"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t> پلان </a:t>
            </a:r>
            <a:r>
              <a:rPr kumimoji="0" lang="ar-SA"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t>طبقه</a:t>
            </a:r>
            <a:r>
              <a:rPr kumimoji="0" lang="fa-IR"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t> همکف</a:t>
            </a:r>
            <a:endPar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B Roya" pitchFamily="2" charset="-78"/>
            </a:endParaRPr>
          </a:p>
        </p:txBody>
      </p:sp>
      <p:pic>
        <p:nvPicPr>
          <p:cNvPr id="3" name="Picture 2" descr="hofburg11 نقدی کوتاه بر معماری و طراحی کتابخانه ملی اتریش">
            <a:hlinkClick r:id="rId2" tgtFrame="&quot;_blank&quot;" tooltip="&quot; &quot;"/>
          </p:cNvPr>
          <p:cNvPicPr/>
          <p:nvPr/>
        </p:nvPicPr>
        <p:blipFill>
          <a:blip r:embed="rId3"/>
          <a:srcRect/>
          <a:stretch>
            <a:fillRect/>
          </a:stretch>
        </p:blipFill>
        <p:spPr bwMode="auto">
          <a:xfrm>
            <a:off x="500033" y="1142984"/>
            <a:ext cx="8069801" cy="53673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7000892" y="142852"/>
            <a:ext cx="1386918"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t/>
            </a:r>
            <a:br>
              <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br>
            <a:r>
              <a:rPr kumimoji="0" lang="fa-IR"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t> پلان </a:t>
            </a:r>
            <a:r>
              <a:rPr kumimoji="0" lang="ar-SA"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t>طبقه</a:t>
            </a:r>
            <a:r>
              <a:rPr kumimoji="0" lang="fa-IR"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t> اول</a:t>
            </a:r>
            <a:endPar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B Roya" pitchFamily="2" charset="-78"/>
            </a:endParaRPr>
          </a:p>
        </p:txBody>
      </p:sp>
      <p:pic>
        <p:nvPicPr>
          <p:cNvPr id="3" name="Picture 2" descr="hofburg12 نقدی کوتاه بر معماری و طراحی کتابخانه ملی اتریش">
            <a:hlinkClick r:id="rId2" tgtFrame="&quot;_blank&quot;" tooltip="&quot; &quot;"/>
          </p:cNvPr>
          <p:cNvPicPr/>
          <p:nvPr/>
        </p:nvPicPr>
        <p:blipFill>
          <a:blip r:embed="rId3"/>
          <a:srcRect/>
          <a:stretch>
            <a:fillRect/>
          </a:stretch>
        </p:blipFill>
        <p:spPr bwMode="auto">
          <a:xfrm>
            <a:off x="500034" y="1142984"/>
            <a:ext cx="8069801" cy="53673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8596" y="285728"/>
            <a:ext cx="8286808" cy="3462486"/>
          </a:xfrm>
          <a:prstGeom prst="rect">
            <a:avLst/>
          </a:prstGeom>
        </p:spPr>
        <p:txBody>
          <a:bodyPr wrap="square">
            <a:spAutoFit/>
          </a:bodyPr>
          <a:lstStyle/>
          <a:p>
            <a:pPr algn="r" rtl="1">
              <a:lnSpc>
                <a:spcPct val="150000"/>
              </a:lnSpc>
            </a:pPr>
            <a:r>
              <a:rPr lang="fa-IR" sz="2000" b="1" dirty="0" smtClean="0">
                <a:effectLst>
                  <a:outerShdw blurRad="38100" dist="38100" dir="2700000" algn="tl">
                    <a:srgbClr val="000000">
                      <a:alpha val="43137"/>
                    </a:srgbClr>
                  </a:outerShdw>
                </a:effectLst>
                <a:cs typeface="B Roya" pitchFamily="2" charset="-78"/>
              </a:rPr>
              <a:t>مقدمه</a:t>
            </a:r>
          </a:p>
          <a:p>
            <a:pPr algn="r" rtl="1">
              <a:lnSpc>
                <a:spcPct val="150000"/>
              </a:lnSpc>
            </a:pPr>
            <a:r>
              <a:rPr lang="ar-SA" dirty="0" smtClean="0">
                <a:cs typeface="B Roya" pitchFamily="2" charset="-78"/>
              </a:rPr>
              <a:t>تـاريخچـه </a:t>
            </a:r>
            <a:r>
              <a:rPr lang="ar-SA" dirty="0">
                <a:cs typeface="B Roya" pitchFamily="2" charset="-78"/>
              </a:rPr>
              <a:t>تشكيـل مجمـوعـه كتابخانه بـه </a:t>
            </a:r>
            <a:r>
              <a:rPr lang="fa-IR" dirty="0" smtClean="0">
                <a:cs typeface="B Roya" pitchFamily="2" charset="-78"/>
              </a:rPr>
              <a:t>سال</a:t>
            </a:r>
            <a:r>
              <a:rPr lang="ar-SA" dirty="0" smtClean="0">
                <a:cs typeface="B Roya" pitchFamily="2" charset="-78"/>
              </a:rPr>
              <a:t>1240 ش</a:t>
            </a:r>
            <a:r>
              <a:rPr lang="fa-IR" dirty="0" smtClean="0">
                <a:cs typeface="B Roya" pitchFamily="2" charset="-78"/>
              </a:rPr>
              <a:t>مسی</a:t>
            </a:r>
            <a:r>
              <a:rPr lang="ar-SA" dirty="0" smtClean="0">
                <a:cs typeface="B Roya" pitchFamily="2" charset="-78"/>
              </a:rPr>
              <a:t> </a:t>
            </a:r>
            <a:r>
              <a:rPr lang="ar-SA" dirty="0">
                <a:cs typeface="B Roya" pitchFamily="2" charset="-78"/>
              </a:rPr>
              <a:t>بـاز مي </a:t>
            </a:r>
            <a:r>
              <a:rPr lang="ar-SA" dirty="0" smtClean="0">
                <a:cs typeface="B Roya" pitchFamily="2" charset="-78"/>
              </a:rPr>
              <a:t>گردد</a:t>
            </a:r>
            <a:r>
              <a:rPr lang="fa-IR" dirty="0" smtClean="0">
                <a:cs typeface="B Roya" pitchFamily="2" charset="-78"/>
              </a:rPr>
              <a:t>.</a:t>
            </a:r>
          </a:p>
          <a:p>
            <a:pPr algn="r" rtl="1">
              <a:lnSpc>
                <a:spcPct val="150000"/>
              </a:lnSpc>
            </a:pPr>
            <a:r>
              <a:rPr lang="fa-IR" dirty="0" smtClean="0">
                <a:cs typeface="B Roya" pitchFamily="2" charset="-78"/>
              </a:rPr>
              <a:t>ابتدا </a:t>
            </a:r>
            <a:r>
              <a:rPr lang="ar-SA" dirty="0" smtClean="0">
                <a:cs typeface="B Roya" pitchFamily="2" charset="-78"/>
              </a:rPr>
              <a:t>مدرسه </a:t>
            </a:r>
            <a:r>
              <a:rPr lang="ar-SA" dirty="0">
                <a:cs typeface="B Roya" pitchFamily="2" charset="-78"/>
              </a:rPr>
              <a:t>دارالفنون در تهـران كار خود را آغاز </a:t>
            </a:r>
            <a:r>
              <a:rPr lang="ar-SA" dirty="0" smtClean="0">
                <a:cs typeface="B Roya" pitchFamily="2" charset="-78"/>
              </a:rPr>
              <a:t>كرد</a:t>
            </a:r>
            <a:r>
              <a:rPr lang="fa-IR" dirty="0" smtClean="0">
                <a:cs typeface="B Roya" pitchFamily="2" charset="-78"/>
              </a:rPr>
              <a:t> و </a:t>
            </a:r>
            <a:r>
              <a:rPr lang="ar-SA" dirty="0" smtClean="0">
                <a:cs typeface="B Roya" pitchFamily="2" charset="-78"/>
              </a:rPr>
              <a:t>كتابخانه </a:t>
            </a:r>
            <a:r>
              <a:rPr lang="ar-SA" dirty="0">
                <a:cs typeface="B Roya" pitchFamily="2" charset="-78"/>
              </a:rPr>
              <a:t>كوچكي در آن مدرسه تأسيس </a:t>
            </a:r>
            <a:r>
              <a:rPr lang="ar-SA" dirty="0" smtClean="0">
                <a:cs typeface="B Roya" pitchFamily="2" charset="-78"/>
              </a:rPr>
              <a:t>شد</a:t>
            </a:r>
            <a:r>
              <a:rPr lang="fa-IR" dirty="0" smtClean="0">
                <a:cs typeface="B Roya" pitchFamily="2" charset="-78"/>
              </a:rPr>
              <a:t>.</a:t>
            </a:r>
          </a:p>
          <a:p>
            <a:pPr algn="r" rtl="1">
              <a:lnSpc>
                <a:spcPct val="150000"/>
              </a:lnSpc>
            </a:pPr>
            <a:r>
              <a:rPr lang="ar-SA" dirty="0">
                <a:cs typeface="B Roya" pitchFamily="2" charset="-78"/>
              </a:rPr>
              <a:t>در عهد مظفرالدين شاه </a:t>
            </a:r>
            <a:r>
              <a:rPr lang="ar-SA" dirty="0" smtClean="0">
                <a:cs typeface="B Roya" pitchFamily="2" charset="-78"/>
              </a:rPr>
              <a:t>به </a:t>
            </a:r>
            <a:r>
              <a:rPr lang="ar-SA" dirty="0">
                <a:cs typeface="B Roya" pitchFamily="2" charset="-78"/>
              </a:rPr>
              <a:t>منظور اشاعه فرهنگ و تأسيس مـدارس جـديـد، انجمـن معـارف تهران تشكيل </a:t>
            </a:r>
            <a:r>
              <a:rPr lang="ar-SA" dirty="0" smtClean="0">
                <a:cs typeface="B Roya" pitchFamily="2" charset="-78"/>
              </a:rPr>
              <a:t>شد. </a:t>
            </a:r>
            <a:endParaRPr lang="fa-IR" dirty="0" smtClean="0">
              <a:cs typeface="B Roya" pitchFamily="2" charset="-78"/>
            </a:endParaRPr>
          </a:p>
          <a:p>
            <a:pPr algn="r" rtl="1">
              <a:lnSpc>
                <a:spcPct val="150000"/>
              </a:lnSpc>
            </a:pPr>
            <a:r>
              <a:rPr lang="ar-SA" dirty="0" smtClean="0">
                <a:cs typeface="B Roya" pitchFamily="2" charset="-78"/>
              </a:rPr>
              <a:t>نكته </a:t>
            </a:r>
            <a:r>
              <a:rPr lang="ar-SA" dirty="0">
                <a:cs typeface="B Roya" pitchFamily="2" charset="-78"/>
              </a:rPr>
              <a:t>مهم اينكه واژه « ملّي</a:t>
            </a:r>
            <a:r>
              <a:rPr lang="en-US" dirty="0">
                <a:cs typeface="B Roya" pitchFamily="2" charset="-78"/>
              </a:rPr>
              <a:t> » </a:t>
            </a:r>
            <a:r>
              <a:rPr lang="ar-SA" dirty="0">
                <a:cs typeface="B Roya" pitchFamily="2" charset="-78"/>
              </a:rPr>
              <a:t>كه در نـام ايـن كتابخانه بـه كـار رفتـه، بـه هيچ وجه به معناي « مليتي » و </a:t>
            </a:r>
            <a:r>
              <a:rPr lang="ar-SA" dirty="0" smtClean="0">
                <a:cs typeface="B Roya" pitchFamily="2" charset="-78"/>
              </a:rPr>
              <a:t>«</a:t>
            </a:r>
            <a:r>
              <a:rPr lang="en-US" dirty="0" smtClean="0">
                <a:cs typeface="B Roya" pitchFamily="2" charset="-78"/>
              </a:rPr>
              <a:t> </a:t>
            </a:r>
            <a:r>
              <a:rPr lang="ar-SA" dirty="0">
                <a:cs typeface="B Roya" pitchFamily="2" charset="-78"/>
              </a:rPr>
              <a:t>ملي گرايانه » نبـود، بلكـه بيـانگـر آن بـود كـه اين كتابخانه هيچ گونه وابستگي به دولت ندارد و مؤسسه اي است غير انتفاعي و </a:t>
            </a:r>
            <a:r>
              <a:rPr lang="ar-SA" dirty="0" smtClean="0">
                <a:cs typeface="B Roya" pitchFamily="2" charset="-78"/>
              </a:rPr>
              <a:t>مردمي</a:t>
            </a:r>
            <a:r>
              <a:rPr lang="fa-IR" dirty="0" smtClean="0">
                <a:cs typeface="B Roya" pitchFamily="2" charset="-78"/>
              </a:rPr>
              <a:t>.</a:t>
            </a:r>
          </a:p>
          <a:p>
            <a:pPr algn="r" rtl="1">
              <a:lnSpc>
                <a:spcPct val="150000"/>
              </a:lnSpc>
            </a:pPr>
            <a:endParaRPr lang="en-US" dirty="0">
              <a:cs typeface="B Roya" pitchFamily="2" charset="-78"/>
            </a:endParaRPr>
          </a:p>
        </p:txBody>
      </p:sp>
      <p:pic>
        <p:nvPicPr>
          <p:cNvPr id="1026" name="Picture 2" descr="C:\Users\BIP\Desktop\Talaii Ketabkhane\spi_372185_1imga.jpg"/>
          <p:cNvPicPr>
            <a:picLocks noChangeAspect="1" noChangeArrowheads="1"/>
          </p:cNvPicPr>
          <p:nvPr/>
        </p:nvPicPr>
        <p:blipFill>
          <a:blip r:embed="rId2"/>
          <a:srcRect/>
          <a:stretch>
            <a:fillRect/>
          </a:stretch>
        </p:blipFill>
        <p:spPr bwMode="auto">
          <a:xfrm>
            <a:off x="571472" y="3000372"/>
            <a:ext cx="5286412" cy="3617888"/>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7858148" y="428604"/>
            <a:ext cx="598241"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a-IR"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Times New Roman" pitchFamily="18" charset="0"/>
                <a:cs typeface="B Roya" pitchFamily="2" charset="-78"/>
              </a:rPr>
              <a:t>برش</a:t>
            </a:r>
            <a:endPar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B Roya" pitchFamily="2" charset="-78"/>
            </a:endParaRPr>
          </a:p>
        </p:txBody>
      </p:sp>
      <p:pic>
        <p:nvPicPr>
          <p:cNvPr id="3" name="Picture 2" descr="hofburg13 نقدی کوتاه بر معماری و طراحی کتابخانه ملی اتریش">
            <a:hlinkClick r:id="rId2" tgtFrame="&quot;_blank&quot;" tooltip="&quot; &quot;"/>
          </p:cNvPr>
          <p:cNvPicPr/>
          <p:nvPr/>
        </p:nvPicPr>
        <p:blipFill>
          <a:blip r:embed="rId3"/>
          <a:srcRect/>
          <a:stretch>
            <a:fillRect/>
          </a:stretch>
        </p:blipFill>
        <p:spPr bwMode="auto">
          <a:xfrm>
            <a:off x="642910" y="2143116"/>
            <a:ext cx="8049596" cy="3781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3643306" y="2357430"/>
            <a:ext cx="2020105" cy="144655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eaLnBrk="1" fontAlgn="base" latinLnBrk="0" hangingPunct="1">
              <a:lnSpc>
                <a:spcPct val="100000"/>
              </a:lnSpc>
              <a:spcBef>
                <a:spcPct val="0"/>
              </a:spcBef>
              <a:spcAft>
                <a:spcPct val="0"/>
              </a:spcAft>
              <a:buClrTx/>
              <a:buSzTx/>
              <a:buFontTx/>
              <a:buNone/>
              <a:tabLst/>
            </a:pPr>
            <a:r>
              <a:rPr lang="fa-IR" sz="8800" b="1" dirty="0" smtClean="0">
                <a:effectLst>
                  <a:outerShdw blurRad="38100" dist="38100" dir="2700000" algn="tl">
                    <a:srgbClr val="000000">
                      <a:alpha val="43137"/>
                    </a:srgbClr>
                  </a:outerShdw>
                </a:effectLst>
                <a:latin typeface="Arial" pitchFamily="34" charset="0"/>
                <a:cs typeface="B Roya" pitchFamily="2" charset="-78"/>
              </a:rPr>
              <a:t>پایان</a:t>
            </a:r>
            <a:endParaRPr kumimoji="0" lang="en-US" sz="88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B Roya"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7158" y="349963"/>
            <a:ext cx="8286808" cy="5955476"/>
          </a:xfrm>
          <a:prstGeom prst="rect">
            <a:avLst/>
          </a:prstGeom>
        </p:spPr>
        <p:txBody>
          <a:bodyPr wrap="square">
            <a:spAutoFit/>
          </a:bodyPr>
          <a:lstStyle/>
          <a:p>
            <a:pPr algn="r" rtl="1">
              <a:lnSpc>
                <a:spcPct val="150000"/>
              </a:lnSpc>
            </a:pPr>
            <a:r>
              <a:rPr lang="ar-SA" sz="2000" b="1" dirty="0" smtClean="0">
                <a:effectLst>
                  <a:outerShdw blurRad="38100" dist="38100" dir="2700000" algn="tl">
                    <a:srgbClr val="000000">
                      <a:alpha val="43137"/>
                    </a:srgbClr>
                  </a:outerShdw>
                </a:effectLst>
                <a:cs typeface="B Roya" pitchFamily="2" charset="-78"/>
              </a:rPr>
              <a:t>كتابخانه </a:t>
            </a:r>
            <a:r>
              <a:rPr lang="ar-SA" sz="2000" b="1" dirty="0">
                <a:effectLst>
                  <a:outerShdw blurRad="38100" dist="38100" dir="2700000" algn="tl">
                    <a:srgbClr val="000000">
                      <a:alpha val="43137"/>
                    </a:srgbClr>
                  </a:outerShdw>
                </a:effectLst>
                <a:cs typeface="B Roya" pitchFamily="2" charset="-78"/>
              </a:rPr>
              <a:t>ملّي </a:t>
            </a:r>
            <a:r>
              <a:rPr lang="fa-IR" sz="2000" b="1" dirty="0" smtClean="0">
                <a:effectLst>
                  <a:outerShdw blurRad="38100" dist="38100" dir="2700000" algn="tl">
                    <a:srgbClr val="000000">
                      <a:alpha val="43137"/>
                    </a:srgbClr>
                  </a:outerShdw>
                </a:effectLst>
                <a:cs typeface="B Roya" pitchFamily="2" charset="-78"/>
              </a:rPr>
              <a:t>تهران</a:t>
            </a:r>
            <a:r>
              <a:rPr lang="en-US" dirty="0">
                <a:cs typeface="B Roya" pitchFamily="2" charset="-78"/>
              </a:rPr>
              <a:t/>
            </a:r>
            <a:br>
              <a:rPr lang="en-US" dirty="0">
                <a:cs typeface="B Roya" pitchFamily="2" charset="-78"/>
              </a:rPr>
            </a:br>
            <a:r>
              <a:rPr lang="ar-SA" dirty="0">
                <a:cs typeface="B Roya" pitchFamily="2" charset="-78"/>
              </a:rPr>
              <a:t>اين ساختمان بـه گونه اي طراحي و ساخته شده كـه عـلاوه بـر مديريت، واحدهاي پشتيباني، و پاركينگ، هشت مـركـز مهم و تخصصـي كتابداري و مجمـوعـه هـاي كتاب هاي مرجع و غيـر مرجع چاپي، نسخـه هـاي خطـي و كتاب هاي نادر، منابع غيركتابي را در خود جا بدهد و قابليت آن را داشته باشدكه بتواند با تغييراتي كه در حوزه فناوري – به خصوص فناوري اطلاعات- روي مي دهد هماهنگ شود. </a:t>
            </a:r>
            <a:endParaRPr lang="fa-IR" dirty="0" smtClean="0">
              <a:cs typeface="B Roya" pitchFamily="2" charset="-78"/>
            </a:endParaRPr>
          </a:p>
          <a:p>
            <a:pPr algn="r" rtl="1">
              <a:lnSpc>
                <a:spcPct val="150000"/>
              </a:lnSpc>
            </a:pPr>
            <a:r>
              <a:rPr lang="ar-SA" dirty="0" smtClean="0">
                <a:cs typeface="B Roya" pitchFamily="2" charset="-78"/>
              </a:rPr>
              <a:t>مجمـوعـه </a:t>
            </a:r>
            <a:r>
              <a:rPr lang="ar-SA" dirty="0">
                <a:cs typeface="B Roya" pitchFamily="2" charset="-78"/>
              </a:rPr>
              <a:t>اصلـي كتابخانه ملـي در مخزن هاي بسته و در زير زمين </a:t>
            </a:r>
            <a:r>
              <a:rPr lang="ar-SA" dirty="0" smtClean="0">
                <a:cs typeface="B Roya" pitchFamily="2" charset="-78"/>
              </a:rPr>
              <a:t>نگهداري </a:t>
            </a:r>
            <a:r>
              <a:rPr lang="ar-SA" dirty="0">
                <a:cs typeface="B Roya" pitchFamily="2" charset="-78"/>
              </a:rPr>
              <a:t>مي شود ولي مجموعه ها و منـابـع مرجع ( عمومي و تخصصي ) در سالن هاي قرائت و به صورت نظام قفسه باز در دسترس مراجعه كنندگان هستند. بـخش نسخـه هـاي خطـي و كتاب هاي نادر از </a:t>
            </a:r>
            <a:endParaRPr lang="fa-IR" dirty="0" smtClean="0">
              <a:cs typeface="B Roya" pitchFamily="2" charset="-78"/>
            </a:endParaRPr>
          </a:p>
          <a:p>
            <a:pPr algn="r" rtl="1">
              <a:lnSpc>
                <a:spcPct val="150000"/>
              </a:lnSpc>
            </a:pPr>
            <a:r>
              <a:rPr lang="ar-SA" dirty="0" smtClean="0">
                <a:cs typeface="B Roya" pitchFamily="2" charset="-78"/>
              </a:rPr>
              <a:t>امكانات </a:t>
            </a:r>
            <a:r>
              <a:rPr lang="ar-SA" dirty="0">
                <a:cs typeface="B Roya" pitchFamily="2" charset="-78"/>
              </a:rPr>
              <a:t>و تجهيزات ويژه اي ـ به منظور حفظ و </a:t>
            </a:r>
            <a:endParaRPr lang="fa-IR" dirty="0" smtClean="0">
              <a:cs typeface="B Roya" pitchFamily="2" charset="-78"/>
            </a:endParaRPr>
          </a:p>
          <a:p>
            <a:pPr algn="r" rtl="1">
              <a:lnSpc>
                <a:spcPct val="150000"/>
              </a:lnSpc>
            </a:pPr>
            <a:r>
              <a:rPr lang="ar-SA" dirty="0" smtClean="0">
                <a:cs typeface="B Roya" pitchFamily="2" charset="-78"/>
              </a:rPr>
              <a:t>نگهداري </a:t>
            </a:r>
            <a:r>
              <a:rPr lang="ar-SA" dirty="0">
                <a:cs typeface="B Roya" pitchFamily="2" charset="-78"/>
              </a:rPr>
              <a:t>اين ميراث فـرهنگـي كشـور ـ برخوردار </a:t>
            </a:r>
            <a:endParaRPr lang="fa-IR" dirty="0" smtClean="0">
              <a:cs typeface="B Roya" pitchFamily="2" charset="-78"/>
            </a:endParaRPr>
          </a:p>
          <a:p>
            <a:pPr algn="r" rtl="1">
              <a:lnSpc>
                <a:spcPct val="150000"/>
              </a:lnSpc>
            </a:pPr>
            <a:r>
              <a:rPr lang="ar-SA" dirty="0" smtClean="0">
                <a:cs typeface="B Roya" pitchFamily="2" charset="-78"/>
              </a:rPr>
              <a:t>است</a:t>
            </a:r>
            <a:r>
              <a:rPr lang="ar-SA" dirty="0">
                <a:cs typeface="B Roya" pitchFamily="2" charset="-78"/>
              </a:rPr>
              <a:t>. با استفاده از تجهيزات مدرن امكان انتقال </a:t>
            </a:r>
            <a:endParaRPr lang="fa-IR" dirty="0" smtClean="0">
              <a:cs typeface="B Roya" pitchFamily="2" charset="-78"/>
            </a:endParaRPr>
          </a:p>
          <a:p>
            <a:pPr algn="r" rtl="1">
              <a:lnSpc>
                <a:spcPct val="150000"/>
              </a:lnSpc>
            </a:pPr>
            <a:r>
              <a:rPr lang="ar-SA" dirty="0" smtClean="0">
                <a:cs typeface="B Roya" pitchFamily="2" charset="-78"/>
              </a:rPr>
              <a:t>كتاب </a:t>
            </a:r>
            <a:r>
              <a:rPr lang="ar-SA" dirty="0">
                <a:cs typeface="B Roya" pitchFamily="2" charset="-78"/>
              </a:rPr>
              <a:t>از مخازن به بخش هاي امانت امكان پذير </a:t>
            </a:r>
            <a:endParaRPr lang="fa-IR" dirty="0" smtClean="0">
              <a:cs typeface="B Roya" pitchFamily="2" charset="-78"/>
            </a:endParaRPr>
          </a:p>
          <a:p>
            <a:pPr algn="r" rtl="1">
              <a:lnSpc>
                <a:spcPct val="150000"/>
              </a:lnSpc>
            </a:pPr>
            <a:r>
              <a:rPr lang="ar-SA" dirty="0" smtClean="0">
                <a:cs typeface="B Roya" pitchFamily="2" charset="-78"/>
              </a:rPr>
              <a:t>است</a:t>
            </a:r>
            <a:r>
              <a:rPr lang="ar-SA" dirty="0">
                <a:cs typeface="B Roya" pitchFamily="2" charset="-78"/>
              </a:rPr>
              <a:t>. اين ساختمان گنجايش حداكثر هفت ميليون </a:t>
            </a:r>
            <a:endParaRPr lang="fa-IR" dirty="0" smtClean="0">
              <a:cs typeface="B Roya" pitchFamily="2" charset="-78"/>
            </a:endParaRPr>
          </a:p>
          <a:p>
            <a:pPr algn="r" rtl="1">
              <a:lnSpc>
                <a:spcPct val="150000"/>
              </a:lnSpc>
            </a:pPr>
            <a:r>
              <a:rPr lang="ar-SA" dirty="0" smtClean="0">
                <a:cs typeface="B Roya" pitchFamily="2" charset="-78"/>
              </a:rPr>
              <a:t>نسخه </a:t>
            </a:r>
            <a:r>
              <a:rPr lang="ar-SA" dirty="0">
                <a:cs typeface="B Roya" pitchFamily="2" charset="-78"/>
              </a:rPr>
              <a:t>را دارد</a:t>
            </a:r>
            <a:r>
              <a:rPr lang="en-US" dirty="0">
                <a:cs typeface="B Roya" pitchFamily="2" charset="-78"/>
              </a:rPr>
              <a:t>.</a:t>
            </a:r>
          </a:p>
        </p:txBody>
      </p:sp>
      <p:pic>
        <p:nvPicPr>
          <p:cNvPr id="2050" name="Picture 2" descr="C:\Users\BIP\Desktop\Talaii Ketabkhane\pro-_ketabkhane_meli_iran-_tahran_01.jpg"/>
          <p:cNvPicPr>
            <a:picLocks noChangeAspect="1" noChangeArrowheads="1"/>
          </p:cNvPicPr>
          <p:nvPr/>
        </p:nvPicPr>
        <p:blipFill>
          <a:blip r:embed="rId2"/>
          <a:srcRect/>
          <a:stretch>
            <a:fillRect/>
          </a:stretch>
        </p:blipFill>
        <p:spPr bwMode="auto">
          <a:xfrm>
            <a:off x="428596" y="3429000"/>
            <a:ext cx="4286240" cy="321468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7158" y="428604"/>
            <a:ext cx="8358246" cy="1719702"/>
          </a:xfrm>
          <a:prstGeom prst="rect">
            <a:avLst/>
          </a:prstGeom>
        </p:spPr>
        <p:txBody>
          <a:bodyPr wrap="square">
            <a:spAutoFit/>
          </a:bodyPr>
          <a:lstStyle/>
          <a:p>
            <a:pPr algn="r" rtl="1">
              <a:lnSpc>
                <a:spcPct val="150000"/>
              </a:lnSpc>
            </a:pPr>
            <a:r>
              <a:rPr lang="ar-SA" dirty="0" smtClean="0">
                <a:cs typeface="B Roya" pitchFamily="2" charset="-78"/>
              </a:rPr>
              <a:t>كتابخانه </a:t>
            </a:r>
            <a:r>
              <a:rPr lang="ar-SA" dirty="0">
                <a:cs typeface="B Roya" pitchFamily="2" charset="-78"/>
              </a:rPr>
              <a:t>ملي حدود 97000 مترمربع بنا دارد و هشت واحد در آن پيش‌بيني شده است. اين ساختمان در شرايط عادي 4 ميليون جلد و در صورت استفاده از قفسه‌بندي فشرده تا 7 ميليون جلد كتاب و نشريه ادواري را در خود جاي مي‌دهد</a:t>
            </a:r>
            <a:r>
              <a:rPr lang="en-US" dirty="0">
                <a:cs typeface="B Roya" pitchFamily="2" charset="-78"/>
              </a:rPr>
              <a:t>.</a:t>
            </a:r>
            <a:br>
              <a:rPr lang="en-US" dirty="0">
                <a:cs typeface="B Roya" pitchFamily="2" charset="-78"/>
              </a:rPr>
            </a:br>
            <a:endParaRPr lang="en-US" dirty="0">
              <a:cs typeface="B Roya" pitchFamily="2" charset="-78"/>
            </a:endParaRPr>
          </a:p>
        </p:txBody>
      </p:sp>
      <p:pic>
        <p:nvPicPr>
          <p:cNvPr id="3075" name="Picture 3" descr="C:\Users\BIP\Desktop\Talaii Ketabkhane\spi_dscf3772.jpg"/>
          <p:cNvPicPr>
            <a:picLocks noChangeAspect="1" noChangeArrowheads="1"/>
          </p:cNvPicPr>
          <p:nvPr/>
        </p:nvPicPr>
        <p:blipFill>
          <a:blip r:embed="rId2"/>
          <a:srcRect/>
          <a:stretch>
            <a:fillRect/>
          </a:stretch>
        </p:blipFill>
        <p:spPr bwMode="auto">
          <a:xfrm>
            <a:off x="357158" y="1428736"/>
            <a:ext cx="5357850" cy="4018388"/>
          </a:xfrm>
          <a:prstGeom prst="rect">
            <a:avLst/>
          </a:prstGeom>
          <a:noFill/>
        </p:spPr>
      </p:pic>
      <p:pic>
        <p:nvPicPr>
          <p:cNvPr id="3076" name="Picture 4" descr="C:\Users\BIP\Desktop\Talaii Ketabkhane\spi_dscf3773.jpg"/>
          <p:cNvPicPr>
            <a:picLocks noChangeAspect="1" noChangeArrowheads="1"/>
          </p:cNvPicPr>
          <p:nvPr/>
        </p:nvPicPr>
        <p:blipFill>
          <a:blip r:embed="rId3"/>
          <a:srcRect/>
          <a:stretch>
            <a:fillRect/>
          </a:stretch>
        </p:blipFill>
        <p:spPr bwMode="auto">
          <a:xfrm>
            <a:off x="4714876" y="3571876"/>
            <a:ext cx="4095736" cy="3071802"/>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720" y="428604"/>
            <a:ext cx="8429684" cy="6047809"/>
          </a:xfrm>
          <a:prstGeom prst="rect">
            <a:avLst/>
          </a:prstGeom>
        </p:spPr>
        <p:txBody>
          <a:bodyPr wrap="square">
            <a:spAutoFit/>
          </a:bodyPr>
          <a:lstStyle/>
          <a:p>
            <a:pPr algn="r" rtl="1">
              <a:lnSpc>
                <a:spcPct val="150000"/>
              </a:lnSpc>
            </a:pPr>
            <a:r>
              <a:rPr lang="ar-SA" dirty="0" smtClean="0">
                <a:cs typeface="B Roya" pitchFamily="2" charset="-78"/>
              </a:rPr>
              <a:t>فضاهاي لازم براي فعاليت كتابخانه ملي دسته بندي شده‌اند و هشت واحد در برنامه كالبدي طرح شكل گرفته است. اين واحدها تقسيم‌بندي فضايي كتابخانه به شمار مي‌روند كه بر مبناي نوع فعاليت در يك گروه آمده‌اند و بايد از لحاظ ساختماني به يكديگر مرتبط شوند</a:t>
            </a:r>
            <a:r>
              <a:rPr lang="fa-IR" dirty="0" smtClean="0">
                <a:cs typeface="B Roya" pitchFamily="2" charset="-78"/>
              </a:rPr>
              <a:t>:</a:t>
            </a:r>
          </a:p>
          <a:p>
            <a:pPr algn="r" rtl="1"/>
            <a:r>
              <a:rPr lang="en-US" dirty="0" smtClean="0">
                <a:cs typeface="B Roya" pitchFamily="2" charset="-78"/>
              </a:rPr>
              <a:t> </a:t>
            </a:r>
          </a:p>
          <a:p>
            <a:pPr algn="r" rtl="1"/>
            <a:r>
              <a:rPr lang="ar-SA" dirty="0" smtClean="0">
                <a:cs typeface="B Roya" pitchFamily="2" charset="-78"/>
              </a:rPr>
              <a:t>واحد 1، براي فعاليتهاي همگاني با 7410 متر مربع زيربنا</a:t>
            </a:r>
            <a:endParaRPr lang="en-US" dirty="0" smtClean="0">
              <a:cs typeface="B Roya" pitchFamily="2" charset="-78"/>
            </a:endParaRPr>
          </a:p>
          <a:p>
            <a:pPr algn="r" rtl="1"/>
            <a:r>
              <a:rPr lang="ar-SA" dirty="0" smtClean="0">
                <a:cs typeface="B Roya" pitchFamily="2" charset="-78"/>
              </a:rPr>
              <a:t>واحد 2، كتابخانه پژوهشي با 16000 مترمربع زيربنا</a:t>
            </a:r>
            <a:endParaRPr lang="en-US" dirty="0" smtClean="0">
              <a:cs typeface="B Roya" pitchFamily="2" charset="-78"/>
            </a:endParaRPr>
          </a:p>
          <a:p>
            <a:pPr algn="r" rtl="1"/>
            <a:r>
              <a:rPr lang="ar-SA" dirty="0" smtClean="0">
                <a:cs typeface="B Roya" pitchFamily="2" charset="-78"/>
              </a:rPr>
              <a:t>واحد 3، خدمات پشتيباني اجرايي با 4560 مترمربع زيربنا</a:t>
            </a:r>
            <a:endParaRPr lang="en-US" dirty="0" smtClean="0">
              <a:cs typeface="B Roya" pitchFamily="2" charset="-78"/>
            </a:endParaRPr>
          </a:p>
          <a:p>
            <a:pPr algn="r" rtl="1"/>
            <a:r>
              <a:rPr lang="ar-SA" dirty="0" smtClean="0">
                <a:cs typeface="B Roya" pitchFamily="2" charset="-78"/>
              </a:rPr>
              <a:t>واحد 4، مديريت خدمات ماشيني اداري و تسهيلات خاص كارمندان با 7960 مترمربع زيربنا</a:t>
            </a:r>
            <a:endParaRPr lang="en-US" dirty="0" smtClean="0">
              <a:cs typeface="B Roya" pitchFamily="2" charset="-78"/>
            </a:endParaRPr>
          </a:p>
          <a:p>
            <a:pPr algn="r" rtl="1"/>
            <a:r>
              <a:rPr lang="ar-SA" dirty="0" smtClean="0">
                <a:cs typeface="B Roya" pitchFamily="2" charset="-78"/>
              </a:rPr>
              <a:t>واحد 5، خدمات نگهداري، با 7130 مترمربع زيربنا</a:t>
            </a:r>
            <a:endParaRPr lang="en-US" dirty="0" smtClean="0">
              <a:cs typeface="B Roya" pitchFamily="2" charset="-78"/>
            </a:endParaRPr>
          </a:p>
          <a:p>
            <a:pPr algn="r" rtl="1"/>
            <a:r>
              <a:rPr lang="ar-SA" dirty="0" smtClean="0">
                <a:cs typeface="B Roya" pitchFamily="2" charset="-78"/>
              </a:rPr>
              <a:t>واحد 6، مخزنهاي بسته، با 20000 مترمربع زيربنا</a:t>
            </a:r>
            <a:endParaRPr lang="en-US" dirty="0" smtClean="0">
              <a:cs typeface="B Roya" pitchFamily="2" charset="-78"/>
            </a:endParaRPr>
          </a:p>
          <a:p>
            <a:pPr algn="r" rtl="1"/>
            <a:r>
              <a:rPr lang="ar-SA" dirty="0" smtClean="0">
                <a:cs typeface="B Roya" pitchFamily="2" charset="-78"/>
              </a:rPr>
              <a:t>واحد 7، مركز تحقيقات اسلام‌شناسي – ايران شناسي، براي 1150 استفاده كننده با 2080 مترمربع زيربنا</a:t>
            </a:r>
            <a:endParaRPr lang="en-US" dirty="0" smtClean="0">
              <a:cs typeface="B Roya" pitchFamily="2" charset="-78"/>
            </a:endParaRPr>
          </a:p>
          <a:p>
            <a:pPr algn="r" rtl="1"/>
            <a:r>
              <a:rPr lang="ar-SA" dirty="0" smtClean="0">
                <a:cs typeface="B Roya" pitchFamily="2" charset="-78"/>
              </a:rPr>
              <a:t>واحد 8، تسهيلات پاركينگ با 7000 مترمربع زيربنا</a:t>
            </a:r>
            <a:endParaRPr lang="en-US" dirty="0" smtClean="0">
              <a:cs typeface="B Roya" pitchFamily="2" charset="-78"/>
            </a:endParaRPr>
          </a:p>
          <a:p>
            <a:pPr algn="r" rtl="1"/>
            <a:r>
              <a:rPr lang="ar-SA" dirty="0" smtClean="0">
                <a:cs typeface="B Roya" pitchFamily="2" charset="-78"/>
              </a:rPr>
              <a:t>جمع زيربناي واحدها با احتساب ضريب 25% براي آمد و شد افقي و عمودي 90000 مترمربع است.</a:t>
            </a:r>
            <a:endParaRPr lang="fa-IR" dirty="0" smtClean="0">
              <a:cs typeface="B Roya" pitchFamily="2" charset="-78"/>
            </a:endParaRPr>
          </a:p>
          <a:p>
            <a:pPr algn="r" rtl="1"/>
            <a:endParaRPr lang="fa-IR" dirty="0" smtClean="0">
              <a:cs typeface="B Roya" pitchFamily="2" charset="-78"/>
            </a:endParaRPr>
          </a:p>
          <a:p>
            <a:pPr algn="r" rtl="1"/>
            <a:r>
              <a:rPr lang="ar-SA" dirty="0" smtClean="0">
                <a:cs typeface="B Roya" pitchFamily="2" charset="-78"/>
              </a:rPr>
              <a:t>كتابخانه ملي پنج تالارمطالعه تخصصي وجود دارد</a:t>
            </a:r>
            <a:r>
              <a:rPr lang="fa-IR" dirty="0" smtClean="0">
                <a:cs typeface="B Roya" pitchFamily="2" charset="-78"/>
              </a:rPr>
              <a:t>:</a:t>
            </a:r>
            <a:endParaRPr lang="en-US" dirty="0" smtClean="0">
              <a:cs typeface="B Roya" pitchFamily="2" charset="-78"/>
            </a:endParaRPr>
          </a:p>
          <a:p>
            <a:pPr algn="r" rtl="1"/>
            <a:r>
              <a:rPr lang="ar-SA" dirty="0" smtClean="0">
                <a:cs typeface="B Roya" pitchFamily="2" charset="-78"/>
              </a:rPr>
              <a:t>تالار مطالعه منابع علوم و فنون</a:t>
            </a:r>
            <a:endParaRPr lang="en-US" dirty="0" smtClean="0">
              <a:cs typeface="B Roya" pitchFamily="2" charset="-78"/>
            </a:endParaRPr>
          </a:p>
          <a:p>
            <a:pPr algn="r" rtl="1"/>
            <a:r>
              <a:rPr lang="ar-SA" dirty="0" smtClean="0">
                <a:cs typeface="B Roya" pitchFamily="2" charset="-78"/>
              </a:rPr>
              <a:t>تالار مطالعه منابع و مراجع</a:t>
            </a:r>
            <a:endParaRPr lang="en-US" dirty="0" smtClean="0">
              <a:cs typeface="B Roya" pitchFamily="2" charset="-78"/>
            </a:endParaRPr>
          </a:p>
          <a:p>
            <a:pPr algn="r" rtl="1"/>
            <a:r>
              <a:rPr lang="ar-SA" dirty="0" smtClean="0">
                <a:cs typeface="B Roya" pitchFamily="2" charset="-78"/>
              </a:rPr>
              <a:t>تالار مطالعه منابع علوم اجتماعي</a:t>
            </a:r>
            <a:endParaRPr lang="en-US" dirty="0" smtClean="0">
              <a:cs typeface="B Roya" pitchFamily="2" charset="-78"/>
            </a:endParaRPr>
          </a:p>
          <a:p>
            <a:pPr algn="r" rtl="1"/>
            <a:r>
              <a:rPr lang="ar-SA" dirty="0" smtClean="0">
                <a:cs typeface="B Roya" pitchFamily="2" charset="-78"/>
              </a:rPr>
              <a:t>تالار مطالعه منابع علوم انساني و هنر</a:t>
            </a:r>
            <a:endParaRPr lang="en-US" dirty="0" smtClean="0">
              <a:cs typeface="B Roya" pitchFamily="2" charset="-78"/>
            </a:endParaRPr>
          </a:p>
          <a:p>
            <a:pPr algn="r" rtl="1"/>
            <a:r>
              <a:rPr lang="ar-SA" dirty="0" smtClean="0">
                <a:cs typeface="B Roya" pitchFamily="2" charset="-78"/>
              </a:rPr>
              <a:t>تالار مطالعه نسخه‌هاي خطي</a:t>
            </a:r>
            <a:endParaRPr lang="en-US" dirty="0">
              <a:cs typeface="B Roya" pitchFamily="2" charset="-78"/>
            </a:endParaRPr>
          </a:p>
        </p:txBody>
      </p:sp>
      <p:pic>
        <p:nvPicPr>
          <p:cNvPr id="4098" name="Picture 2" descr="C:\Users\BIP\Desktop\Talaii Ketabkhane\spi_dscf3771.jpg"/>
          <p:cNvPicPr>
            <a:picLocks noChangeAspect="1" noChangeArrowheads="1"/>
          </p:cNvPicPr>
          <p:nvPr/>
        </p:nvPicPr>
        <p:blipFill>
          <a:blip r:embed="rId2"/>
          <a:srcRect/>
          <a:stretch>
            <a:fillRect/>
          </a:stretch>
        </p:blipFill>
        <p:spPr bwMode="auto">
          <a:xfrm>
            <a:off x="1214414" y="4572008"/>
            <a:ext cx="2857520" cy="214314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00496" y="357166"/>
            <a:ext cx="4572000" cy="515526"/>
          </a:xfrm>
          <a:prstGeom prst="rect">
            <a:avLst/>
          </a:prstGeom>
        </p:spPr>
        <p:txBody>
          <a:bodyPr>
            <a:spAutoFit/>
          </a:bodyPr>
          <a:lstStyle/>
          <a:p>
            <a:pPr algn="r" rtl="1">
              <a:lnSpc>
                <a:spcPct val="150000"/>
              </a:lnSpc>
            </a:pPr>
            <a:r>
              <a:rPr lang="fa-IR" sz="2000" b="1" dirty="0" smtClean="0">
                <a:effectLst>
                  <a:outerShdw blurRad="38100" dist="38100" dir="2700000" algn="tl">
                    <a:srgbClr val="000000">
                      <a:alpha val="43137"/>
                    </a:srgbClr>
                  </a:outerShdw>
                </a:effectLst>
                <a:cs typeface="B Roya" pitchFamily="2" charset="-78"/>
              </a:rPr>
              <a:t>فرم کلی طبقات کتابخانه ملی تهران</a:t>
            </a:r>
            <a:endParaRPr lang="en-US" sz="2000" b="1" dirty="0">
              <a:effectLst>
                <a:outerShdw blurRad="38100" dist="38100" dir="2700000" algn="tl">
                  <a:srgbClr val="000000">
                    <a:alpha val="43137"/>
                  </a:srgbClr>
                </a:outerShdw>
              </a:effectLst>
              <a:cs typeface="B Roya" pitchFamily="2" charset="-78"/>
            </a:endParaRPr>
          </a:p>
        </p:txBody>
      </p:sp>
      <p:pic>
        <p:nvPicPr>
          <p:cNvPr id="5123" name="Picture 3" descr="C:\Users\BIP\Desktop\Talaii Ketabkhane\index.jpg"/>
          <p:cNvPicPr>
            <a:picLocks noChangeAspect="1" noChangeArrowheads="1"/>
          </p:cNvPicPr>
          <p:nvPr/>
        </p:nvPicPr>
        <p:blipFill>
          <a:blip r:embed="rId2"/>
          <a:srcRect/>
          <a:stretch>
            <a:fillRect/>
          </a:stretch>
        </p:blipFill>
        <p:spPr bwMode="auto">
          <a:xfrm>
            <a:off x="2214546" y="3643338"/>
            <a:ext cx="4642303" cy="3286124"/>
          </a:xfrm>
          <a:prstGeom prst="rect">
            <a:avLst/>
          </a:prstGeom>
          <a:noFill/>
        </p:spPr>
      </p:pic>
      <p:pic>
        <p:nvPicPr>
          <p:cNvPr id="5124" name="Picture 4" descr="C:\Users\BIP\Desktop\Talaii Ketabkhane\111.jpg"/>
          <p:cNvPicPr>
            <a:picLocks noChangeAspect="1" noChangeArrowheads="1"/>
          </p:cNvPicPr>
          <p:nvPr/>
        </p:nvPicPr>
        <p:blipFill>
          <a:blip r:embed="rId3"/>
          <a:srcRect/>
          <a:stretch>
            <a:fillRect/>
          </a:stretch>
        </p:blipFill>
        <p:spPr bwMode="auto">
          <a:xfrm>
            <a:off x="0" y="857232"/>
            <a:ext cx="4364489" cy="3089470"/>
          </a:xfrm>
          <a:prstGeom prst="rect">
            <a:avLst/>
          </a:prstGeom>
          <a:noFill/>
        </p:spPr>
      </p:pic>
      <p:pic>
        <p:nvPicPr>
          <p:cNvPr id="5122" name="Picture 2" descr="C:\Users\BIP\Desktop\Talaii Ketabkhane\images.jpg"/>
          <p:cNvPicPr>
            <a:picLocks noChangeAspect="1" noChangeArrowheads="1"/>
          </p:cNvPicPr>
          <p:nvPr/>
        </p:nvPicPr>
        <p:blipFill>
          <a:blip r:embed="rId4"/>
          <a:srcRect/>
          <a:stretch>
            <a:fillRect/>
          </a:stretch>
        </p:blipFill>
        <p:spPr bwMode="auto">
          <a:xfrm>
            <a:off x="4743437" y="857232"/>
            <a:ext cx="4400563" cy="3115005"/>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282" y="500042"/>
            <a:ext cx="8501090" cy="5955476"/>
          </a:xfrm>
          <a:prstGeom prst="rect">
            <a:avLst/>
          </a:prstGeom>
        </p:spPr>
        <p:txBody>
          <a:bodyPr wrap="square">
            <a:spAutoFit/>
          </a:bodyPr>
          <a:lstStyle/>
          <a:p>
            <a:pPr algn="r" rtl="1">
              <a:lnSpc>
                <a:spcPct val="150000"/>
              </a:lnSpc>
            </a:pPr>
            <a:r>
              <a:rPr lang="fa-IR" sz="2000" b="1" dirty="0" smtClean="0">
                <a:effectLst>
                  <a:outerShdw blurRad="38100" dist="38100" dir="2700000" algn="tl">
                    <a:srgbClr val="000000">
                      <a:alpha val="43137"/>
                    </a:srgbClr>
                  </a:outerShdw>
                </a:effectLst>
                <a:cs typeface="B Roya" pitchFamily="2" charset="-78"/>
              </a:rPr>
              <a:t>کانسپت کتابخانه ملی تهران</a:t>
            </a:r>
          </a:p>
          <a:p>
            <a:pPr algn="r" rtl="1">
              <a:lnSpc>
                <a:spcPct val="150000"/>
              </a:lnSpc>
            </a:pPr>
            <a:r>
              <a:rPr lang="ar-SA" dirty="0" smtClean="0">
                <a:cs typeface="B Roya" pitchFamily="2" charset="-78"/>
              </a:rPr>
              <a:t>براساس </a:t>
            </a:r>
            <a:r>
              <a:rPr lang="ar-SA" dirty="0">
                <a:cs typeface="B Roya" pitchFamily="2" charset="-78"/>
              </a:rPr>
              <a:t>خواص ذاتي و ماندگار طرح و ديگر شرايط پيراموني و معيارهاي طراحي اندام بنا به صورت گسترده، فشرده و با تركيبي از نظم و آزادي در نور و هواي اين سرزمين شكل مي‌گيرد و عناصر آن جاي خود را در اين اندام </a:t>
            </a:r>
            <a:r>
              <a:rPr lang="ar-SA" dirty="0" smtClean="0">
                <a:cs typeface="B Roya" pitchFamily="2" charset="-78"/>
              </a:rPr>
              <a:t>مي‌يابند</a:t>
            </a:r>
            <a:r>
              <a:rPr lang="fa-IR" dirty="0" smtClean="0">
                <a:cs typeface="B Roya" pitchFamily="2" charset="-78"/>
              </a:rPr>
              <a:t>.</a:t>
            </a:r>
          </a:p>
          <a:p>
            <a:pPr algn="r" rtl="1">
              <a:lnSpc>
                <a:spcPct val="150000"/>
              </a:lnSpc>
            </a:pPr>
            <a:r>
              <a:rPr lang="ar-SA" dirty="0" smtClean="0">
                <a:cs typeface="B Roya" pitchFamily="2" charset="-78"/>
              </a:rPr>
              <a:t>فضاهايي </a:t>
            </a:r>
            <a:r>
              <a:rPr lang="ar-SA" dirty="0">
                <a:cs typeface="B Roya" pitchFamily="2" charset="-78"/>
              </a:rPr>
              <a:t>كه مورد مراجعه مردم است به طور طبيعي در طبقه همتراز ميدان و يك طبقه زير و يك طبقه روي آن قرار مي‌گيرند و چون شاخه‌هاي درخت يا درختاني در زير نور در هم بافته مي‌شوند</a:t>
            </a:r>
            <a:r>
              <a:rPr lang="en-US" dirty="0">
                <a:cs typeface="B Roya" pitchFamily="2" charset="-78"/>
              </a:rPr>
              <a:t>.</a:t>
            </a:r>
            <a:br>
              <a:rPr lang="en-US" dirty="0">
                <a:cs typeface="B Roya" pitchFamily="2" charset="-78"/>
              </a:rPr>
            </a:br>
            <a:r>
              <a:rPr lang="ar-SA" dirty="0">
                <a:cs typeface="B Roya" pitchFamily="2" charset="-78"/>
              </a:rPr>
              <a:t>نور افق از روزنه هاي حاشيه فضاها و نور خط </a:t>
            </a:r>
            <a:endParaRPr lang="fa-IR" dirty="0" smtClean="0">
              <a:cs typeface="B Roya" pitchFamily="2" charset="-78"/>
            </a:endParaRPr>
          </a:p>
          <a:p>
            <a:pPr algn="r" rtl="1">
              <a:lnSpc>
                <a:spcPct val="150000"/>
              </a:lnSpc>
            </a:pPr>
            <a:r>
              <a:rPr lang="ar-SA" dirty="0" smtClean="0">
                <a:cs typeface="B Roya" pitchFamily="2" charset="-78"/>
              </a:rPr>
              <a:t>الراسي </a:t>
            </a:r>
            <a:r>
              <a:rPr lang="ar-SA" dirty="0">
                <a:cs typeface="B Roya" pitchFamily="2" charset="-78"/>
              </a:rPr>
              <a:t>از نورگيرهاي سقفي و نور پيشاني از </a:t>
            </a:r>
            <a:endParaRPr lang="fa-IR" dirty="0" smtClean="0">
              <a:cs typeface="B Roya" pitchFamily="2" charset="-78"/>
            </a:endParaRPr>
          </a:p>
          <a:p>
            <a:pPr algn="r" rtl="1">
              <a:lnSpc>
                <a:spcPct val="150000"/>
              </a:lnSpc>
            </a:pPr>
            <a:r>
              <a:rPr lang="ar-SA" dirty="0" smtClean="0">
                <a:cs typeface="B Roya" pitchFamily="2" charset="-78"/>
              </a:rPr>
              <a:t>پنجره‌هاي </a:t>
            </a:r>
            <a:r>
              <a:rPr lang="ar-SA" dirty="0">
                <a:cs typeface="B Roya" pitchFamily="2" charset="-78"/>
              </a:rPr>
              <a:t>اسپري همه اين فضاها را غرق در </a:t>
            </a:r>
            <a:endParaRPr lang="fa-IR" dirty="0" smtClean="0">
              <a:cs typeface="B Roya" pitchFamily="2" charset="-78"/>
            </a:endParaRPr>
          </a:p>
          <a:p>
            <a:pPr algn="r" rtl="1">
              <a:lnSpc>
                <a:spcPct val="150000"/>
              </a:lnSpc>
            </a:pPr>
            <a:r>
              <a:rPr lang="ar-SA" dirty="0" smtClean="0">
                <a:cs typeface="B Roya" pitchFamily="2" charset="-78"/>
              </a:rPr>
              <a:t>نور </a:t>
            </a:r>
            <a:r>
              <a:rPr lang="ar-SA" dirty="0">
                <a:cs typeface="B Roya" pitchFamily="2" charset="-78"/>
              </a:rPr>
              <a:t>مي‌كند. جستجوي نور، سقف بعضي از </a:t>
            </a:r>
            <a:endParaRPr lang="fa-IR" dirty="0" smtClean="0">
              <a:cs typeface="B Roya" pitchFamily="2" charset="-78"/>
            </a:endParaRPr>
          </a:p>
          <a:p>
            <a:pPr algn="r" rtl="1">
              <a:lnSpc>
                <a:spcPct val="150000"/>
              </a:lnSpc>
            </a:pPr>
            <a:r>
              <a:rPr lang="ar-SA" dirty="0" smtClean="0">
                <a:cs typeface="B Roya" pitchFamily="2" charset="-78"/>
              </a:rPr>
              <a:t>فضاهاي </a:t>
            </a:r>
            <a:r>
              <a:rPr lang="ar-SA" dirty="0">
                <a:cs typeface="B Roya" pitchFamily="2" charset="-78"/>
              </a:rPr>
              <a:t>داخلي را كه در جوار فضاهاي پيراموني </a:t>
            </a:r>
            <a:endParaRPr lang="fa-IR" dirty="0" smtClean="0">
              <a:cs typeface="B Roya" pitchFamily="2" charset="-78"/>
            </a:endParaRPr>
          </a:p>
          <a:p>
            <a:pPr algn="r" rtl="1">
              <a:lnSpc>
                <a:spcPct val="150000"/>
              </a:lnSpc>
            </a:pPr>
            <a:r>
              <a:rPr lang="ar-SA" dirty="0" smtClean="0">
                <a:cs typeface="B Roya" pitchFamily="2" charset="-78"/>
              </a:rPr>
              <a:t>با </a:t>
            </a:r>
            <a:r>
              <a:rPr lang="ar-SA" dirty="0">
                <a:cs typeface="B Roya" pitchFamily="2" charset="-78"/>
              </a:rPr>
              <a:t>سقف كوتاه قرار دارند تا ارتفاع سه طبقه </a:t>
            </a:r>
            <a:endParaRPr lang="fa-IR" dirty="0" smtClean="0">
              <a:cs typeface="B Roya" pitchFamily="2" charset="-78"/>
            </a:endParaRPr>
          </a:p>
          <a:p>
            <a:pPr algn="r" rtl="1">
              <a:lnSpc>
                <a:spcPct val="150000"/>
              </a:lnSpc>
            </a:pPr>
            <a:r>
              <a:rPr lang="ar-SA" dirty="0" smtClean="0">
                <a:cs typeface="B Roya" pitchFamily="2" charset="-78"/>
              </a:rPr>
              <a:t>مي‌رساند </a:t>
            </a:r>
            <a:r>
              <a:rPr lang="ar-SA" dirty="0">
                <a:cs typeface="B Roya" pitchFamily="2" charset="-78"/>
              </a:rPr>
              <a:t>كه يادآور تالارهاي مرتفع </a:t>
            </a:r>
            <a:r>
              <a:rPr lang="ar-SA" dirty="0" smtClean="0">
                <a:cs typeface="B Roya" pitchFamily="2" charset="-78"/>
              </a:rPr>
              <a:t>معماري</a:t>
            </a:r>
            <a:endParaRPr lang="fa-IR" dirty="0" smtClean="0">
              <a:cs typeface="B Roya" pitchFamily="2" charset="-78"/>
            </a:endParaRPr>
          </a:p>
          <a:p>
            <a:pPr algn="r" rtl="1">
              <a:lnSpc>
                <a:spcPct val="150000"/>
              </a:lnSpc>
            </a:pPr>
            <a:r>
              <a:rPr lang="ar-SA" dirty="0" smtClean="0">
                <a:cs typeface="B Roya" pitchFamily="2" charset="-78"/>
              </a:rPr>
              <a:t>گذشته </a:t>
            </a:r>
            <a:r>
              <a:rPr lang="ar-SA" dirty="0">
                <a:cs typeface="B Roya" pitchFamily="2" charset="-78"/>
              </a:rPr>
              <a:t>در تركيب با شاه‌نشين‌هاي اطراف آن است. </a:t>
            </a:r>
            <a:endParaRPr lang="en-US" dirty="0">
              <a:cs typeface="B Roya" pitchFamily="2" charset="-78"/>
            </a:endParaRPr>
          </a:p>
        </p:txBody>
      </p:sp>
      <p:pic>
        <p:nvPicPr>
          <p:cNvPr id="7170" name="Picture 2" descr="C:\Users\BIP\Desktop\Talaii Ketabkhane\کتابخانه-ملی-ایران.gif"/>
          <p:cNvPicPr>
            <a:picLocks noChangeAspect="1" noChangeArrowheads="1"/>
          </p:cNvPicPr>
          <p:nvPr/>
        </p:nvPicPr>
        <p:blipFill>
          <a:blip r:embed="rId2"/>
          <a:srcRect/>
          <a:stretch>
            <a:fillRect/>
          </a:stretch>
        </p:blipFill>
        <p:spPr bwMode="auto">
          <a:xfrm>
            <a:off x="214282" y="3143248"/>
            <a:ext cx="4667263" cy="3500447"/>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596" y="571480"/>
            <a:ext cx="8358246" cy="2550698"/>
          </a:xfrm>
          <a:prstGeom prst="rect">
            <a:avLst/>
          </a:prstGeom>
        </p:spPr>
        <p:txBody>
          <a:bodyPr wrap="square">
            <a:spAutoFit/>
          </a:bodyPr>
          <a:lstStyle/>
          <a:p>
            <a:pPr algn="r" rtl="1">
              <a:lnSpc>
                <a:spcPct val="150000"/>
              </a:lnSpc>
            </a:pPr>
            <a:r>
              <a:rPr lang="ar-SA" dirty="0" smtClean="0">
                <a:cs typeface="B Roya" pitchFamily="2" charset="-78"/>
              </a:rPr>
              <a:t>مخازن همجوار تالارهاي مطالعه كه به روشنايي نياز ندارند به طرف جبهه غرب كه پنجره‌هاي گسترده را برنمي‌تابد كشيده مي‌شوند. مخازن بسته مركزي، سنگين‌ترين فضاهاي طرح، زير اين فضاها قرار مي‌گيرند و مركز قفل بنا را پايين مي‌آورند و براي احتراز از نور و سيلات احتمالي از حاشيه بنا دور مي‌شوند</a:t>
            </a:r>
            <a:r>
              <a:rPr lang="en-US" dirty="0" smtClean="0">
                <a:cs typeface="B Roya" pitchFamily="2" charset="-78"/>
              </a:rPr>
              <a:t>.</a:t>
            </a:r>
            <a:br>
              <a:rPr lang="en-US" dirty="0" smtClean="0">
                <a:cs typeface="B Roya" pitchFamily="2" charset="-78"/>
              </a:rPr>
            </a:br>
            <a:r>
              <a:rPr lang="ar-SA" dirty="0" smtClean="0">
                <a:cs typeface="B Roya" pitchFamily="2" charset="-78"/>
              </a:rPr>
              <a:t>سبك‌ترين عنصر طرح يعني دفاتر رياست و دفاتر خدمات اداري تا بالاترين تراز ساختمان صعود مي‌كنند و بر فراز اين دفاتر فضاي محصور آنتن</a:t>
            </a:r>
            <a:r>
              <a:rPr lang="fa-IR" dirty="0" smtClean="0">
                <a:cs typeface="B Roya" pitchFamily="2" charset="-78"/>
              </a:rPr>
              <a:t> </a:t>
            </a:r>
            <a:r>
              <a:rPr lang="ar-SA" dirty="0" smtClean="0">
                <a:cs typeface="B Roya" pitchFamily="2" charset="-78"/>
              </a:rPr>
              <a:t>ها و </a:t>
            </a:r>
            <a:endParaRPr lang="fa-IR" dirty="0" smtClean="0">
              <a:cs typeface="B Roya" pitchFamily="2" charset="-78"/>
            </a:endParaRPr>
          </a:p>
          <a:p>
            <a:pPr algn="r" rtl="1">
              <a:lnSpc>
                <a:spcPct val="150000"/>
              </a:lnSpc>
            </a:pPr>
            <a:r>
              <a:rPr lang="ar-SA" dirty="0" smtClean="0">
                <a:cs typeface="B Roya" pitchFamily="2" charset="-78"/>
              </a:rPr>
              <a:t>بشقاب</a:t>
            </a:r>
            <a:r>
              <a:rPr lang="fa-IR" dirty="0" smtClean="0">
                <a:cs typeface="B Roya" pitchFamily="2" charset="-78"/>
              </a:rPr>
              <a:t> </a:t>
            </a:r>
            <a:r>
              <a:rPr lang="ar-SA" dirty="0" smtClean="0">
                <a:cs typeface="B Roya" pitchFamily="2" charset="-78"/>
              </a:rPr>
              <a:t>هاي مخابراتي قرار مي‌گيرند</a:t>
            </a:r>
            <a:endParaRPr lang="en-US" dirty="0"/>
          </a:p>
        </p:txBody>
      </p:sp>
      <p:pic>
        <p:nvPicPr>
          <p:cNvPr id="6146" name="Picture 2" descr="C:\Users\BIP\Desktop\Talaii Ketabkhane\Model_of_National_Library_(Tehran,_Iran).jpg"/>
          <p:cNvPicPr>
            <a:picLocks noChangeAspect="1" noChangeArrowheads="1"/>
          </p:cNvPicPr>
          <p:nvPr/>
        </p:nvPicPr>
        <p:blipFill>
          <a:blip r:embed="rId2" cstate="print"/>
          <a:srcRect/>
          <a:stretch>
            <a:fillRect/>
          </a:stretch>
        </p:blipFill>
        <p:spPr bwMode="auto">
          <a:xfrm>
            <a:off x="142844" y="2619392"/>
            <a:ext cx="5365758" cy="4024318"/>
          </a:xfrm>
          <a:prstGeom prst="rect">
            <a:avLst/>
          </a:prstGeom>
          <a:noFill/>
        </p:spPr>
      </p:pic>
      <p:pic>
        <p:nvPicPr>
          <p:cNvPr id="6147" name="Picture 3" descr="C:\Users\BIP\Desktop\Talaii Ketabkhane\National-Library.jpg"/>
          <p:cNvPicPr>
            <a:picLocks noChangeAspect="1" noChangeArrowheads="1"/>
          </p:cNvPicPr>
          <p:nvPr/>
        </p:nvPicPr>
        <p:blipFill>
          <a:blip r:embed="rId3"/>
          <a:srcRect/>
          <a:stretch>
            <a:fillRect/>
          </a:stretch>
        </p:blipFill>
        <p:spPr bwMode="auto">
          <a:xfrm>
            <a:off x="5595988" y="4143412"/>
            <a:ext cx="3333730" cy="2500298"/>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6643730" y="428604"/>
            <a:ext cx="1928798"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ea typeface="Times New Roman" pitchFamily="18" charset="0"/>
                <a:cs typeface="B Roya" pitchFamily="2" charset="-78"/>
              </a:rPr>
              <a:t>کتابخانه ملی اتریش</a:t>
            </a:r>
            <a:r>
              <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ea typeface="Times New Roman" pitchFamily="18" charset="0"/>
                <a:cs typeface="B Roya" pitchFamily="2" charset="-78"/>
              </a:rPr>
              <a:t> </a:t>
            </a:r>
            <a:endPar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B Roya" pitchFamily="2" charset="-78"/>
            </a:endParaRPr>
          </a:p>
        </p:txBody>
      </p:sp>
      <p:pic>
        <p:nvPicPr>
          <p:cNvPr id="8193" name="Picture 1" descr="hofburg01 نقدی کوتاه بر معماری و طراحی کتابخانه ملی اتریش">
            <a:hlinkClick r:id="rId2" tooltip="&quot; &quot;"/>
          </p:cNvPr>
          <p:cNvPicPr>
            <a:picLocks noChangeAspect="1" noChangeArrowheads="1"/>
          </p:cNvPicPr>
          <p:nvPr/>
        </p:nvPicPr>
        <p:blipFill>
          <a:blip r:embed="rId3"/>
          <a:srcRect/>
          <a:stretch>
            <a:fillRect/>
          </a:stretch>
        </p:blipFill>
        <p:spPr bwMode="auto">
          <a:xfrm>
            <a:off x="1000100" y="1071546"/>
            <a:ext cx="7073548" cy="3224222"/>
          </a:xfrm>
          <a:prstGeom prst="rect">
            <a:avLst/>
          </a:prstGeom>
          <a:noFill/>
        </p:spPr>
      </p:pic>
      <p:sp>
        <p:nvSpPr>
          <p:cNvPr id="8195" name="Rectangle 3"/>
          <p:cNvSpPr>
            <a:spLocks noChangeArrowheads="1"/>
          </p:cNvSpPr>
          <p:nvPr/>
        </p:nvSpPr>
        <p:spPr bwMode="auto">
          <a:xfrm>
            <a:off x="714348" y="4357694"/>
            <a:ext cx="8001024" cy="13042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50000"/>
              </a:lnSpc>
              <a:spcBef>
                <a:spcPct val="0"/>
              </a:spcBef>
              <a:spcAft>
                <a:spcPct val="0"/>
              </a:spcAft>
              <a:buClrTx/>
              <a:buSzTx/>
              <a:buFontTx/>
              <a:buNone/>
              <a:tabLst/>
            </a:pPr>
            <a:r>
              <a:rPr kumimoji="0" lang="ar-SA" b="0" i="0" u="none" strike="noStrike" cap="none" normalizeH="0" baseline="0" dirty="0" smtClean="0">
                <a:ln>
                  <a:noFill/>
                </a:ln>
                <a:solidFill>
                  <a:schemeClr val="tx1"/>
                </a:solidFill>
                <a:effectLst/>
                <a:latin typeface="Calibri" pitchFamily="34" charset="0"/>
                <a:ea typeface="Times New Roman" pitchFamily="18" charset="0"/>
                <a:cs typeface="B Roya" pitchFamily="2" charset="-78"/>
              </a:rPr>
              <a:t>معماری به نام</a:t>
            </a:r>
            <a:r>
              <a:rPr kumimoji="0" lang="en-US" b="0" i="0" u="none" strike="noStrike" cap="none" normalizeH="0" baseline="0" dirty="0" smtClean="0">
                <a:ln>
                  <a:noFill/>
                </a:ln>
                <a:solidFill>
                  <a:schemeClr val="tx1"/>
                </a:solidFill>
                <a:effectLst/>
                <a:latin typeface="Calibri" pitchFamily="34" charset="0"/>
                <a:ea typeface="Times New Roman" pitchFamily="18" charset="0"/>
                <a:cs typeface="B Roya" pitchFamily="2" charset="-78"/>
              </a:rPr>
              <a:t> </a:t>
            </a:r>
            <a:r>
              <a:rPr kumimoji="0" lang="en-US" b="0" i="0" u="none" strike="noStrike" cap="none" normalizeH="0" baseline="0" dirty="0" err="1" smtClean="0">
                <a:ln>
                  <a:noFill/>
                </a:ln>
                <a:solidFill>
                  <a:schemeClr val="tx1"/>
                </a:solidFill>
                <a:effectLst/>
                <a:latin typeface="Calibri" pitchFamily="34" charset="0"/>
                <a:ea typeface="Times New Roman" pitchFamily="18" charset="0"/>
                <a:cs typeface="B Roya" pitchFamily="2" charset="-78"/>
              </a:rPr>
              <a:t>chris</a:t>
            </a:r>
            <a:r>
              <a:rPr kumimoji="0" lang="en-US" b="0" i="0" u="none" strike="noStrike" cap="none" normalizeH="0" baseline="0" dirty="0" smtClean="0">
                <a:ln>
                  <a:noFill/>
                </a:ln>
                <a:solidFill>
                  <a:schemeClr val="tx1"/>
                </a:solidFill>
                <a:effectLst/>
                <a:latin typeface="Calibri" pitchFamily="34" charset="0"/>
                <a:ea typeface="Times New Roman" pitchFamily="18" charset="0"/>
                <a:cs typeface="B Roya" pitchFamily="2" charset="-78"/>
              </a:rPr>
              <a:t> </a:t>
            </a:r>
            <a:r>
              <a:rPr kumimoji="0" lang="en-US" b="0" i="0" u="none" strike="noStrike" cap="none" normalizeH="0" baseline="0" dirty="0" err="1" smtClean="0">
                <a:ln>
                  <a:noFill/>
                </a:ln>
                <a:solidFill>
                  <a:schemeClr val="tx1"/>
                </a:solidFill>
                <a:effectLst/>
                <a:latin typeface="Calibri" pitchFamily="34" charset="0"/>
                <a:ea typeface="Times New Roman" pitchFamily="18" charset="0"/>
                <a:cs typeface="B Roya" pitchFamily="2" charset="-78"/>
              </a:rPr>
              <a:t>precht</a:t>
            </a:r>
            <a:r>
              <a:rPr kumimoji="0" lang="en-US" b="0" i="0" u="none" strike="noStrike" cap="none" normalizeH="0" baseline="0" dirty="0" smtClean="0">
                <a:ln>
                  <a:noFill/>
                </a:ln>
                <a:solidFill>
                  <a:schemeClr val="tx1"/>
                </a:solidFill>
                <a:effectLst/>
                <a:latin typeface="Calibri" pitchFamily="34" charset="0"/>
                <a:ea typeface="Times New Roman" pitchFamily="18" charset="0"/>
                <a:cs typeface="B Roya" pitchFamily="2" charset="-78"/>
              </a:rPr>
              <a:t> </a:t>
            </a:r>
            <a:r>
              <a:rPr kumimoji="0" lang="ar-SA" b="0" i="0" u="none" strike="noStrike" cap="none" normalizeH="0" baseline="0" dirty="0" smtClean="0">
                <a:ln>
                  <a:noFill/>
                </a:ln>
                <a:solidFill>
                  <a:schemeClr val="tx1"/>
                </a:solidFill>
                <a:effectLst/>
                <a:latin typeface="Calibri" pitchFamily="34" charset="0"/>
                <a:ea typeface="Times New Roman" pitchFamily="18" charset="0"/>
                <a:cs typeface="B Roya" pitchFamily="2" charset="-78"/>
              </a:rPr>
              <a:t>نقشه کتابخانه ملی اتریش را که در شهر وین قرار دارد طراحی کرده است. این کتابخانه در حاشیه یک پارک قرار دارد، این پروژه به شکل یک مارپیچ است و سالن نمایشگاه آن در زیرزمین واقع شده است</a:t>
            </a:r>
            <a:r>
              <a:rPr kumimoji="0" lang="en-US" b="0" i="0" u="none" strike="noStrike" cap="none" normalizeH="0" baseline="0" dirty="0" smtClean="0">
                <a:ln>
                  <a:noFill/>
                </a:ln>
                <a:solidFill>
                  <a:schemeClr val="tx1"/>
                </a:solidFill>
                <a:effectLst/>
                <a:latin typeface="Calibri" pitchFamily="34" charset="0"/>
                <a:ea typeface="Times New Roman" pitchFamily="18" charset="0"/>
                <a:cs typeface="B Roya" pitchFamily="2" charset="-78"/>
              </a:rPr>
              <a:t>.</a:t>
            </a:r>
            <a:endParaRPr kumimoji="0" lang="en-US" sz="2800" b="0" i="0" u="none" strike="noStrike" cap="none" normalizeH="0" baseline="0" dirty="0" smtClean="0">
              <a:ln>
                <a:noFill/>
              </a:ln>
              <a:solidFill>
                <a:schemeClr val="tx1"/>
              </a:solidFill>
              <a:effectLst/>
              <a:latin typeface="Arial" pitchFamily="34" charset="0"/>
              <a:cs typeface="B Roya" pitchFamily="2" charset="-78"/>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156</TotalTime>
  <Words>442</Words>
  <Application>Microsoft Office PowerPoint</Application>
  <PresentationFormat>On-screen Show (4:3)</PresentationFormat>
  <Paragraphs>62</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Concourse</vt:lpstr>
      <vt:lpstr>مطالعات کتابخانه ملی تهران و اتریش</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Company>MRT www.Win2Farsi.com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مطالعات کتابخانه ملی تهران و اتریش</dc:title>
  <dc:creator>MRT</dc:creator>
  <cp:lastModifiedBy>MRT</cp:lastModifiedBy>
  <cp:revision>27</cp:revision>
  <dcterms:created xsi:type="dcterms:W3CDTF">2014-10-12T13:08:35Z</dcterms:created>
  <dcterms:modified xsi:type="dcterms:W3CDTF">2014-10-25T21:22:50Z</dcterms:modified>
</cp:coreProperties>
</file>