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393" r:id="rId2"/>
    <p:sldId id="258" r:id="rId3"/>
    <p:sldId id="259" r:id="rId4"/>
    <p:sldId id="260" r:id="rId5"/>
    <p:sldId id="261" r:id="rId6"/>
    <p:sldId id="262" r:id="rId7"/>
    <p:sldId id="263" r:id="rId8"/>
    <p:sldId id="264" r:id="rId9"/>
    <p:sldId id="328" r:id="rId10"/>
    <p:sldId id="335" r:id="rId11"/>
    <p:sldId id="330" r:id="rId12"/>
    <p:sldId id="331" r:id="rId13"/>
    <p:sldId id="265" r:id="rId14"/>
    <p:sldId id="266" r:id="rId15"/>
    <p:sldId id="347" r:id="rId16"/>
    <p:sldId id="267" r:id="rId17"/>
    <p:sldId id="350" r:id="rId18"/>
    <p:sldId id="351" r:id="rId19"/>
    <p:sldId id="355" r:id="rId20"/>
    <p:sldId id="391" r:id="rId21"/>
    <p:sldId id="396" r:id="rId22"/>
    <p:sldId id="269" r:id="rId23"/>
    <p:sldId id="270" r:id="rId24"/>
    <p:sldId id="366" r:id="rId25"/>
    <p:sldId id="374" r:id="rId26"/>
    <p:sldId id="375" r:id="rId27"/>
    <p:sldId id="362" r:id="rId28"/>
    <p:sldId id="369" r:id="rId29"/>
    <p:sldId id="363" r:id="rId30"/>
    <p:sldId id="271" r:id="rId31"/>
    <p:sldId id="360" r:id="rId32"/>
    <p:sldId id="272" r:id="rId33"/>
    <p:sldId id="280" r:id="rId34"/>
    <p:sldId id="397" r:id="rId35"/>
    <p:sldId id="281" r:id="rId36"/>
    <p:sldId id="289" r:id="rId37"/>
    <p:sldId id="284" r:id="rId38"/>
    <p:sldId id="285" r:id="rId39"/>
    <p:sldId id="286" r:id="rId40"/>
    <p:sldId id="290" r:id="rId41"/>
    <p:sldId id="291" r:id="rId42"/>
    <p:sldId id="278" r:id="rId43"/>
    <p:sldId id="385" r:id="rId44"/>
    <p:sldId id="387" r:id="rId45"/>
    <p:sldId id="388" r:id="rId46"/>
    <p:sldId id="389" r:id="rId47"/>
    <p:sldId id="379" r:id="rId48"/>
    <p:sldId id="380" r:id="rId49"/>
    <p:sldId id="277" r:id="rId50"/>
    <p:sldId id="276" r:id="rId51"/>
    <p:sldId id="303" r:id="rId52"/>
    <p:sldId id="292" r:id="rId53"/>
    <p:sldId id="293" r:id="rId54"/>
    <p:sldId id="295" r:id="rId55"/>
    <p:sldId id="297" r:id="rId56"/>
    <p:sldId id="298" r:id="rId57"/>
    <p:sldId id="299" r:id="rId58"/>
    <p:sldId id="300" r:id="rId59"/>
    <p:sldId id="301" r:id="rId60"/>
    <p:sldId id="319" r:id="rId61"/>
    <p:sldId id="275" r:id="rId62"/>
    <p:sldId id="304" r:id="rId63"/>
    <p:sldId id="305" r:id="rId64"/>
    <p:sldId id="306" r:id="rId65"/>
    <p:sldId id="307" r:id="rId66"/>
    <p:sldId id="308" r:id="rId67"/>
    <p:sldId id="395"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3132D5F-7AF6-462C-94E7-0AA412AF4157}" type="datetimeFigureOut">
              <a:rPr lang="en-US" smtClean="0"/>
              <a:pPr/>
              <a:t>7/12/2013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01F3241-1A9C-42E5-A77E-098B2AB4FE0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132D5F-7AF6-462C-94E7-0AA412AF4157}" type="datetimeFigureOut">
              <a:rPr lang="en-US" smtClean="0"/>
              <a:pPr/>
              <a:t>7/12/2013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132D5F-7AF6-462C-94E7-0AA412AF4157}" type="datetimeFigureOut">
              <a:rPr lang="en-US" smtClean="0"/>
              <a:pPr/>
              <a:t>7/12/2013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132D5F-7AF6-462C-94E7-0AA412AF4157}" type="datetimeFigureOut">
              <a:rPr lang="en-US" smtClean="0"/>
              <a:pPr/>
              <a:t>7/12/2013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3132D5F-7AF6-462C-94E7-0AA412AF4157}" type="datetimeFigureOut">
              <a:rPr lang="en-US" smtClean="0"/>
              <a:pPr/>
              <a:t>7/12/2013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F3241-1A9C-42E5-A77E-098B2AB4FE0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3132D5F-7AF6-462C-94E7-0AA412AF4157}" type="datetimeFigureOut">
              <a:rPr lang="en-US" smtClean="0"/>
              <a:pPr/>
              <a:t>7/12/2013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3132D5F-7AF6-462C-94E7-0AA412AF4157}" type="datetimeFigureOut">
              <a:rPr lang="en-US" smtClean="0"/>
              <a:pPr/>
              <a:t>7/12/2013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D3132D5F-7AF6-462C-94E7-0AA412AF4157}" type="datetimeFigureOut">
              <a:rPr lang="en-US" smtClean="0"/>
              <a:pPr/>
              <a:t>7/12/2013</a:t>
            </a:fld>
            <a:endParaRPr lang="en-US"/>
          </a:p>
        </p:txBody>
      </p:sp>
      <p:sp>
        <p:nvSpPr>
          <p:cNvPr id="8" name="Slide Number Placeholder 7"/>
          <p:cNvSpPr>
            <a:spLocks noGrp="1"/>
          </p:cNvSpPr>
          <p:nvPr>
            <p:ph type="sldNum" sz="quarter" idx="11"/>
          </p:nvPr>
        </p:nvSpPr>
        <p:spPr/>
        <p:txBody>
          <a:bodyPr/>
          <a:lstStyle/>
          <a:p>
            <a:fld id="{901F3241-1A9C-42E5-A77E-098B2AB4FE08}"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132D5F-7AF6-462C-94E7-0AA412AF4157}" type="datetimeFigureOut">
              <a:rPr lang="en-US" smtClean="0"/>
              <a:pPr/>
              <a:t>7/12/2013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3132D5F-7AF6-462C-94E7-0AA412AF4157}" type="datetimeFigureOut">
              <a:rPr lang="en-US" smtClean="0"/>
              <a:pPr/>
              <a:t>7/12/2013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901F3241-1A9C-42E5-A77E-098B2AB4FE0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D3132D5F-7AF6-462C-94E7-0AA412AF4157}" type="datetimeFigureOut">
              <a:rPr lang="en-US" smtClean="0"/>
              <a:pPr/>
              <a:t>7/12/2013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F3241-1A9C-42E5-A77E-098B2AB4FE0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3132D5F-7AF6-462C-94E7-0AA412AF4157}" type="datetimeFigureOut">
              <a:rPr lang="en-US" smtClean="0"/>
              <a:pPr/>
              <a:t>7/12/2013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901F3241-1A9C-42E5-A77E-098B2AB4FE0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r" rtl="1"/>
            <a:r>
              <a:rPr lang="fa-IR" b="1" cap="all" dirty="0" smtClean="0">
                <a:ln w="5000" cmpd="sng">
                  <a:solidFill>
                    <a:schemeClr val="accent1">
                      <a:tint val="80000"/>
                      <a:shade val="99000"/>
                      <a:satMod val="500000"/>
                    </a:schemeClr>
                  </a:solidFill>
                  <a:prstDash val="solid"/>
                </a:ln>
                <a:effectLst>
                  <a:outerShdw blurRad="38100" dist="38100" dir="2700000" algn="tl">
                    <a:srgbClr val="000000">
                      <a:alpha val="43137"/>
                    </a:srgbClr>
                  </a:outerShdw>
                </a:effectLst>
                <a:latin typeface="Arial" pitchFamily="34" charset="0"/>
                <a:cs typeface="B Kamran" pitchFamily="2" charset="-78"/>
              </a:rPr>
              <a:t>آشنایی</a:t>
            </a:r>
            <a:r>
              <a:rPr lang="fa-IR" b="1" cap="all" dirty="0" smtClean="0">
                <a:ln w="5000" cmpd="sng">
                  <a:solidFill>
                    <a:schemeClr val="accent1">
                      <a:tint val="80000"/>
                      <a:shade val="99000"/>
                      <a:satMod val="500000"/>
                    </a:schemeClr>
                  </a:solidFill>
                  <a:prstDash val="solid"/>
                </a:ln>
                <a:effectLst>
                  <a:outerShdw blurRad="38100" dist="38100" dir="2700000" algn="tl">
                    <a:srgbClr val="000000">
                      <a:alpha val="43137"/>
                    </a:srgbClr>
                  </a:outerShdw>
                </a:effectLst>
                <a:cs typeface="B Kamran" pitchFamily="2" charset="-78"/>
              </a:rPr>
              <a:t> با معماری معاصر:</a:t>
            </a:r>
            <a:endParaRPr lang="en-US" b="1" dirty="0">
              <a:effectLst>
                <a:outerShdw blurRad="38100" dist="38100" dir="2700000" algn="tl">
                  <a:srgbClr val="000000">
                    <a:alpha val="43137"/>
                  </a:srgbClr>
                </a:outerShdw>
              </a:effectLst>
              <a:cs typeface="B Kamran" pitchFamily="2" charset="-78"/>
            </a:endParaRPr>
          </a:p>
        </p:txBody>
      </p:sp>
      <p:sp>
        <p:nvSpPr>
          <p:cNvPr id="3" name="Content Placeholder 2"/>
          <p:cNvSpPr>
            <a:spLocks noGrp="1"/>
          </p:cNvSpPr>
          <p:nvPr>
            <p:ph idx="1"/>
          </p:nvPr>
        </p:nvSpPr>
        <p:spPr/>
        <p:txBody>
          <a:bodyPr>
            <a:normAutofit/>
          </a:bodyPr>
          <a:lstStyle/>
          <a:p>
            <a:pPr algn="r">
              <a:buNone/>
            </a:pPr>
            <a:r>
              <a:rPr lang="fa-IR" sz="6500" b="1" dirty="0" smtClean="0">
                <a:effectLst>
                  <a:outerShdw blurRad="38100" dist="38100" dir="2700000" algn="tl">
                    <a:srgbClr val="FFFFFF"/>
                  </a:outerShdw>
                </a:effectLst>
                <a:cs typeface="B Kamran" pitchFamily="2" charset="-78"/>
              </a:rPr>
              <a:t>«کامران دیبا»</a:t>
            </a:r>
          </a:p>
          <a:p>
            <a:pPr algn="r">
              <a:buNone/>
            </a:pPr>
            <a:endParaRPr lang="fa-IR" sz="2800" b="1" dirty="0" smtClean="0">
              <a:cs typeface="B Kamra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I:\موزه معاصر\08.bmp"/>
          <p:cNvPicPr>
            <a:picLocks noChangeAspect="1" noChangeArrowheads="1"/>
          </p:cNvPicPr>
          <p:nvPr/>
        </p:nvPicPr>
        <p:blipFill>
          <a:blip r:embed="rId2"/>
          <a:srcRect/>
          <a:stretch>
            <a:fillRect/>
          </a:stretch>
        </p:blipFill>
        <p:spPr bwMode="auto">
          <a:xfrm>
            <a:off x="1476375" y="1219200"/>
            <a:ext cx="6191250" cy="43338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clip-image019.jpg"/>
          <p:cNvPicPr>
            <a:picLocks noGrp="1" noChangeAspect="1" noChangeArrowheads="1"/>
          </p:cNvPicPr>
          <p:nvPr>
            <p:ph idx="1"/>
          </p:nvPr>
        </p:nvPicPr>
        <p:blipFill>
          <a:blip r:embed="rId2"/>
          <a:srcRect/>
          <a:stretch>
            <a:fillRect/>
          </a:stretch>
        </p:blipFill>
        <p:spPr bwMode="auto">
          <a:xfrm>
            <a:off x="381000" y="914400"/>
            <a:ext cx="4857750" cy="5105400"/>
          </a:xfrm>
          <a:prstGeom prst="rect">
            <a:avLst/>
          </a:prstGeom>
          <a:noFill/>
        </p:spPr>
      </p:pic>
      <p:pic>
        <p:nvPicPr>
          <p:cNvPr id="6146" name="Picture 2" descr="I:\400px-%D9%BE%D9%84%D8%A7%D9%86_%D9%85%D9%88%D8%B2%D9%87_%D9%87%D9%86%D8%B1%D9%87%D8%A7%D9%8A_%D9%85%D8%B9%D8%A7%D8%B5%D8%B1_%D8%AA%D9%87%D8%B1%D8%A7%D9%86.jpg"/>
          <p:cNvPicPr>
            <a:picLocks noChangeAspect="1" noChangeArrowheads="1"/>
          </p:cNvPicPr>
          <p:nvPr/>
        </p:nvPicPr>
        <p:blipFill>
          <a:blip r:embed="rId3"/>
          <a:srcRect/>
          <a:stretch>
            <a:fillRect/>
          </a:stretch>
        </p:blipFill>
        <p:spPr bwMode="auto">
          <a:xfrm>
            <a:off x="5410200" y="1676400"/>
            <a:ext cx="3276600" cy="32766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موزه معاصر\04.bmp"/>
          <p:cNvPicPr>
            <a:picLocks noGrp="1" noChangeAspect="1" noChangeArrowheads="1"/>
          </p:cNvPicPr>
          <p:nvPr>
            <p:ph idx="1"/>
          </p:nvPr>
        </p:nvPicPr>
        <p:blipFill>
          <a:blip r:embed="rId2"/>
          <a:srcRect/>
          <a:stretch>
            <a:fillRect/>
          </a:stretch>
        </p:blipFill>
        <p:spPr bwMode="auto">
          <a:xfrm>
            <a:off x="381000" y="381000"/>
            <a:ext cx="3467100" cy="3752056"/>
          </a:xfrm>
          <a:prstGeom prst="rect">
            <a:avLst/>
          </a:prstGeom>
          <a:noFill/>
        </p:spPr>
      </p:pic>
      <p:pic>
        <p:nvPicPr>
          <p:cNvPr id="5" name="Picture 2" descr="I:\موزه معاصر\01.bmp"/>
          <p:cNvPicPr>
            <a:picLocks noChangeAspect="1" noChangeArrowheads="1"/>
          </p:cNvPicPr>
          <p:nvPr/>
        </p:nvPicPr>
        <p:blipFill>
          <a:blip r:embed="rId3"/>
          <a:srcRect/>
          <a:stretch>
            <a:fillRect/>
          </a:stretch>
        </p:blipFill>
        <p:spPr bwMode="auto">
          <a:xfrm>
            <a:off x="4191000" y="2438400"/>
            <a:ext cx="4572000" cy="405765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a:bodyPr>
          <a:lstStyle/>
          <a:p>
            <a:pPr algn="just" rtl="1">
              <a:buNone/>
            </a:pPr>
            <a:r>
              <a:rPr lang="ar-SA" sz="2800" dirty="0">
                <a:cs typeface="B Kamran"/>
              </a:rPr>
              <a:t>ساختمان موزه که یکی از نمونه‌های با ارزش و کم همتای معماری نوین ایران است ، با الهام از معماری‌سنتی ایران و مفاهیم فلسفی آن بنا شده است . هشتی ، چهارسو ، معبر و گذرگاه ، از جمله عناصر چشم نوازی هستند که بازدید کنند‌گان هنردوست را به تأمل در آستانه تاریخ شکوهمند هنر و فرهنگ ایران‌زمین وامی‌دارند .</a:t>
            </a:r>
            <a:endParaRPr lang="en-US" sz="2800" dirty="0">
              <a:cs typeface="B Kamran"/>
            </a:endParaRPr>
          </a:p>
          <a:p>
            <a:pPr algn="just" rtl="1">
              <a:buNone/>
            </a:pPr>
            <a:r>
              <a:rPr lang="ar-SA" sz="2800" dirty="0">
                <a:cs typeface="B Kamran"/>
              </a:rPr>
              <a:t>کامران دیبا در طراحی موزه حیاط مرکزی را انتخاب کرد که علاوه بر اینکه یکی از نشانه های معماری ایرانی باشد بتواند به کمک آن فضایی مجزا از پارک را ایجاد کند. علاوه بر آن کامران دیبا با طراحی دید مناسب از حیاط مرکزی به پارک سعی بر برقراری رابطه با پارک نیز دارد. این رابطه در طراحی داخلی نیز با پنجره های دیواری و سقفی حفظ شده است.</a:t>
            </a:r>
            <a:endParaRPr lang="en-US" sz="2800" dirty="0">
              <a:cs typeface="B Kamran"/>
            </a:endParaRPr>
          </a:p>
          <a:p>
            <a:pPr algn="just">
              <a:buNone/>
            </a:pPr>
            <a:endParaRPr lang="en-US" sz="2800" dirty="0">
              <a:cs typeface="B Kamran"/>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just" rtl="1">
              <a:buNone/>
            </a:pPr>
            <a:r>
              <a:rPr lang="ar-SA" dirty="0">
                <a:cs typeface="B Kamran" pitchFamily="2" charset="-78"/>
              </a:rPr>
              <a:t>نکته قابل توجه در مسیر حرکت و سیرکولاسیون حرکتی موزه است. مسیر آغازین بازدید کنندگان یک رمپ می باشد که شما را با حرکت دورانی خود به زیر زمین هدایت می کند. مخاطب مجبور به حرکتی آرام (شیب رمپ) و مارپیچ را دارد. گویی دیبا </a:t>
            </a:r>
            <a:r>
              <a:rPr lang="ar-SA" dirty="0" smtClean="0">
                <a:cs typeface="B Kamran" pitchFamily="2" charset="-78"/>
              </a:rPr>
              <a:t>ق</a:t>
            </a:r>
            <a:r>
              <a:rPr lang="fa-IR" dirty="0" smtClean="0">
                <a:cs typeface="B Kamran" pitchFamily="2" charset="-78"/>
              </a:rPr>
              <a:t>صد</a:t>
            </a:r>
            <a:r>
              <a:rPr lang="ar-SA" dirty="0" smtClean="0">
                <a:cs typeface="B Kamran" pitchFamily="2" charset="-78"/>
              </a:rPr>
              <a:t> </a:t>
            </a:r>
            <a:r>
              <a:rPr lang="ar-SA" dirty="0">
                <a:cs typeface="B Kamran" pitchFamily="2" charset="-78"/>
              </a:rPr>
              <a:t>داشته که مخاطب خود را از فضای خارج و نا آرام موزه رها کرده و به سمتی جدا و احساسات درونی خود باز گرداند.</a:t>
            </a:r>
            <a:endParaRPr lang="en-US" dirty="0">
              <a:cs typeface="B Kamran" pitchFamily="2" charset="-78"/>
            </a:endParaRPr>
          </a:p>
          <a:p>
            <a:pPr algn="just" rtl="1">
              <a:buNone/>
            </a:pPr>
            <a:r>
              <a:rPr lang="fa-IR" dirty="0" smtClean="0">
                <a:cs typeface="B Kamran" pitchFamily="2" charset="-78"/>
              </a:rPr>
              <a:t>استفاده </a:t>
            </a:r>
            <a:r>
              <a:rPr lang="fa-IR" dirty="0">
                <a:cs typeface="B Kamran" pitchFamily="2" charset="-78"/>
              </a:rPr>
              <a:t>از مصالحی چون بتن و سنگ در کنار هم باعث میشه که قدرت معمار ملموس تر </a:t>
            </a:r>
            <a:r>
              <a:rPr lang="fa-IR" dirty="0" smtClean="0">
                <a:cs typeface="B Kamran" pitchFamily="2" charset="-78"/>
              </a:rPr>
              <a:t>بشه</a:t>
            </a:r>
            <a:r>
              <a:rPr lang="en-US" dirty="0" smtClean="0">
                <a:cs typeface="B Kamran" pitchFamily="2" charset="-78"/>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موزه معاصر\02.bmp"/>
          <p:cNvPicPr>
            <a:picLocks noGrp="1" noChangeAspect="1" noChangeArrowheads="1"/>
          </p:cNvPicPr>
          <p:nvPr>
            <p:ph idx="1"/>
          </p:nvPr>
        </p:nvPicPr>
        <p:blipFill>
          <a:blip r:embed="rId2"/>
          <a:srcRect/>
          <a:stretch>
            <a:fillRect/>
          </a:stretch>
        </p:blipFill>
        <p:spPr bwMode="auto">
          <a:xfrm>
            <a:off x="457200" y="457200"/>
            <a:ext cx="3162300" cy="3300413"/>
          </a:xfrm>
          <a:prstGeom prst="rect">
            <a:avLst/>
          </a:prstGeom>
          <a:noFill/>
        </p:spPr>
      </p:pic>
      <p:pic>
        <p:nvPicPr>
          <p:cNvPr id="4" name="Picture 2" descr="I:\موزه معاصر\03.bmp"/>
          <p:cNvPicPr>
            <a:picLocks noChangeAspect="1" noChangeArrowheads="1"/>
          </p:cNvPicPr>
          <p:nvPr/>
        </p:nvPicPr>
        <p:blipFill>
          <a:blip r:embed="rId3"/>
          <a:srcRect/>
          <a:stretch>
            <a:fillRect/>
          </a:stretch>
        </p:blipFill>
        <p:spPr bwMode="auto">
          <a:xfrm>
            <a:off x="4724400" y="1447800"/>
            <a:ext cx="3810000" cy="481012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algn="r" rtl="1">
              <a:buNone/>
            </a:pPr>
            <a:r>
              <a:rPr lang="fa-IR" sz="2800" b="1" i="1" dirty="0">
                <a:cs typeface="B Kamran"/>
              </a:rPr>
              <a:t>شهرک </a:t>
            </a:r>
            <a:r>
              <a:rPr lang="ar-SA" sz="2800" b="1" i="1" dirty="0">
                <a:cs typeface="B Kamran"/>
              </a:rPr>
              <a:t>شوشتر نو</a:t>
            </a:r>
            <a:endParaRPr lang="en-US" sz="2800" dirty="0">
              <a:cs typeface="B Kamran"/>
            </a:endParaRPr>
          </a:p>
          <a:p>
            <a:pPr algn="r" rtl="1">
              <a:buNone/>
            </a:pPr>
            <a:r>
              <a:rPr lang="ar-SA" sz="2800" dirty="0">
                <a:cs typeface="B Kamran"/>
              </a:rPr>
              <a:t>در </a:t>
            </a:r>
            <a:r>
              <a:rPr lang="fa-IR" sz="2800" dirty="0">
                <a:cs typeface="B Kamran"/>
              </a:rPr>
              <a:t> این </a:t>
            </a:r>
            <a:r>
              <a:rPr lang="ar-SA" sz="2800" dirty="0">
                <a:cs typeface="B Kamran"/>
              </a:rPr>
              <a:t>طرح تراکم به صورت افقی مطرح شد : منازل کوچک و نزدیک به هم با یک حیاط کوچک به منظور ایجاد رابطه بین انسان و زمین و فضای سبز حوضچه‌های تکراری، دیوار بلند با یک ورودی و دو حجم تو در تو، نمازخانه شامل دو حجم به صورت جعبه است که جعبة بیرونی پیاده رو را ملاقات می‌کند و جعبة درونی در جهت قبله قرار دارد.</a:t>
            </a:r>
            <a:endParaRPr lang="en-US" sz="2800" dirty="0">
              <a:cs typeface="B Kamran"/>
            </a:endParaRPr>
          </a:p>
          <a:p>
            <a:pPr algn="r" rtl="1">
              <a:buNone/>
            </a:pPr>
            <a:r>
              <a:rPr lang="ar-SA" sz="2800" dirty="0">
                <a:cs typeface="B Kamran"/>
              </a:rPr>
              <a:t>ضمناَ با تعبیه یک خط عمودی در دیوار، نور به درون حجم راه می‌یابد و در حقیقت این نور قبله است.</a:t>
            </a:r>
            <a:endParaRPr lang="en-US" sz="2800" dirty="0">
              <a:cs typeface="B Kamran"/>
            </a:endParaRPr>
          </a:p>
          <a:p>
            <a:pPr algn="r" rtl="1">
              <a:buNone/>
            </a:pPr>
            <a:r>
              <a:rPr lang="ar-SA" sz="2800" dirty="0">
                <a:cs typeface="B Kamran"/>
              </a:rPr>
              <a:t>مجله لوتوس در بررسی شهرشوشتر نوشته است: این تصویری است از یک شهر ایرانی که هم کهن است و هم نوین ، هم برخوردار از فرهنگ بومی و محلی است و هم فرهنگ جهانی.</a:t>
            </a:r>
            <a:endParaRPr lang="en-US" sz="2800" dirty="0">
              <a:cs typeface="B Kamran"/>
            </a:endParaRPr>
          </a:p>
          <a:p>
            <a:pPr algn="r" rtl="1">
              <a:buNone/>
            </a:pPr>
            <a:r>
              <a:rPr lang="ar-SA" sz="2800" dirty="0">
                <a:cs typeface="B Kamran"/>
              </a:rPr>
              <a:t>این پروژه آخرین کار دیبا در سالهای </a:t>
            </a:r>
            <a:r>
              <a:rPr lang="ar-SA" sz="2800" dirty="0" smtClean="0">
                <a:cs typeface="B Kamran"/>
              </a:rPr>
              <a:t>اقامت</a:t>
            </a:r>
            <a:r>
              <a:rPr lang="en-US" sz="2800" dirty="0" smtClean="0">
                <a:cs typeface="B Kamran"/>
              </a:rPr>
              <a:t> </a:t>
            </a:r>
            <a:r>
              <a:rPr lang="fa-IR" sz="2800" dirty="0" smtClean="0">
                <a:cs typeface="B Kamran"/>
              </a:rPr>
              <a:t> </a:t>
            </a:r>
            <a:r>
              <a:rPr lang="fa-IR" sz="2800" dirty="0">
                <a:cs typeface="B Kamran"/>
              </a:rPr>
              <a:t>در ایران بود.</a:t>
            </a:r>
            <a:endParaRPr lang="en-US" sz="2800" dirty="0">
              <a:cs typeface="B Kamran"/>
            </a:endParaRPr>
          </a:p>
          <a:p>
            <a:endParaRPr lang="en-US" sz="2800" dirty="0">
              <a:cs typeface="B Kamran"/>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shooshtar\01.jpg"/>
          <p:cNvPicPr>
            <a:picLocks noGrp="1" noChangeAspect="1" noChangeArrowheads="1"/>
          </p:cNvPicPr>
          <p:nvPr>
            <p:ph idx="1"/>
          </p:nvPr>
        </p:nvPicPr>
        <p:blipFill>
          <a:blip r:embed="rId2"/>
          <a:srcRect/>
          <a:stretch>
            <a:fillRect/>
          </a:stretch>
        </p:blipFill>
        <p:spPr bwMode="auto">
          <a:xfrm>
            <a:off x="838200" y="914400"/>
            <a:ext cx="7467600" cy="51816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shooshtar\04.jpg"/>
          <p:cNvPicPr>
            <a:picLocks noGrp="1" noChangeAspect="1" noChangeArrowheads="1"/>
          </p:cNvPicPr>
          <p:nvPr>
            <p:ph idx="1"/>
          </p:nvPr>
        </p:nvPicPr>
        <p:blipFill>
          <a:blip r:embed="rId2"/>
          <a:srcRect/>
          <a:stretch>
            <a:fillRect/>
          </a:stretch>
        </p:blipFill>
        <p:spPr bwMode="auto">
          <a:xfrm>
            <a:off x="609600" y="762000"/>
            <a:ext cx="3629025" cy="2466975"/>
          </a:xfrm>
          <a:prstGeom prst="rect">
            <a:avLst/>
          </a:prstGeom>
          <a:noFill/>
        </p:spPr>
      </p:pic>
      <p:pic>
        <p:nvPicPr>
          <p:cNvPr id="4" name="Picture 2" descr="I:\shooshtar\05.jpg"/>
          <p:cNvPicPr>
            <a:picLocks noChangeAspect="1" noChangeArrowheads="1"/>
          </p:cNvPicPr>
          <p:nvPr/>
        </p:nvPicPr>
        <p:blipFill>
          <a:blip r:embed="rId3"/>
          <a:srcRect/>
          <a:stretch>
            <a:fillRect/>
          </a:stretch>
        </p:blipFill>
        <p:spPr bwMode="auto">
          <a:xfrm>
            <a:off x="1371600" y="3886200"/>
            <a:ext cx="3790950" cy="2543175"/>
          </a:xfrm>
          <a:prstGeom prst="rect">
            <a:avLst/>
          </a:prstGeom>
          <a:noFill/>
        </p:spPr>
      </p:pic>
      <p:pic>
        <p:nvPicPr>
          <p:cNvPr id="5" name="Picture 2" descr="I:\shooshtar\02.jpg"/>
          <p:cNvPicPr>
            <a:picLocks noChangeAspect="1" noChangeArrowheads="1"/>
          </p:cNvPicPr>
          <p:nvPr/>
        </p:nvPicPr>
        <p:blipFill>
          <a:blip r:embed="rId4"/>
          <a:srcRect/>
          <a:stretch>
            <a:fillRect/>
          </a:stretch>
        </p:blipFill>
        <p:spPr bwMode="auto">
          <a:xfrm>
            <a:off x="4495800" y="1066800"/>
            <a:ext cx="3629025" cy="260985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I:\shooshtar\09.jpg"/>
          <p:cNvPicPr>
            <a:picLocks noGrp="1" noChangeAspect="1" noChangeArrowheads="1"/>
          </p:cNvPicPr>
          <p:nvPr>
            <p:ph idx="1"/>
          </p:nvPr>
        </p:nvPicPr>
        <p:blipFill>
          <a:blip r:embed="rId2"/>
          <a:srcRect/>
          <a:stretch>
            <a:fillRect/>
          </a:stretch>
        </p:blipFill>
        <p:spPr bwMode="auto">
          <a:xfrm>
            <a:off x="228600" y="381000"/>
            <a:ext cx="2667000" cy="3505200"/>
          </a:xfrm>
          <a:prstGeom prst="rect">
            <a:avLst/>
          </a:prstGeom>
          <a:noFill/>
        </p:spPr>
      </p:pic>
      <p:pic>
        <p:nvPicPr>
          <p:cNvPr id="4" name="Picture 2" descr="I:\shooshtar\13.jpg"/>
          <p:cNvPicPr>
            <a:picLocks noChangeAspect="1" noChangeArrowheads="1"/>
          </p:cNvPicPr>
          <p:nvPr/>
        </p:nvPicPr>
        <p:blipFill>
          <a:blip r:embed="rId3"/>
          <a:srcRect/>
          <a:stretch>
            <a:fillRect/>
          </a:stretch>
        </p:blipFill>
        <p:spPr bwMode="auto">
          <a:xfrm>
            <a:off x="6096000" y="304800"/>
            <a:ext cx="2733675" cy="3733800"/>
          </a:xfrm>
          <a:prstGeom prst="rect">
            <a:avLst/>
          </a:prstGeom>
          <a:noFill/>
        </p:spPr>
      </p:pic>
      <p:pic>
        <p:nvPicPr>
          <p:cNvPr id="5" name="Picture 2" descr="I:\shooshtar\14.jpg"/>
          <p:cNvPicPr>
            <a:picLocks noChangeAspect="1" noChangeArrowheads="1"/>
          </p:cNvPicPr>
          <p:nvPr/>
        </p:nvPicPr>
        <p:blipFill>
          <a:blip r:embed="rId4"/>
          <a:srcRect/>
          <a:stretch>
            <a:fillRect/>
          </a:stretch>
        </p:blipFill>
        <p:spPr bwMode="auto">
          <a:xfrm>
            <a:off x="3048000" y="2514600"/>
            <a:ext cx="2895600" cy="41148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990600"/>
            <a:ext cx="4648200" cy="4648200"/>
          </a:xfrm>
        </p:spPr>
        <p:txBody>
          <a:bodyPr>
            <a:noAutofit/>
          </a:bodyPr>
          <a:lstStyle/>
          <a:p>
            <a:pPr algn="r"/>
            <a:r>
              <a:rPr lang="ar-SA" sz="3200" b="1" i="1" dirty="0" smtClean="0">
                <a:cs typeface="B Kamran"/>
              </a:rPr>
              <a:t>بیو گرافی</a:t>
            </a:r>
            <a:r>
              <a:rPr lang="en-US" sz="3200" dirty="0" smtClean="0">
                <a:cs typeface="B Kamran"/>
              </a:rPr>
              <a:t/>
            </a:r>
            <a:br>
              <a:rPr lang="en-US" sz="3200" dirty="0" smtClean="0">
                <a:cs typeface="B Kamran"/>
              </a:rPr>
            </a:br>
            <a:r>
              <a:rPr lang="fa-IR" sz="3200" dirty="0" smtClean="0">
                <a:cs typeface="B Kamran"/>
              </a:rPr>
              <a:t/>
            </a:r>
            <a:br>
              <a:rPr lang="fa-IR" sz="3200" dirty="0" smtClean="0">
                <a:cs typeface="B Kamran"/>
              </a:rPr>
            </a:br>
            <a:r>
              <a:rPr lang="fa-IR" sz="3200" b="1" dirty="0" smtClean="0">
                <a:cs typeface="B Kamran"/>
              </a:rPr>
              <a:t>نام: </a:t>
            </a:r>
            <a:r>
              <a:rPr lang="fa-IR" sz="3200" dirty="0" smtClean="0">
                <a:cs typeface="B Kamran"/>
              </a:rPr>
              <a:t>کامران دیبا</a:t>
            </a:r>
            <a:r>
              <a:rPr lang="en-US" sz="3200" dirty="0" smtClean="0">
                <a:cs typeface="B Kamran"/>
              </a:rPr>
              <a:t/>
            </a:r>
            <a:br>
              <a:rPr lang="en-US" sz="3200" dirty="0" smtClean="0">
                <a:cs typeface="B Kamran"/>
              </a:rPr>
            </a:br>
            <a:r>
              <a:rPr lang="fa-IR" sz="3200" b="1" dirty="0" smtClean="0">
                <a:cs typeface="B Kamran"/>
              </a:rPr>
              <a:t>تاریخ تولد:</a:t>
            </a:r>
            <a:r>
              <a:rPr lang="fa-IR" sz="3200" dirty="0" smtClean="0">
                <a:cs typeface="B Kamran"/>
              </a:rPr>
              <a:t> 1937</a:t>
            </a:r>
            <a:r>
              <a:rPr lang="en-US" sz="3200" dirty="0" smtClean="0">
                <a:cs typeface="B Kamran"/>
              </a:rPr>
              <a:t/>
            </a:r>
            <a:br>
              <a:rPr lang="en-US" sz="3200" dirty="0" smtClean="0">
                <a:cs typeface="B Kamran"/>
              </a:rPr>
            </a:br>
            <a:r>
              <a:rPr lang="fa-IR" sz="3200" b="1" dirty="0" smtClean="0">
                <a:cs typeface="B Kamran"/>
              </a:rPr>
              <a:t>فوق لیسانس جامعه شناسی </a:t>
            </a:r>
            <a:r>
              <a:rPr lang="en-US" sz="3200" dirty="0" smtClean="0">
                <a:cs typeface="B Kamran"/>
              </a:rPr>
              <a:t/>
            </a:r>
            <a:br>
              <a:rPr lang="en-US" sz="3200" dirty="0" smtClean="0">
                <a:cs typeface="B Kamran"/>
              </a:rPr>
            </a:br>
            <a:r>
              <a:rPr lang="fa-IR" sz="3200" b="1" dirty="0" smtClean="0">
                <a:cs typeface="B Kamran"/>
              </a:rPr>
              <a:t>سبک :</a:t>
            </a:r>
            <a:br>
              <a:rPr lang="fa-IR" sz="3200" b="1" dirty="0" smtClean="0">
                <a:cs typeface="B Kamran"/>
              </a:rPr>
            </a:br>
            <a:r>
              <a:rPr lang="fa-IR" sz="3200" dirty="0" smtClean="0">
                <a:cs typeface="B Kamran"/>
              </a:rPr>
              <a:t>تلفیق معماری سنتی و مدرن</a:t>
            </a:r>
            <a:r>
              <a:rPr lang="en-US" sz="3200" dirty="0" smtClean="0">
                <a:cs typeface="B Kamran"/>
              </a:rPr>
              <a:t/>
            </a:r>
            <a:br>
              <a:rPr lang="en-US" sz="3200" dirty="0" smtClean="0">
                <a:cs typeface="B Kamran"/>
              </a:rPr>
            </a:br>
            <a:r>
              <a:rPr lang="en-US" sz="3200" dirty="0" smtClean="0">
                <a:cs typeface="B Kamran"/>
              </a:rPr>
              <a:t> </a:t>
            </a:r>
            <a:r>
              <a:rPr lang="fa-IR" sz="3200" b="1" dirty="0" smtClean="0">
                <a:cs typeface="B Kamran"/>
              </a:rPr>
              <a:t>پروژه‌های معروف:</a:t>
            </a:r>
            <a:r>
              <a:rPr lang="en-US" sz="3200" dirty="0" smtClean="0">
                <a:cs typeface="B Kamran"/>
              </a:rPr>
              <a:t/>
            </a:r>
            <a:br>
              <a:rPr lang="en-US" sz="3200" dirty="0" smtClean="0">
                <a:cs typeface="B Kamran"/>
              </a:rPr>
            </a:br>
            <a:r>
              <a:rPr lang="ar-SA" sz="3200" i="1" dirty="0" smtClean="0">
                <a:cs typeface="B Kamran"/>
              </a:rPr>
              <a:t>موزه هنرهای معاصر ، فرهنگسرای نیاوران ، پارک شفق</a:t>
            </a:r>
            <a:r>
              <a:rPr lang="en-US" sz="3200" dirty="0" smtClean="0">
                <a:cs typeface="B Kamran"/>
              </a:rPr>
              <a:t/>
            </a:r>
            <a:br>
              <a:rPr lang="en-US" sz="3200" dirty="0" smtClean="0">
                <a:cs typeface="B Kamran"/>
              </a:rPr>
            </a:br>
            <a:endParaRPr lang="en-US" sz="3200" dirty="0">
              <a:cs typeface="B Kamran"/>
            </a:endParaRPr>
          </a:p>
        </p:txBody>
      </p:sp>
      <p:pic>
        <p:nvPicPr>
          <p:cNvPr id="4" name="Content Placeholder 3" descr="clip-image002-thumb3.jpg"/>
          <p:cNvPicPr>
            <a:picLocks noGrp="1" noChangeAspect="1"/>
          </p:cNvPicPr>
          <p:nvPr>
            <p:ph idx="1"/>
          </p:nvPr>
        </p:nvPicPr>
        <p:blipFill>
          <a:blip r:embed="rId2"/>
          <a:stretch>
            <a:fillRect/>
          </a:stretch>
        </p:blipFill>
        <p:spPr>
          <a:xfrm>
            <a:off x="609600" y="838200"/>
            <a:ext cx="2895600" cy="51054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shooshtar\12.jpg"/>
          <p:cNvPicPr>
            <a:picLocks noGrp="1" noChangeAspect="1" noChangeArrowheads="1"/>
          </p:cNvPicPr>
          <p:nvPr>
            <p:ph idx="1"/>
          </p:nvPr>
        </p:nvPicPr>
        <p:blipFill>
          <a:blip r:embed="rId2"/>
          <a:srcRect/>
          <a:stretch>
            <a:fillRect/>
          </a:stretch>
        </p:blipFill>
        <p:spPr bwMode="auto">
          <a:xfrm>
            <a:off x="609600" y="533400"/>
            <a:ext cx="4038600" cy="3886200"/>
          </a:xfrm>
          <a:prstGeom prst="rect">
            <a:avLst/>
          </a:prstGeom>
          <a:noFill/>
        </p:spPr>
      </p:pic>
      <p:pic>
        <p:nvPicPr>
          <p:cNvPr id="3" name="Picture 2" descr="I:\shooshtar\15.jpg"/>
          <p:cNvPicPr>
            <a:picLocks noChangeAspect="1" noChangeArrowheads="1"/>
          </p:cNvPicPr>
          <p:nvPr/>
        </p:nvPicPr>
        <p:blipFill>
          <a:blip r:embed="rId3"/>
          <a:srcRect/>
          <a:stretch>
            <a:fillRect/>
          </a:stretch>
        </p:blipFill>
        <p:spPr bwMode="auto">
          <a:xfrm>
            <a:off x="4953000" y="1828800"/>
            <a:ext cx="3429000" cy="4572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normAutofit/>
          </a:bodyPr>
          <a:lstStyle/>
          <a:p>
            <a:pPr algn="r" rtl="1">
              <a:buNone/>
            </a:pPr>
            <a:r>
              <a:rPr lang="ar-SA" sz="2800" dirty="0">
                <a:cs typeface="B Kamran"/>
              </a:rPr>
              <a:t>یکی دیگر از طرح ها آقای مهندس کامران دیبا ، برخی از </a:t>
            </a:r>
            <a:r>
              <a:rPr lang="ar-SA" sz="2800" b="1" i="1" dirty="0">
                <a:cs typeface="B Kamran"/>
              </a:rPr>
              <a:t>ساختمان های دانشگاه جندی شاپور اهواز</a:t>
            </a:r>
            <a:r>
              <a:rPr lang="ar-SA" sz="2800" i="1" dirty="0">
                <a:cs typeface="B Kamran"/>
              </a:rPr>
              <a:t> </a:t>
            </a:r>
            <a:r>
              <a:rPr lang="ar-SA" sz="2800" dirty="0">
                <a:cs typeface="B Kamran"/>
              </a:rPr>
              <a:t>است </a:t>
            </a:r>
            <a:r>
              <a:rPr lang="ar-SA" sz="2800" b="1" dirty="0">
                <a:cs typeface="B Kamran"/>
              </a:rPr>
              <a:t>.</a:t>
            </a:r>
            <a:endParaRPr lang="en-US" sz="2800" dirty="0">
              <a:cs typeface="B Kamran"/>
            </a:endParaRPr>
          </a:p>
          <a:p>
            <a:pPr algn="r" rtl="1">
              <a:buNone/>
            </a:pPr>
            <a:r>
              <a:rPr lang="ar-SA" sz="2800" dirty="0">
                <a:cs typeface="B Kamran"/>
              </a:rPr>
              <a:t>در ساختمان این دانشگاه نیز به اقلیم منطقه توجه بسیار شده و نوعا" از طرح </a:t>
            </a:r>
            <a:r>
              <a:rPr lang="ar-SA" sz="2800" dirty="0" smtClean="0">
                <a:cs typeface="B Kamran"/>
              </a:rPr>
              <a:t>ساختمان </a:t>
            </a:r>
            <a:r>
              <a:rPr lang="ar-SA" sz="2800" dirty="0">
                <a:cs typeface="B Kamran"/>
              </a:rPr>
              <a:t>های دو پوسته برای مقابله با گرمای شدید منطقه استفاده شده لذا ما در اکثر موارد در نمای ساختمان ، پنجره ای را مشاهده نمی کنیم و از آجرها با چیدمان شبکه ای برای پوشش پنجره ها استفاده شده . خود استفاده از آجر در نما هم با توجه به قابلیت ها و خواص آجر ، در این مناطق بسیار عملکرد خوبی داشته است.</a:t>
            </a:r>
            <a:endParaRPr lang="en-US" sz="2800" dirty="0">
              <a:cs typeface="B Kamran"/>
            </a:endParaRPr>
          </a:p>
          <a:p>
            <a:endParaRPr lang="en-US" sz="2800" dirty="0">
              <a:cs typeface="B Kamran"/>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r">
              <a:buNone/>
            </a:pPr>
            <a:r>
              <a:rPr lang="ar-SA" sz="2800" b="1" i="1" dirty="0">
                <a:cs typeface="B Kamran"/>
              </a:rPr>
              <a:t>فرهنگسرای نیاوران</a:t>
            </a:r>
            <a:endParaRPr lang="en-US" sz="2800" dirty="0">
              <a:cs typeface="B Kamran"/>
            </a:endParaRPr>
          </a:p>
          <a:p>
            <a:pPr algn="r">
              <a:buNone/>
            </a:pPr>
            <a:r>
              <a:rPr lang="fa-IR" sz="2800" dirty="0">
                <a:cs typeface="B Kamran"/>
              </a:rPr>
              <a:t>این بنا با معماری آقای کامران دیبا به عنوان نخستین فرهنگسرای ایران احداث شد.ساخت این بنا در تاریخ 1355 شروع و در سال </a:t>
            </a:r>
            <a:r>
              <a:rPr lang="fa-IR" sz="2800" dirty="0" smtClean="0">
                <a:cs typeface="B Kamran"/>
              </a:rPr>
              <a:t>1356 </a:t>
            </a:r>
            <a:r>
              <a:rPr lang="fa-IR" sz="2800" dirty="0">
                <a:cs typeface="B Kamran"/>
              </a:rPr>
              <a:t>به اتمام رسید.کل فضای مجموعه نیاوران 110 هزار مترمربع است و زیر بنای ساختمان 10 هزار مترمربع میباشد.این مکان از سال 1364 تا 1374 به عنوان دانشکده هنر و زیر نظر وزارت ارشاد فعالیت نموده و در سال 1374 با عنوان رسمی فرهنگسرا شروع به کار کرد.</a:t>
            </a:r>
            <a:endParaRPr lang="en-US" sz="2800" dirty="0">
              <a:cs typeface="B Kamran"/>
            </a:endParaRPr>
          </a:p>
          <a:p>
            <a:pPr algn="r">
              <a:buNone/>
            </a:pPr>
            <a:r>
              <a:rPr lang="fa-IR" sz="2800" dirty="0">
                <a:cs typeface="B Kamran"/>
              </a:rPr>
              <a:t>فرهنگسرای نیاوران از نظر اقلیم در موقعیت معتدل کوهستانی میباشد در این اقلیم به علت وجود بادهای شمال معماری فرهنگسرا به صورت شرق و غرب طراحی شده است.</a:t>
            </a:r>
            <a:endParaRPr lang="en-US" sz="2800" dirty="0">
              <a:cs typeface="B Kamran"/>
            </a:endParaRPr>
          </a:p>
          <a:p>
            <a:pPr algn="r">
              <a:buNone/>
            </a:pPr>
            <a:r>
              <a:rPr lang="fa-IR" sz="2800" dirty="0">
                <a:cs typeface="B Kamran"/>
              </a:rPr>
              <a:t>نورگیری این بنا از 4 طرف صورت میگیرد.گرچه ساختمان نیاوران به صورت قسمتهای مجزا طراحی شده و بعد در کنار هم قرار گرفته اما طراح با بداعت های خاص توانست ارتباطی صحیح و جستجوگر میان دو ساختمان به وجود آورد..</a:t>
            </a:r>
            <a:endParaRPr lang="en-US" sz="2800" dirty="0">
              <a:cs typeface="B Kamran"/>
            </a:endParaRPr>
          </a:p>
          <a:p>
            <a:pPr>
              <a:buNone/>
            </a:pPr>
            <a:endParaRPr lang="en-US" sz="2800" dirty="0">
              <a:cs typeface="B Kamran"/>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normAutofit/>
          </a:bodyPr>
          <a:lstStyle/>
          <a:p>
            <a:pPr algn="r" rtl="1">
              <a:buNone/>
            </a:pPr>
            <a:r>
              <a:rPr lang="fa-IR" sz="2800" dirty="0" smtClean="0">
                <a:cs typeface="B Kamran" pitchFamily="2" charset="-78"/>
              </a:rPr>
              <a:t>سر در ورودی این بنا به صورت متقارن میباشد . این سردر به عنوان پیش ورودی برای دسترسی به درب اصلی فرهنگسرا میباشد. سردر برگرفته از ساختار فضای هشتی در معماری سنتی میباشد.</a:t>
            </a:r>
            <a:endParaRPr lang="en-US" sz="2800" dirty="0" smtClean="0">
              <a:cs typeface="B Kamran" pitchFamily="2" charset="-78"/>
            </a:endParaRPr>
          </a:p>
          <a:p>
            <a:pPr algn="r" rtl="1">
              <a:buNone/>
            </a:pPr>
            <a:r>
              <a:rPr lang="fa-IR" sz="2800" dirty="0" smtClean="0">
                <a:cs typeface="B Kamran" pitchFamily="2" charset="-78"/>
              </a:rPr>
              <a:t>نوع مصالح آن از سیمان زرد و بتن است و از افریقای جنوبی آورده اند.</a:t>
            </a:r>
            <a:endParaRPr lang="en-US" sz="2800" dirty="0" smtClean="0">
              <a:cs typeface="B Kamran" pitchFamily="2" charset="-78"/>
            </a:endParaRPr>
          </a:p>
          <a:p>
            <a:pPr algn="r" rtl="1">
              <a:buNone/>
            </a:pPr>
            <a:r>
              <a:rPr lang="ar-SA" sz="2800" dirty="0" smtClean="0">
                <a:cs typeface="B Kamran" pitchFamily="2" charset="-78"/>
              </a:rPr>
              <a:t>این فرهنگسرا شامل فضاهای ورودی،نگارخانه،امفی تأتر ، رستوران،بخش اداری،کتابخانه،غرفه های فروش کتاب و حیاط مرکزی میباشد.</a:t>
            </a:r>
            <a:endParaRPr lang="en-US" sz="2800" dirty="0" smtClean="0">
              <a:cs typeface="B Kamran" pitchFamily="2" charset="-78"/>
            </a:endParaRPr>
          </a:p>
          <a:p>
            <a:pPr algn="r" rtl="1">
              <a:buNone/>
            </a:pPr>
            <a:r>
              <a:rPr lang="ar-SA" sz="2800" dirty="0" smtClean="0">
                <a:cs typeface="B Kamran" pitchFamily="2" charset="-78"/>
              </a:rPr>
              <a:t>وجود حیاط مرکزی،قابهایی با مقیاس انسانی نمود معماری سنتی در کارهای دیبا میباشد.</a:t>
            </a:r>
            <a:endParaRPr lang="en-US" sz="2800" dirty="0" smtClean="0">
              <a:cs typeface="B Kamran" pitchFamily="2" charset="-78"/>
            </a:endParaRPr>
          </a:p>
          <a:p>
            <a:pPr algn="r">
              <a:buNone/>
            </a:pPr>
            <a:endParaRPr lang="en-US" sz="2800" dirty="0">
              <a:latin typeface="B Kamran"/>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I:\niavaran\DSC00300.JPG"/>
          <p:cNvPicPr>
            <a:picLocks noGrp="1" noChangeAspect="1" noChangeArrowheads="1"/>
          </p:cNvPicPr>
          <p:nvPr>
            <p:ph idx="1"/>
          </p:nvPr>
        </p:nvPicPr>
        <p:blipFill>
          <a:blip r:embed="rId2"/>
          <a:srcRect/>
          <a:stretch>
            <a:fillRect/>
          </a:stretch>
        </p:blipFill>
        <p:spPr bwMode="auto">
          <a:xfrm>
            <a:off x="1124148" y="609600"/>
            <a:ext cx="6895704" cy="5516563"/>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I:\niavaran\07.jpg"/>
          <p:cNvPicPr>
            <a:picLocks noGrp="1" noChangeAspect="1" noChangeArrowheads="1"/>
          </p:cNvPicPr>
          <p:nvPr>
            <p:ph idx="1"/>
          </p:nvPr>
        </p:nvPicPr>
        <p:blipFill>
          <a:blip r:embed="rId2"/>
          <a:srcRect/>
          <a:stretch>
            <a:fillRect/>
          </a:stretch>
        </p:blipFill>
        <p:spPr bwMode="auto">
          <a:xfrm>
            <a:off x="1752600" y="914400"/>
            <a:ext cx="5638799" cy="5029201"/>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I:\niavaran\500x385-06.jpg"/>
          <p:cNvPicPr>
            <a:picLocks noGrp="1" noChangeAspect="1" noChangeArrowheads="1"/>
          </p:cNvPicPr>
          <p:nvPr>
            <p:ph idx="1"/>
          </p:nvPr>
        </p:nvPicPr>
        <p:blipFill>
          <a:blip r:embed="rId2"/>
          <a:srcRect/>
          <a:stretch>
            <a:fillRect/>
          </a:stretch>
        </p:blipFill>
        <p:spPr bwMode="auto">
          <a:xfrm>
            <a:off x="304800" y="304800"/>
            <a:ext cx="3657600" cy="2971799"/>
          </a:xfrm>
          <a:prstGeom prst="rect">
            <a:avLst/>
          </a:prstGeom>
          <a:noFill/>
        </p:spPr>
      </p:pic>
      <p:pic>
        <p:nvPicPr>
          <p:cNvPr id="5" name="Picture 4" descr="100_0965"/>
          <p:cNvPicPr/>
          <p:nvPr/>
        </p:nvPicPr>
        <p:blipFill>
          <a:blip r:embed="rId3" cstate="print"/>
          <a:srcRect/>
          <a:stretch>
            <a:fillRect/>
          </a:stretch>
        </p:blipFill>
        <p:spPr bwMode="auto">
          <a:xfrm>
            <a:off x="4191000" y="2057400"/>
            <a:ext cx="4724400" cy="445643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I:\niavaran\DSC00305.JPG"/>
          <p:cNvPicPr>
            <a:picLocks noGrp="1" noChangeAspect="1" noChangeArrowheads="1"/>
          </p:cNvPicPr>
          <p:nvPr>
            <p:ph idx="1"/>
          </p:nvPr>
        </p:nvPicPr>
        <p:blipFill>
          <a:blip r:embed="rId2"/>
          <a:srcRect/>
          <a:stretch>
            <a:fillRect/>
          </a:stretch>
        </p:blipFill>
        <p:spPr bwMode="auto">
          <a:xfrm>
            <a:off x="1905000" y="609600"/>
            <a:ext cx="5029200" cy="5516563"/>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Eniac\Pictures\DSC00293.JPG"/>
          <p:cNvPicPr>
            <a:picLocks noGrp="1" noChangeAspect="1" noChangeArrowheads="1"/>
          </p:cNvPicPr>
          <p:nvPr>
            <p:ph idx="1"/>
          </p:nvPr>
        </p:nvPicPr>
        <p:blipFill>
          <a:blip r:embed="rId2"/>
          <a:srcRect/>
          <a:stretch>
            <a:fillRect/>
          </a:stretch>
        </p:blipFill>
        <p:spPr bwMode="auto">
          <a:xfrm rot="5400000">
            <a:off x="1447799" y="76201"/>
            <a:ext cx="6248402" cy="67056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niavaran\DSC00313.JPG"/>
          <p:cNvPicPr>
            <a:picLocks noGrp="1" noChangeAspect="1" noChangeArrowheads="1"/>
          </p:cNvPicPr>
          <p:nvPr>
            <p:ph idx="1"/>
          </p:nvPr>
        </p:nvPicPr>
        <p:blipFill>
          <a:blip r:embed="rId2"/>
          <a:srcRect/>
          <a:stretch>
            <a:fillRect/>
          </a:stretch>
        </p:blipFill>
        <p:spPr bwMode="auto">
          <a:xfrm>
            <a:off x="1752600" y="609600"/>
            <a:ext cx="5638800" cy="56388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a:bodyPr>
          <a:lstStyle/>
          <a:p>
            <a:pPr algn="just" rtl="1">
              <a:buNone/>
            </a:pPr>
            <a:r>
              <a:rPr lang="ar-SA" sz="2800" dirty="0" smtClean="0">
                <a:cs typeface="B Kamran"/>
              </a:rPr>
              <a:t>فارغ </a:t>
            </a:r>
            <a:r>
              <a:rPr lang="ar-SA" sz="2800" dirty="0">
                <a:cs typeface="B Kamran"/>
              </a:rPr>
              <a:t>التحصیل رشته معماری از دانشگاه هاروارد واشنگتن در سال </a:t>
            </a:r>
            <a:r>
              <a:rPr lang="fa-IR" sz="2800" dirty="0">
                <a:cs typeface="B Kamran"/>
              </a:rPr>
              <a:t>۱۹۶۹</a:t>
            </a:r>
            <a:r>
              <a:rPr lang="ar-SA" sz="2800" dirty="0">
                <a:cs typeface="B Kamran"/>
              </a:rPr>
              <a:t> می باشد.</a:t>
            </a:r>
            <a:endParaRPr lang="en-US" sz="2800" dirty="0">
              <a:cs typeface="B Kamran"/>
            </a:endParaRPr>
          </a:p>
          <a:p>
            <a:pPr algn="just" rtl="1">
              <a:buNone/>
            </a:pPr>
            <a:r>
              <a:rPr lang="ar-SA" sz="2800" dirty="0">
                <a:cs typeface="B Kamran"/>
              </a:rPr>
              <a:t>کامران دیبا در معماری معاصر ایران نامی آشنا و معتبر است. آثار او در ایران </a:t>
            </a:r>
            <a:r>
              <a:rPr lang="ar-SA" sz="2800" dirty="0" smtClean="0">
                <a:cs typeface="B Kamran"/>
              </a:rPr>
              <a:t>و تهران </a:t>
            </a:r>
            <a:r>
              <a:rPr lang="ar-SA" sz="2800" dirty="0">
                <a:cs typeface="B Kamran"/>
              </a:rPr>
              <a:t>پرشمار نیستند، اما حضوری </a:t>
            </a:r>
            <a:r>
              <a:rPr lang="ar-SA" sz="2800" dirty="0" smtClean="0">
                <a:cs typeface="B Kamran"/>
              </a:rPr>
              <a:t>بارز</a:t>
            </a:r>
            <a:r>
              <a:rPr lang="fa-IR" sz="2800" dirty="0" smtClean="0">
                <a:cs typeface="B Kamran"/>
              </a:rPr>
              <a:t> </a:t>
            </a:r>
            <a:r>
              <a:rPr lang="ar-SA" sz="2800" dirty="0" smtClean="0">
                <a:cs typeface="B Kamran"/>
              </a:rPr>
              <a:t>و </a:t>
            </a:r>
            <a:r>
              <a:rPr lang="ar-SA" sz="2800" dirty="0">
                <a:cs typeface="B Kamran"/>
              </a:rPr>
              <a:t>چشمگیر داشته و دارند :</a:t>
            </a:r>
            <a:endParaRPr lang="en-US" sz="2800" dirty="0">
              <a:cs typeface="B Kamran"/>
            </a:endParaRPr>
          </a:p>
          <a:p>
            <a:pPr algn="just" rtl="1">
              <a:buNone/>
            </a:pPr>
            <a:r>
              <a:rPr lang="ar-SA" sz="2800" i="1" dirty="0">
                <a:cs typeface="B Kamran"/>
              </a:rPr>
              <a:t>موزه هنرهای معاصر ، فرهنگسرای نیاوران ، پارک شفق یا به گفته خود او پارک یوسف آباد ، برخی بناهای دانشگاه جندی شاپور ، شهر جدید شوشتر و … که در یک دوره </a:t>
            </a:r>
            <a:r>
              <a:rPr lang="fa-IR" sz="2800" i="1" dirty="0">
                <a:cs typeface="B Kamran"/>
              </a:rPr>
              <a:t>۱۲</a:t>
            </a:r>
            <a:r>
              <a:rPr lang="ar-SA" sz="2800" i="1" dirty="0">
                <a:cs typeface="B Kamran"/>
              </a:rPr>
              <a:t> ساله</a:t>
            </a:r>
            <a:r>
              <a:rPr lang="ar-SA" sz="2800" dirty="0">
                <a:cs typeface="B Kamran"/>
              </a:rPr>
              <a:t> </a:t>
            </a:r>
            <a:r>
              <a:rPr lang="ar-SA" sz="2800" i="1" dirty="0">
                <a:cs typeface="B Kamran"/>
              </a:rPr>
              <a:t>( از سال </a:t>
            </a:r>
            <a:r>
              <a:rPr lang="fa-IR" sz="2800" i="1" dirty="0">
                <a:cs typeface="B Kamran"/>
              </a:rPr>
              <a:t>۱۳۴۵</a:t>
            </a:r>
            <a:r>
              <a:rPr lang="ar-SA" sz="2800" i="1" dirty="0">
                <a:cs typeface="B Kamran"/>
              </a:rPr>
              <a:t> تا </a:t>
            </a:r>
            <a:r>
              <a:rPr lang="fa-IR" sz="2800" i="1" dirty="0">
                <a:cs typeface="B Kamran"/>
              </a:rPr>
              <a:t>۱۳۵۷ ) </a:t>
            </a:r>
            <a:r>
              <a:rPr lang="ar-SA" sz="2800" i="1" dirty="0">
                <a:cs typeface="B Kamran"/>
              </a:rPr>
              <a:t>طراحی و اجرا شده اند.</a:t>
            </a:r>
            <a:endParaRPr lang="en-US" sz="2800" dirty="0">
              <a:cs typeface="B Kamran"/>
            </a:endParaRPr>
          </a:p>
          <a:p>
            <a:pPr algn="just" rtl="1">
              <a:buNone/>
            </a:pPr>
            <a:r>
              <a:rPr lang="ar-SA" sz="2800" dirty="0">
                <a:cs typeface="B Kamran"/>
              </a:rPr>
              <a:t>او در مدت اقامتش درایران به عنوان معمار ، مدرس دانشگاه ، نقاش و سازمانده برنامه های اجتماعی فعالیت داشت.</a:t>
            </a:r>
            <a:endParaRPr lang="en-US" sz="2800" dirty="0">
              <a:cs typeface="B Kamran"/>
            </a:endParaRPr>
          </a:p>
          <a:p>
            <a:pPr algn="just" rtl="1">
              <a:buNone/>
            </a:pPr>
            <a:r>
              <a:rPr lang="ar-SA" sz="2800" dirty="0">
                <a:cs typeface="B Kamran"/>
              </a:rPr>
              <a:t>علاقه واقعی او به گفته خودش </a:t>
            </a:r>
            <a:r>
              <a:rPr lang="ar-SA" sz="2800" i="1" dirty="0">
                <a:cs typeface="B Kamran"/>
              </a:rPr>
              <a:t>طراحی شهری</a:t>
            </a:r>
            <a:r>
              <a:rPr lang="ar-SA" sz="2800" dirty="0">
                <a:cs typeface="B Kamran"/>
              </a:rPr>
              <a:t> </a:t>
            </a:r>
            <a:r>
              <a:rPr lang="ar-SA" sz="2800" dirty="0" smtClean="0">
                <a:cs typeface="B Kamran"/>
              </a:rPr>
              <a:t>بود</a:t>
            </a:r>
            <a:r>
              <a:rPr lang="fa-IR" sz="2800" dirty="0" smtClean="0">
                <a:cs typeface="B Kamran"/>
              </a:rPr>
              <a:t>.</a:t>
            </a:r>
            <a:endParaRPr lang="en-US" sz="2800" dirty="0">
              <a:cs typeface="B Kamran"/>
            </a:endParaRPr>
          </a:p>
          <a:p>
            <a:pPr algn="r">
              <a:buNone/>
            </a:pPr>
            <a:endParaRPr lang="en-US" sz="2800" dirty="0">
              <a:cs typeface="B Kamran"/>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r" rtl="1">
              <a:buNone/>
            </a:pPr>
            <a:r>
              <a:rPr lang="ar-SA" b="1" dirty="0" smtClean="0">
                <a:cs typeface="B Kamran"/>
              </a:rPr>
              <a:t>کتابخانه</a:t>
            </a:r>
            <a:endParaRPr lang="en-US" dirty="0" smtClean="0">
              <a:cs typeface="B Kamran"/>
            </a:endParaRPr>
          </a:p>
          <a:p>
            <a:pPr algn="r" rtl="1">
              <a:buNone/>
            </a:pPr>
            <a:r>
              <a:rPr lang="ar-SA" sz="2800" dirty="0" smtClean="0">
                <a:cs typeface="B Kamran"/>
              </a:rPr>
              <a:t>یک سبک خاصی بود انگار اول سیمان زدند و بعدش از چوب (شبیه چوب جعبه) برای نمای آن استفاده کردند .</a:t>
            </a:r>
            <a:endParaRPr lang="en-US" sz="2800" dirty="0" smtClean="0">
              <a:cs typeface="B Kamran"/>
            </a:endParaRPr>
          </a:p>
          <a:p>
            <a:pPr algn="r" rtl="1">
              <a:buNone/>
            </a:pPr>
            <a:r>
              <a:rPr lang="fa-IR" sz="2800" dirty="0" smtClean="0">
                <a:cs typeface="B Kamran"/>
              </a:rPr>
              <a:t>نورگیرها طوری است که در تابستان نور وارد کتابخانه نمیشود و از پاییز به بعد آفتاب غیر مستقیم داریم و این به خاطر شرقی _غربی بودن ساختمان است.</a:t>
            </a:r>
            <a:endParaRPr lang="en-US" sz="2800" dirty="0" smtClean="0">
              <a:cs typeface="B Kamran"/>
            </a:endParaRPr>
          </a:p>
          <a:p>
            <a:pPr algn="r">
              <a:buNone/>
            </a:pPr>
            <a:r>
              <a:rPr lang="ar-SA" sz="2800" dirty="0" smtClean="0">
                <a:cs typeface="B Kamran"/>
              </a:rPr>
              <a:t>به طوری با پنجره های دو جداره عایق ایجاد کرده که صدا از هیچ فضایی به کتابخانه نمی آید.</a:t>
            </a:r>
            <a:endParaRPr lang="en-US" sz="2800" dirty="0" smtClean="0">
              <a:cs typeface="B Kamran"/>
            </a:endParaRPr>
          </a:p>
          <a:p>
            <a:pPr algn="r">
              <a:buNone/>
            </a:pPr>
            <a:endParaRPr lang="en-US" sz="2800" dirty="0">
              <a:cs typeface="B Kamran"/>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niavaran\DSC00328.JPG"/>
          <p:cNvPicPr>
            <a:picLocks noGrp="1" noChangeAspect="1" noChangeArrowheads="1"/>
          </p:cNvPicPr>
          <p:nvPr>
            <p:ph idx="1"/>
          </p:nvPr>
        </p:nvPicPr>
        <p:blipFill>
          <a:blip r:embed="rId2"/>
          <a:srcRect/>
          <a:stretch>
            <a:fillRect/>
          </a:stretch>
        </p:blipFill>
        <p:spPr bwMode="auto">
          <a:xfrm>
            <a:off x="1066800" y="838200"/>
            <a:ext cx="6858000" cy="5287963"/>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 002"/>
          <p:cNvPicPr>
            <a:picLocks noGrp="1"/>
          </p:cNvPicPr>
          <p:nvPr>
            <p:ph idx="1"/>
          </p:nvPr>
        </p:nvPicPr>
        <p:blipFill>
          <a:blip r:embed="rId2" cstate="print"/>
          <a:srcRect/>
          <a:stretch>
            <a:fillRect/>
          </a:stretch>
        </p:blipFill>
        <p:spPr bwMode="auto">
          <a:xfrm>
            <a:off x="304800" y="304800"/>
            <a:ext cx="3962400" cy="4495800"/>
          </a:xfrm>
          <a:prstGeom prst="rect">
            <a:avLst/>
          </a:prstGeom>
          <a:noFill/>
        </p:spPr>
      </p:pic>
      <p:pic>
        <p:nvPicPr>
          <p:cNvPr id="3" name="Content Placeholder 3" descr="Picture 003"/>
          <p:cNvPicPr>
            <a:picLocks/>
          </p:cNvPicPr>
          <p:nvPr/>
        </p:nvPicPr>
        <p:blipFill>
          <a:blip r:embed="rId3" cstate="print"/>
          <a:srcRect/>
          <a:stretch>
            <a:fillRect/>
          </a:stretch>
        </p:blipFill>
        <p:spPr bwMode="auto">
          <a:xfrm>
            <a:off x="4648200" y="1981200"/>
            <a:ext cx="4191000" cy="457199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 005"/>
          <p:cNvPicPr>
            <a:picLocks noGrp="1"/>
          </p:cNvPicPr>
          <p:nvPr>
            <p:ph idx="1"/>
          </p:nvPr>
        </p:nvPicPr>
        <p:blipFill>
          <a:blip r:embed="rId2" cstate="print"/>
          <a:srcRect/>
          <a:stretch>
            <a:fillRect/>
          </a:stretch>
        </p:blipFill>
        <p:spPr bwMode="auto">
          <a:xfrm>
            <a:off x="304800" y="304800"/>
            <a:ext cx="8458200" cy="63246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niavaran\DSC00318.JPG"/>
          <p:cNvPicPr>
            <a:picLocks noGrp="1" noChangeAspect="1" noChangeArrowheads="1"/>
          </p:cNvPicPr>
          <p:nvPr>
            <p:ph idx="1"/>
          </p:nvPr>
        </p:nvPicPr>
        <p:blipFill>
          <a:blip r:embed="rId2"/>
          <a:srcRect/>
          <a:stretch>
            <a:fillRect/>
          </a:stretch>
        </p:blipFill>
        <p:spPr bwMode="auto">
          <a:xfrm>
            <a:off x="1066800" y="838200"/>
            <a:ext cx="7086599" cy="5287963"/>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niavaran\DSC00319.JPG"/>
          <p:cNvPicPr>
            <a:picLocks noGrp="1" noChangeAspect="1" noChangeArrowheads="1"/>
          </p:cNvPicPr>
          <p:nvPr>
            <p:ph idx="1"/>
          </p:nvPr>
        </p:nvPicPr>
        <p:blipFill>
          <a:blip r:embed="rId2" cstate="print"/>
          <a:srcRect/>
          <a:stretch>
            <a:fillRect/>
          </a:stretch>
        </p:blipFill>
        <p:spPr bwMode="auto">
          <a:xfrm>
            <a:off x="381000" y="1752600"/>
            <a:ext cx="2895600" cy="3200400"/>
          </a:xfrm>
          <a:prstGeom prst="rect">
            <a:avLst/>
          </a:prstGeom>
          <a:noFill/>
        </p:spPr>
      </p:pic>
      <p:pic>
        <p:nvPicPr>
          <p:cNvPr id="3" name="Picture 2" descr="I:\niavaran\DSC00320.JPG"/>
          <p:cNvPicPr>
            <a:picLocks noChangeAspect="1" noChangeArrowheads="1"/>
          </p:cNvPicPr>
          <p:nvPr/>
        </p:nvPicPr>
        <p:blipFill>
          <a:blip r:embed="rId3"/>
          <a:srcRect/>
          <a:stretch>
            <a:fillRect/>
          </a:stretch>
        </p:blipFill>
        <p:spPr bwMode="auto">
          <a:xfrm>
            <a:off x="3657600" y="914400"/>
            <a:ext cx="5105400" cy="51054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00_0579"/>
          <p:cNvPicPr>
            <a:picLocks noGrp="1"/>
          </p:cNvPicPr>
          <p:nvPr>
            <p:ph sz="half" idx="1"/>
          </p:nvPr>
        </p:nvPicPr>
        <p:blipFill>
          <a:blip r:embed="rId2" cstate="print"/>
          <a:srcRect/>
          <a:stretch>
            <a:fillRect/>
          </a:stretch>
        </p:blipFill>
        <p:spPr bwMode="auto">
          <a:xfrm>
            <a:off x="152400" y="1219200"/>
            <a:ext cx="4648200" cy="4876800"/>
          </a:xfrm>
          <a:prstGeom prst="rect">
            <a:avLst/>
          </a:prstGeom>
          <a:noFill/>
        </p:spPr>
      </p:pic>
      <p:sp>
        <p:nvSpPr>
          <p:cNvPr id="4" name="Content Placeholder 3"/>
          <p:cNvSpPr>
            <a:spLocks noGrp="1"/>
          </p:cNvSpPr>
          <p:nvPr>
            <p:ph sz="half" idx="2"/>
          </p:nvPr>
        </p:nvSpPr>
        <p:spPr>
          <a:xfrm>
            <a:off x="4876800" y="685800"/>
            <a:ext cx="4038600" cy="5440363"/>
          </a:xfrm>
        </p:spPr>
        <p:txBody>
          <a:bodyPr>
            <a:normAutofit/>
          </a:bodyPr>
          <a:lstStyle/>
          <a:p>
            <a:pPr algn="r">
              <a:buNone/>
            </a:pPr>
            <a:r>
              <a:rPr lang="fa-IR" sz="3200" b="1" dirty="0" smtClean="0">
                <a:latin typeface="B Kamran"/>
                <a:cs typeface="B Kamran"/>
              </a:rPr>
              <a:t>کافی شاپ</a:t>
            </a:r>
            <a:endParaRPr lang="en-US" sz="3200" b="1" dirty="0" smtClean="0">
              <a:latin typeface="B Kamran"/>
              <a:cs typeface="B Kamran"/>
            </a:endParaRPr>
          </a:p>
          <a:p>
            <a:pPr algn="r">
              <a:buNone/>
            </a:pPr>
            <a:r>
              <a:rPr lang="fa-IR" dirty="0" smtClean="0">
                <a:latin typeface="B Kamran"/>
                <a:cs typeface="B Kamran"/>
              </a:rPr>
              <a:t>انتهای حیاط مرکزی کافی شاپ فرهنگسرا واقع شده است که در طبقه زیرینش دارای سرویسهای بهداشتی نیز میباشد. این کافی شاپ از نیمه دوم سال 84 راه اندازی شده است.</a:t>
            </a:r>
            <a:endParaRPr lang="en-US" dirty="0" smtClean="0">
              <a:latin typeface="B Kamran"/>
              <a:cs typeface="B Kamran"/>
            </a:endParaRPr>
          </a:p>
          <a:p>
            <a:pPr algn="r">
              <a:buNone/>
            </a:pPr>
            <a:r>
              <a:rPr lang="fa-IR" dirty="0" smtClean="0">
                <a:latin typeface="B Kamran"/>
                <a:cs typeface="B Kamran"/>
              </a:rPr>
              <a:t>ویژگی خاص این کافی شاپ درهای شیشه ای بزرگ آن است که فرد را بر حیاط مرکزی مسلط میکند.</a:t>
            </a:r>
            <a:endParaRPr lang="en-US" dirty="0" smtClean="0">
              <a:latin typeface="B Kamran"/>
              <a:cs typeface="B Kamran"/>
            </a:endParaRPr>
          </a:p>
          <a:p>
            <a:pPr>
              <a:buNone/>
            </a:pPr>
            <a:endParaRPr lang="en-US" dirty="0">
              <a:latin typeface="B Kamran"/>
              <a:cs typeface="B Kamran"/>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943600"/>
          </a:xfrm>
        </p:spPr>
        <p:txBody>
          <a:bodyPr>
            <a:normAutofit/>
          </a:bodyPr>
          <a:lstStyle/>
          <a:p>
            <a:pPr algn="r">
              <a:buNone/>
            </a:pPr>
            <a:r>
              <a:rPr lang="fa-IR" b="1" dirty="0" smtClean="0">
                <a:latin typeface="B Kamran"/>
                <a:cs typeface="B Kamran"/>
              </a:rPr>
              <a:t>نگارخانه</a:t>
            </a:r>
            <a:endParaRPr lang="en-US" dirty="0" smtClean="0">
              <a:latin typeface="B Kamran"/>
              <a:cs typeface="B Kamran"/>
            </a:endParaRPr>
          </a:p>
          <a:p>
            <a:pPr algn="r">
              <a:buNone/>
            </a:pPr>
            <a:r>
              <a:rPr lang="fa-IR" sz="2800" dirty="0" smtClean="0">
                <a:latin typeface="B Kamran"/>
                <a:cs typeface="B Kamran"/>
              </a:rPr>
              <a:t>از حیاط مرکزی به وسیله چند پله به طرف در ورودی نگارخانه هدایت میشویم قبل از ورودی به نگارخانه یک هشتی وجود دارد که هم به رستوران هم به کتابخانه راه دارد .</a:t>
            </a:r>
            <a:endParaRPr lang="en-US" sz="2800" dirty="0" smtClean="0">
              <a:latin typeface="B Kamran"/>
              <a:cs typeface="B Kamran"/>
            </a:endParaRPr>
          </a:p>
          <a:p>
            <a:pPr algn="r">
              <a:buNone/>
            </a:pPr>
            <a:r>
              <a:rPr lang="fa-IR" sz="2800" dirty="0" smtClean="0">
                <a:latin typeface="B Kamran"/>
                <a:cs typeface="B Kamran"/>
              </a:rPr>
              <a:t>برای ورود به نگارخانه از یک راهروی چرخشی,هدایت کننده به طرف جلو استفاده شده که از آن به عنوان بخشی از نگارخانه استفاد میشود و فضای مفیدی نیز برای نگارخانه ایجاد کرده است . ساختار چرخشی راهرو باعث شده که فاصله راهرو تا قسمت اداری کمتر احساس گردد.</a:t>
            </a:r>
            <a:endParaRPr lang="en-US" sz="2800" dirty="0" smtClean="0">
              <a:latin typeface="B Kamran"/>
              <a:cs typeface="B Kamran"/>
            </a:endParaRPr>
          </a:p>
          <a:p>
            <a:pPr algn="r">
              <a:buNone/>
            </a:pPr>
            <a:r>
              <a:rPr lang="fa-IR" sz="2800" dirty="0" smtClean="0">
                <a:latin typeface="B Kamran"/>
                <a:cs typeface="B Kamran"/>
              </a:rPr>
              <a:t>نگارخانه از 5 نیم طبقه تشکیل شده که از 3 نیم طبقه آن به عنوان سالن اصلی استفاده میشود</a:t>
            </a:r>
            <a:endParaRPr lang="en-US" sz="2800" dirty="0" smtClean="0">
              <a:latin typeface="B Kamran"/>
              <a:cs typeface="B Kamran"/>
            </a:endParaRPr>
          </a:p>
          <a:p>
            <a:pPr algn="r">
              <a:buNone/>
            </a:pPr>
            <a:r>
              <a:rPr lang="en-US" sz="2800" dirty="0" smtClean="0">
                <a:latin typeface="B Kamran"/>
                <a:cs typeface="B Kamran"/>
              </a:rPr>
              <a:t> </a:t>
            </a:r>
          </a:p>
          <a:p>
            <a:pPr algn="r">
              <a:buNone/>
            </a:pPr>
            <a:r>
              <a:rPr lang="en-US" sz="2800" dirty="0" smtClean="0">
                <a:latin typeface="B Kamran"/>
                <a:cs typeface="B Kamran"/>
              </a:rPr>
              <a:t> </a:t>
            </a:r>
          </a:p>
          <a:p>
            <a:pPr>
              <a:buNone/>
            </a:pPr>
            <a:endParaRPr lang="en-US" sz="2800" dirty="0">
              <a:latin typeface="B Kamran"/>
              <a:cs typeface="B Kamran"/>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niavaran\DSC00281.JPG"/>
          <p:cNvPicPr>
            <a:picLocks noGrp="1" noChangeAspect="1" noChangeArrowheads="1"/>
          </p:cNvPicPr>
          <p:nvPr>
            <p:ph idx="1"/>
          </p:nvPr>
        </p:nvPicPr>
        <p:blipFill>
          <a:blip r:embed="rId2"/>
          <a:srcRect/>
          <a:stretch>
            <a:fillRect/>
          </a:stretch>
        </p:blipFill>
        <p:spPr bwMode="auto">
          <a:xfrm>
            <a:off x="457200" y="457200"/>
            <a:ext cx="8229600" cy="59436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0635"/>
          <p:cNvPicPr>
            <a:picLocks noGrp="1"/>
          </p:cNvPicPr>
          <p:nvPr>
            <p:ph idx="1"/>
          </p:nvPr>
        </p:nvPicPr>
        <p:blipFill>
          <a:blip r:embed="rId2" cstate="print"/>
          <a:srcRect/>
          <a:stretch>
            <a:fillRect/>
          </a:stretch>
        </p:blipFill>
        <p:spPr bwMode="auto">
          <a:xfrm>
            <a:off x="4800600" y="457200"/>
            <a:ext cx="3962400" cy="5867399"/>
          </a:xfrm>
          <a:prstGeom prst="rect">
            <a:avLst/>
          </a:prstGeom>
          <a:noFill/>
        </p:spPr>
      </p:pic>
      <p:pic>
        <p:nvPicPr>
          <p:cNvPr id="5" name="Picture 4" descr="100_0633"/>
          <p:cNvPicPr/>
          <p:nvPr/>
        </p:nvPicPr>
        <p:blipFill>
          <a:blip r:embed="rId3" cstate="print"/>
          <a:srcRect/>
          <a:stretch>
            <a:fillRect/>
          </a:stretch>
        </p:blipFill>
        <p:spPr bwMode="auto">
          <a:xfrm>
            <a:off x="228600" y="914400"/>
            <a:ext cx="4422775" cy="50292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r" rtl="1">
              <a:buNone/>
            </a:pPr>
            <a:r>
              <a:rPr lang="ar-SA" b="1" i="1" dirty="0">
                <a:cs typeface="B Kamran"/>
              </a:rPr>
              <a:t>ویژگی های کارهای کامران دیبا:</a:t>
            </a:r>
            <a:endParaRPr lang="en-US" dirty="0">
              <a:cs typeface="B Kamran"/>
            </a:endParaRPr>
          </a:p>
          <a:p>
            <a:pPr algn="r" rtl="1">
              <a:buNone/>
            </a:pPr>
            <a:r>
              <a:rPr lang="en-US" sz="2800" dirty="0" smtClean="0">
                <a:cs typeface="B Kamran"/>
              </a:rPr>
              <a:t>    </a:t>
            </a:r>
            <a:r>
              <a:rPr lang="ar-SA" sz="2800" dirty="0" smtClean="0">
                <a:cs typeface="B Kamran"/>
              </a:rPr>
              <a:t>1-</a:t>
            </a:r>
            <a:r>
              <a:rPr lang="ar-SA" sz="2800" dirty="0">
                <a:cs typeface="B Kamran"/>
              </a:rPr>
              <a:t> حفظ سکوت وسکون و وقار در تمام کارهایش </a:t>
            </a:r>
            <a:br>
              <a:rPr lang="ar-SA" sz="2800" dirty="0">
                <a:cs typeface="B Kamran"/>
              </a:rPr>
            </a:br>
            <a:r>
              <a:rPr lang="ar-SA" sz="2800" dirty="0" smtClean="0">
                <a:cs typeface="B Kamran"/>
              </a:rPr>
              <a:t>2-</a:t>
            </a:r>
            <a:r>
              <a:rPr lang="ar-SA" sz="2800" dirty="0">
                <a:cs typeface="B Kamran"/>
              </a:rPr>
              <a:t> تاکید بر محور ها در طرحهای معماری و شهرسازی</a:t>
            </a:r>
            <a:br>
              <a:rPr lang="ar-SA" sz="2800" dirty="0">
                <a:cs typeface="B Kamran"/>
              </a:rPr>
            </a:br>
            <a:r>
              <a:rPr lang="ar-SA" sz="2800" dirty="0">
                <a:cs typeface="B Kamran"/>
              </a:rPr>
              <a:t>3- شکست پی در پی مسیرها و محورهای بصری</a:t>
            </a:r>
            <a:br>
              <a:rPr lang="ar-SA" sz="2800" dirty="0">
                <a:cs typeface="B Kamran"/>
              </a:rPr>
            </a:br>
            <a:r>
              <a:rPr lang="ar-SA" sz="2800" dirty="0">
                <a:cs typeface="B Kamran"/>
              </a:rPr>
              <a:t>4- توجه به جزئیات و آرایش سطوح</a:t>
            </a:r>
            <a:br>
              <a:rPr lang="ar-SA" sz="2800" dirty="0">
                <a:cs typeface="B Kamran"/>
              </a:rPr>
            </a:br>
            <a:r>
              <a:rPr lang="ar-SA" sz="2800" dirty="0">
                <a:cs typeface="B Kamran"/>
              </a:rPr>
              <a:t>5- اکثر طرحهایش از مونتاژ احجام نسبتا ساده به وجود آمده اند که در آنها شکاف باز شوها و حجم قابل توجه ستونها خود نمایی می کند که یکی از وجوه مشترک کارهای او و مکتب نیو بروتالیسم می باشد</a:t>
            </a:r>
            <a:br>
              <a:rPr lang="ar-SA" sz="2800" dirty="0">
                <a:cs typeface="B Kamran"/>
              </a:rPr>
            </a:br>
            <a:r>
              <a:rPr lang="ar-SA" sz="2800" dirty="0">
                <a:cs typeface="B Kamran"/>
              </a:rPr>
              <a:t>6- استفاده از آثار هنری حجمی در طراحی فضاهای شهری و محوطه سازی و باغسازی</a:t>
            </a:r>
            <a:br>
              <a:rPr lang="ar-SA" sz="2800" dirty="0">
                <a:cs typeface="B Kamran"/>
              </a:rPr>
            </a:br>
            <a:r>
              <a:rPr lang="ar-SA" sz="2800" dirty="0">
                <a:cs typeface="B Kamran"/>
              </a:rPr>
              <a:t>7- گرایش مسلط به در آمیختگی خصوصیت معماری ایرانی با معماری مدرن (مشخصه ی اصلی تمامی بناهای ساخته شده توسط دیبا که به آن جنبه ی الگو سازی بخشیده است).</a:t>
            </a:r>
            <a:endParaRPr lang="en-US" sz="2800" dirty="0">
              <a:cs typeface="B Kamran"/>
            </a:endParaRPr>
          </a:p>
          <a:p>
            <a:endParaRPr lang="en-US" sz="2800" dirty="0">
              <a:cs typeface="B Kamran"/>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3600" dirty="0" smtClean="0">
                <a:cs typeface="B Kamran"/>
              </a:rPr>
              <a:t>نور مصنوعی</a:t>
            </a:r>
            <a:r>
              <a:rPr lang="fa-IR" dirty="0" smtClean="0"/>
              <a:t>                                  </a:t>
            </a:r>
            <a:endParaRPr lang="en-US" dirty="0"/>
          </a:p>
        </p:txBody>
      </p:sp>
      <p:pic>
        <p:nvPicPr>
          <p:cNvPr id="4" name="Content Placeholder 3" descr="100_0588"/>
          <p:cNvPicPr>
            <a:picLocks noGrp="1"/>
          </p:cNvPicPr>
          <p:nvPr>
            <p:ph idx="1"/>
          </p:nvPr>
        </p:nvPicPr>
        <p:blipFill>
          <a:blip r:embed="rId2" cstate="print"/>
          <a:stretch>
            <a:fillRect/>
          </a:stretch>
        </p:blipFill>
        <p:spPr bwMode="auto">
          <a:xfrm>
            <a:off x="4724400" y="2438400"/>
            <a:ext cx="3703320" cy="2776451"/>
          </a:xfrm>
          <a:prstGeom prst="rect">
            <a:avLst/>
          </a:prstGeom>
          <a:noFill/>
        </p:spPr>
      </p:pic>
      <p:pic>
        <p:nvPicPr>
          <p:cNvPr id="5" name="Picture 4" descr="100_0595"/>
          <p:cNvPicPr/>
          <p:nvPr/>
        </p:nvPicPr>
        <p:blipFill>
          <a:blip r:embed="rId3" cstate="print"/>
          <a:srcRect/>
          <a:stretch>
            <a:fillRect/>
          </a:stretch>
        </p:blipFill>
        <p:spPr bwMode="auto">
          <a:xfrm>
            <a:off x="381000" y="838200"/>
            <a:ext cx="3989387" cy="51816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800" y="274638"/>
            <a:ext cx="3048000" cy="1143000"/>
          </a:xfrm>
        </p:spPr>
        <p:txBody>
          <a:bodyPr>
            <a:normAutofit/>
          </a:bodyPr>
          <a:lstStyle/>
          <a:p>
            <a:r>
              <a:rPr lang="fa-IR" sz="3600" dirty="0" smtClean="0">
                <a:cs typeface="B Kamran"/>
              </a:rPr>
              <a:t>نور طبیعی</a:t>
            </a:r>
            <a:r>
              <a:rPr lang="en-US" sz="3600" dirty="0" smtClean="0">
                <a:cs typeface="B Kamran"/>
              </a:rPr>
              <a:t> </a:t>
            </a:r>
            <a:r>
              <a:rPr lang="fa-IR" sz="3600" dirty="0" smtClean="0">
                <a:cs typeface="B Kamran"/>
              </a:rPr>
              <a:t> </a:t>
            </a:r>
            <a:r>
              <a:rPr lang="en-US" sz="3600" dirty="0" smtClean="0">
                <a:cs typeface="B Kamran"/>
              </a:rPr>
              <a:t>          </a:t>
            </a:r>
            <a:endParaRPr lang="en-US" sz="3600" dirty="0">
              <a:cs typeface="B Kamran"/>
            </a:endParaRPr>
          </a:p>
        </p:txBody>
      </p:sp>
      <p:pic>
        <p:nvPicPr>
          <p:cNvPr id="4" name="Content Placeholder 3" descr="100_0981"/>
          <p:cNvPicPr>
            <a:picLocks noGrp="1"/>
          </p:cNvPicPr>
          <p:nvPr>
            <p:ph idx="1"/>
          </p:nvPr>
        </p:nvPicPr>
        <p:blipFill>
          <a:blip r:embed="rId2" cstate="print"/>
          <a:srcRect/>
          <a:stretch>
            <a:fillRect/>
          </a:stretch>
        </p:blipFill>
        <p:spPr bwMode="auto">
          <a:xfrm>
            <a:off x="533400" y="533400"/>
            <a:ext cx="4191000" cy="5867400"/>
          </a:xfrm>
          <a:prstGeom prst="rect">
            <a:avLst/>
          </a:prstGeom>
          <a:noFill/>
        </p:spPr>
      </p:pic>
      <p:pic>
        <p:nvPicPr>
          <p:cNvPr id="5" name="Picture 4" descr="Picture 007"/>
          <p:cNvPicPr/>
          <p:nvPr/>
        </p:nvPicPr>
        <p:blipFill>
          <a:blip r:embed="rId3" cstate="print"/>
          <a:srcRect/>
          <a:stretch>
            <a:fillRect/>
          </a:stretch>
        </p:blipFill>
        <p:spPr bwMode="auto">
          <a:xfrm>
            <a:off x="4953000" y="1905000"/>
            <a:ext cx="3962400" cy="38100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0592"/>
          <p:cNvPicPr>
            <a:picLocks noGrp="1"/>
          </p:cNvPicPr>
          <p:nvPr>
            <p:ph idx="1"/>
          </p:nvPr>
        </p:nvPicPr>
        <p:blipFill>
          <a:blip r:embed="rId2" cstate="print"/>
          <a:srcRect/>
          <a:stretch>
            <a:fillRect/>
          </a:stretch>
        </p:blipFill>
        <p:spPr bwMode="auto">
          <a:xfrm>
            <a:off x="381000" y="304800"/>
            <a:ext cx="8458200" cy="6248399"/>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0626"/>
          <p:cNvPicPr>
            <a:picLocks noGrp="1"/>
          </p:cNvPicPr>
          <p:nvPr>
            <p:ph idx="1"/>
          </p:nvPr>
        </p:nvPicPr>
        <p:blipFill>
          <a:blip r:embed="rId2" cstate="print"/>
          <a:srcRect/>
          <a:stretch>
            <a:fillRect/>
          </a:stretch>
        </p:blipFill>
        <p:spPr bwMode="auto">
          <a:xfrm>
            <a:off x="762000" y="685800"/>
            <a:ext cx="7619999" cy="5359472"/>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r" rtl="1">
              <a:buNone/>
            </a:pPr>
            <a:r>
              <a:rPr lang="fa-IR" sz="3600" dirty="0" smtClean="0">
                <a:cs typeface="B Kamran"/>
              </a:rPr>
              <a:t>سینما</a:t>
            </a:r>
            <a:r>
              <a:rPr lang="fa-IR" dirty="0" smtClean="0"/>
              <a:t>                                                                </a:t>
            </a:r>
            <a:endParaRPr lang="en-US" dirty="0"/>
          </a:p>
        </p:txBody>
      </p:sp>
      <p:pic>
        <p:nvPicPr>
          <p:cNvPr id="4" name="Picture 3" descr="100_0905"/>
          <p:cNvPicPr/>
          <p:nvPr/>
        </p:nvPicPr>
        <p:blipFill>
          <a:blip r:embed="rId2" cstate="print"/>
          <a:srcRect/>
          <a:stretch>
            <a:fillRect/>
          </a:stretch>
        </p:blipFill>
        <p:spPr bwMode="auto">
          <a:xfrm>
            <a:off x="304800" y="381000"/>
            <a:ext cx="4638675" cy="2879725"/>
          </a:xfrm>
          <a:prstGeom prst="rect">
            <a:avLst/>
          </a:prstGeom>
          <a:noFill/>
        </p:spPr>
      </p:pic>
      <p:pic>
        <p:nvPicPr>
          <p:cNvPr id="5" name="Picture 4" descr="100_0921"/>
          <p:cNvPicPr/>
          <p:nvPr/>
        </p:nvPicPr>
        <p:blipFill>
          <a:blip r:embed="rId3" cstate="print"/>
          <a:srcRect/>
          <a:stretch>
            <a:fillRect/>
          </a:stretch>
        </p:blipFill>
        <p:spPr bwMode="auto">
          <a:xfrm>
            <a:off x="4800600" y="3581400"/>
            <a:ext cx="3846512" cy="2884487"/>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0901"/>
          <p:cNvPicPr>
            <a:picLocks noGrp="1"/>
          </p:cNvPicPr>
          <p:nvPr>
            <p:ph idx="1"/>
          </p:nvPr>
        </p:nvPicPr>
        <p:blipFill>
          <a:blip r:embed="rId2" cstate="print"/>
          <a:srcRect/>
          <a:stretch>
            <a:fillRect/>
          </a:stretch>
        </p:blipFill>
        <p:spPr bwMode="auto">
          <a:xfrm>
            <a:off x="304800" y="381000"/>
            <a:ext cx="3632662" cy="2722418"/>
          </a:xfrm>
          <a:prstGeom prst="rect">
            <a:avLst/>
          </a:prstGeom>
          <a:noFill/>
        </p:spPr>
      </p:pic>
      <p:pic>
        <p:nvPicPr>
          <p:cNvPr id="5" name="Picture 4" descr="100_0938"/>
          <p:cNvPicPr/>
          <p:nvPr/>
        </p:nvPicPr>
        <p:blipFill>
          <a:blip r:embed="rId3" cstate="print"/>
          <a:srcRect/>
          <a:stretch>
            <a:fillRect/>
          </a:stretch>
        </p:blipFill>
        <p:spPr bwMode="auto">
          <a:xfrm>
            <a:off x="4267200" y="2209800"/>
            <a:ext cx="4686300" cy="4524375"/>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0903"/>
          <p:cNvPicPr>
            <a:picLocks noGrp="1"/>
          </p:cNvPicPr>
          <p:nvPr>
            <p:ph idx="1"/>
          </p:nvPr>
        </p:nvPicPr>
        <p:blipFill>
          <a:blip r:embed="rId2" cstate="print"/>
          <a:srcRect/>
          <a:stretch>
            <a:fillRect/>
          </a:stretch>
        </p:blipFill>
        <p:spPr bwMode="auto">
          <a:xfrm>
            <a:off x="914400" y="609600"/>
            <a:ext cx="7239000" cy="541020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algn="r" rtl="1">
              <a:buNone/>
            </a:pPr>
            <a:r>
              <a:rPr lang="fa-IR" sz="3600" dirty="0" smtClean="0">
                <a:cs typeface="B Kamran"/>
              </a:rPr>
              <a:t>کف سازی </a:t>
            </a:r>
            <a:r>
              <a:rPr lang="fa-IR" dirty="0" smtClean="0"/>
              <a:t>                                                            </a:t>
            </a:r>
            <a:endParaRPr lang="en-US" dirty="0"/>
          </a:p>
        </p:txBody>
      </p:sp>
      <p:pic>
        <p:nvPicPr>
          <p:cNvPr id="4" name="Picture 3" descr="100_0597"/>
          <p:cNvPicPr/>
          <p:nvPr/>
        </p:nvPicPr>
        <p:blipFill>
          <a:blip r:embed="rId2" cstate="print"/>
          <a:srcRect/>
          <a:stretch>
            <a:fillRect/>
          </a:stretch>
        </p:blipFill>
        <p:spPr bwMode="auto">
          <a:xfrm>
            <a:off x="304800" y="304800"/>
            <a:ext cx="4278313" cy="3208337"/>
          </a:xfrm>
          <a:prstGeom prst="rect">
            <a:avLst/>
          </a:prstGeom>
          <a:noFill/>
        </p:spPr>
      </p:pic>
      <p:pic>
        <p:nvPicPr>
          <p:cNvPr id="5" name="Picture 4" descr="100_0579"/>
          <p:cNvPicPr/>
          <p:nvPr/>
        </p:nvPicPr>
        <p:blipFill>
          <a:blip r:embed="rId3" cstate="print"/>
          <a:srcRect/>
          <a:stretch>
            <a:fillRect/>
          </a:stretch>
        </p:blipFill>
        <p:spPr bwMode="auto">
          <a:xfrm>
            <a:off x="4800600" y="3429000"/>
            <a:ext cx="4067175" cy="3141662"/>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0615"/>
          <p:cNvPicPr>
            <a:picLocks noGrp="1"/>
          </p:cNvPicPr>
          <p:nvPr>
            <p:ph idx="1"/>
          </p:nvPr>
        </p:nvPicPr>
        <p:blipFill>
          <a:blip r:embed="rId2" cstate="print"/>
          <a:srcRect/>
          <a:stretch>
            <a:fillRect/>
          </a:stretch>
        </p:blipFill>
        <p:spPr bwMode="auto">
          <a:xfrm>
            <a:off x="381000" y="381000"/>
            <a:ext cx="4135582" cy="3048000"/>
          </a:xfrm>
          <a:prstGeom prst="rect">
            <a:avLst/>
          </a:prstGeom>
          <a:noFill/>
        </p:spPr>
      </p:pic>
      <p:pic>
        <p:nvPicPr>
          <p:cNvPr id="5" name="Picture 4" descr="100_0949"/>
          <p:cNvPicPr/>
          <p:nvPr/>
        </p:nvPicPr>
        <p:blipFill>
          <a:blip r:embed="rId3" cstate="print"/>
          <a:srcRect/>
          <a:stretch>
            <a:fillRect/>
          </a:stretch>
        </p:blipFill>
        <p:spPr bwMode="auto">
          <a:xfrm>
            <a:off x="4724400" y="3429000"/>
            <a:ext cx="3989387" cy="3116263"/>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457200"/>
            <a:ext cx="8229600" cy="5943600"/>
          </a:xfrm>
        </p:spPr>
        <p:txBody>
          <a:bodyPr/>
          <a:lstStyle/>
          <a:p>
            <a:pPr algn="r">
              <a:buNone/>
            </a:pPr>
            <a:r>
              <a:rPr lang="fa-IR" sz="2800" dirty="0" smtClean="0">
                <a:cs typeface="B Kamran"/>
              </a:rPr>
              <a:t>در قسمتهای </a:t>
            </a:r>
            <a:r>
              <a:rPr lang="fa-IR" sz="2800" b="1" dirty="0" smtClean="0">
                <a:cs typeface="B Kamran"/>
              </a:rPr>
              <a:t>گالری </a:t>
            </a:r>
            <a:r>
              <a:rPr lang="fa-IR" sz="2800" dirty="0" smtClean="0">
                <a:cs typeface="B Kamran"/>
              </a:rPr>
              <a:t>و</a:t>
            </a:r>
            <a:r>
              <a:rPr lang="fa-IR" sz="2800" b="1" dirty="0" smtClean="0">
                <a:cs typeface="B Kamran"/>
              </a:rPr>
              <a:t> اداری </a:t>
            </a:r>
            <a:r>
              <a:rPr lang="fa-IR" sz="2800" dirty="0" smtClean="0">
                <a:cs typeface="B Kamran"/>
              </a:rPr>
              <a:t>هوا سیستماتیک تهویه می شده است و از خنک کننده استفاده شده است.</a:t>
            </a:r>
            <a:endParaRPr lang="en-US" sz="2800" dirty="0" smtClean="0">
              <a:cs typeface="B Kamran"/>
            </a:endParaRPr>
          </a:p>
          <a:p>
            <a:pPr algn="r">
              <a:buNone/>
            </a:pPr>
            <a:r>
              <a:rPr lang="fa-IR" sz="2800" dirty="0" smtClean="0">
                <a:cs typeface="B Kamran"/>
              </a:rPr>
              <a:t>کار وزارت ارشاد الان را انجام میداد:فیلم و موسیقی و ...</a:t>
            </a:r>
            <a:endParaRPr lang="en-US" sz="2800" dirty="0" smtClean="0">
              <a:cs typeface="B Kamran"/>
            </a:endParaRPr>
          </a:p>
          <a:p>
            <a:pPr algn="r">
              <a:buNone/>
            </a:pPr>
            <a:r>
              <a:rPr lang="fa-IR" sz="2800" dirty="0" smtClean="0">
                <a:cs typeface="B Kamran"/>
              </a:rPr>
              <a:t>فرح دیبا هم در این مجموعه فعالیت داشت .</a:t>
            </a:r>
            <a:endParaRPr lang="en-US" sz="2800" dirty="0" smtClean="0">
              <a:cs typeface="B Kamran"/>
            </a:endParaRP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a:bodyPr>
          <a:lstStyle/>
          <a:p>
            <a:pPr algn="r" rtl="1">
              <a:buNone/>
            </a:pPr>
            <a:r>
              <a:rPr lang="ar-SA" b="1" dirty="0">
                <a:cs typeface="B Kamran"/>
              </a:rPr>
              <a:t>گرایشهای فکری و نظری کامران دیبا</a:t>
            </a:r>
            <a:r>
              <a:rPr lang="ar-SA" b="1" dirty="0" smtClean="0">
                <a:cs typeface="B Kamran"/>
              </a:rPr>
              <a:t>:</a:t>
            </a:r>
            <a:endParaRPr lang="fa-IR" b="1" dirty="0" smtClean="0">
              <a:cs typeface="B Kamran"/>
            </a:endParaRPr>
          </a:p>
          <a:p>
            <a:pPr algn="r" rtl="1">
              <a:buNone/>
            </a:pPr>
            <a:endParaRPr lang="en-US" dirty="0">
              <a:cs typeface="B Kamran"/>
            </a:endParaRPr>
          </a:p>
          <a:p>
            <a:pPr algn="r" rtl="1">
              <a:buNone/>
            </a:pPr>
            <a:r>
              <a:rPr lang="fa-IR" sz="2800" dirty="0" smtClean="0">
                <a:cs typeface="B Kamran"/>
              </a:rPr>
              <a:t>     </a:t>
            </a:r>
            <a:r>
              <a:rPr lang="ar-SA" sz="2800" dirty="0" smtClean="0">
                <a:cs typeface="B Kamran"/>
              </a:rPr>
              <a:t>1-</a:t>
            </a:r>
            <a:r>
              <a:rPr lang="fa-IR" sz="2800" dirty="0" smtClean="0">
                <a:cs typeface="B Kamran"/>
              </a:rPr>
              <a:t> </a:t>
            </a:r>
            <a:r>
              <a:rPr lang="ar-SA" sz="2800" dirty="0" smtClean="0">
                <a:cs typeface="B Kamran"/>
              </a:rPr>
              <a:t>علاقه </a:t>
            </a:r>
            <a:r>
              <a:rPr lang="ar-SA" sz="2800" dirty="0">
                <a:cs typeface="B Kamran"/>
              </a:rPr>
              <a:t>ی او به وجوه اجتماعی معماری یا به تعبیر خود او ( معماری انسانی)</a:t>
            </a:r>
            <a:br>
              <a:rPr lang="ar-SA" sz="2800" dirty="0">
                <a:cs typeface="B Kamran"/>
              </a:rPr>
            </a:br>
            <a:r>
              <a:rPr lang="ar-SA" sz="2800" dirty="0">
                <a:cs typeface="B Kamran"/>
              </a:rPr>
              <a:t>2- علاقه و احترام به سنت های بومی و الگو های ساختاری و همچنین نیازهای جامعه شهری مدرن برای رسیدن به آسایش</a:t>
            </a:r>
            <a:br>
              <a:rPr lang="ar-SA" sz="2800" dirty="0">
                <a:cs typeface="B Kamran"/>
              </a:rPr>
            </a:br>
            <a:r>
              <a:rPr lang="ar-SA" sz="2800" dirty="0">
                <a:cs typeface="B Kamran"/>
              </a:rPr>
              <a:t>3- عدم تصرف محیط برای ایجاد مکان</a:t>
            </a:r>
            <a:br>
              <a:rPr lang="ar-SA" sz="2800" dirty="0">
                <a:cs typeface="B Kamran"/>
              </a:rPr>
            </a:br>
            <a:r>
              <a:rPr lang="ar-SA" sz="2800" dirty="0">
                <a:cs typeface="B Kamran"/>
              </a:rPr>
              <a:t>4- در آمیختگی کارهای او با محیط اطراف خود که باعث شده است که کارهایش در عین بدیع بودن غریب و بیگانه نباشد</a:t>
            </a:r>
            <a:br>
              <a:rPr lang="ar-SA" sz="2800" dirty="0">
                <a:cs typeface="B Kamran"/>
              </a:rPr>
            </a:br>
            <a:r>
              <a:rPr lang="ar-SA" sz="2800" dirty="0">
                <a:cs typeface="B Kamran"/>
              </a:rPr>
              <a:t>5- بهره گیری از الگوهای معماری ایران به شیوه های اصیل و منحصر به فرد </a:t>
            </a:r>
            <a:r>
              <a:rPr lang="ar-SA" sz="2800" dirty="0" smtClean="0">
                <a:cs typeface="B Kamran"/>
              </a:rPr>
              <a:t>در کارهایش</a:t>
            </a:r>
            <a:endParaRPr lang="en-US" sz="2800" dirty="0">
              <a:cs typeface="B Kamran"/>
            </a:endParaRPr>
          </a:p>
          <a:p>
            <a:endParaRPr lang="en-US" sz="2800" dirty="0">
              <a:cs typeface="B Kamran"/>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Autofit/>
          </a:bodyPr>
          <a:lstStyle/>
          <a:p>
            <a:pPr algn="r">
              <a:buNone/>
            </a:pPr>
            <a:r>
              <a:rPr lang="ar-SA" b="1" i="1" dirty="0" smtClean="0">
                <a:cs typeface="B Kamran"/>
              </a:rPr>
              <a:t>پارک شفق</a:t>
            </a:r>
            <a:endParaRPr lang="en-US" dirty="0" smtClean="0">
              <a:cs typeface="B Kamran"/>
            </a:endParaRPr>
          </a:p>
          <a:p>
            <a:pPr algn="r" rtl="1">
              <a:buNone/>
            </a:pPr>
            <a:r>
              <a:rPr lang="ar-SA" sz="2500" dirty="0" smtClean="0">
                <a:cs typeface="B Kamran"/>
              </a:rPr>
              <a:t>در محله یوسف آباد تهران و در محل انباشت زباله های آن محله ساخته شد . مهندس دیبا در طراحی آن به عوارض زمین توجه بسیار داشت و سعی بر این کرد که از همان فرو رفتگی ها و بیرون زدگی های سطح زمین استفاده کند . برای مثال قسمت پست و فرو نشسته زمین را به محل بازی بچه ها اختصاص داد و از تپه ای که در محل موجود بود برای اجرای سرسره ای ایمن برای بچه ها استفاده کرد</a:t>
            </a:r>
            <a:endParaRPr lang="en-US" sz="2500" dirty="0" smtClean="0">
              <a:cs typeface="B Kamran"/>
            </a:endParaRPr>
          </a:p>
          <a:p>
            <a:pPr algn="r" rtl="1">
              <a:buNone/>
            </a:pPr>
            <a:r>
              <a:rPr lang="fa-IR" sz="2500" dirty="0" smtClean="0">
                <a:cs typeface="B Kamran"/>
              </a:rPr>
              <a:t>باغ متعلق به مستوفی الممالک است این بوستان با الگوهای بوستان های فرانسه احداث گردیده است و از جمله بوستان هایی است که از ابتدا در پایه طرح مشخص و نقشه دقیق ساخته شده است . </a:t>
            </a:r>
          </a:p>
          <a:p>
            <a:pPr algn="r" rtl="1">
              <a:buNone/>
            </a:pPr>
            <a:r>
              <a:rPr lang="fa-IR" sz="2500" dirty="0" smtClean="0">
                <a:cs typeface="B Kamran"/>
              </a:rPr>
              <a:t>از ویژگی های این بوستان داشتن گذر گاه های غیر هم سطح و پله های بسیار است. </a:t>
            </a:r>
            <a:endParaRPr lang="en-US" sz="2500" dirty="0" smtClean="0">
              <a:cs typeface="B Kamran"/>
            </a:endParaRPr>
          </a:p>
          <a:p>
            <a:pPr algn="r" rtl="1">
              <a:buNone/>
            </a:pPr>
            <a:r>
              <a:rPr lang="ar-SA" sz="2500" dirty="0" smtClean="0">
                <a:cs typeface="B Kamran"/>
              </a:rPr>
              <a:t>این پارک جزو زندگی مردم است و با توجه به مسیر عبور افراد ساکن در آن محل ، به گونه ای طراحی شده که از گوشه پارک بشود از آن عبور کرد و چشم اندازهای آن را دید .</a:t>
            </a:r>
            <a:endParaRPr lang="en-US" sz="2500" dirty="0" smtClean="0">
              <a:cs typeface="B Kamran"/>
            </a:endParaRPr>
          </a:p>
          <a:p>
            <a:pPr algn="r" rtl="1">
              <a:buNone/>
            </a:pPr>
            <a:r>
              <a:rPr lang="ar-SA" sz="2500" dirty="0" smtClean="0">
                <a:cs typeface="B Kamran"/>
              </a:rPr>
              <a:t>حساسیتهای اجتماعی و علاقه دیبا به شهرسازی در اولین پروژه های او آشکار است</a:t>
            </a:r>
            <a:r>
              <a:rPr lang="fa-IR" sz="2500" dirty="0" smtClean="0">
                <a:cs typeface="B Kamran"/>
              </a:rPr>
              <a:t> </a:t>
            </a:r>
            <a:r>
              <a:rPr lang="ar-SA" sz="2500" dirty="0" smtClean="0">
                <a:cs typeface="B Kamran"/>
              </a:rPr>
              <a:t>.</a:t>
            </a:r>
            <a:endParaRPr lang="en-US" sz="2500" dirty="0" smtClean="0">
              <a:cs typeface="B Kamran"/>
            </a:endParaRPr>
          </a:p>
          <a:p>
            <a:pPr>
              <a:buNone/>
            </a:pPr>
            <a:endParaRPr lang="en-US" sz="2500" dirty="0">
              <a:cs typeface="B Kamran"/>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shafagh\13.jpg"/>
          <p:cNvPicPr>
            <a:picLocks noGrp="1" noChangeAspect="1" noChangeArrowheads="1"/>
          </p:cNvPicPr>
          <p:nvPr>
            <p:ph idx="1"/>
          </p:nvPr>
        </p:nvPicPr>
        <p:blipFill>
          <a:blip r:embed="rId2"/>
          <a:srcRect/>
          <a:stretch>
            <a:fillRect/>
          </a:stretch>
        </p:blipFill>
        <p:spPr bwMode="auto">
          <a:xfrm>
            <a:off x="838200" y="685800"/>
            <a:ext cx="7315200" cy="54102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shafagh\09.jpg"/>
          <p:cNvPicPr>
            <a:picLocks noGrp="1" noChangeAspect="1" noChangeArrowheads="1"/>
          </p:cNvPicPr>
          <p:nvPr>
            <p:ph idx="1"/>
          </p:nvPr>
        </p:nvPicPr>
        <p:blipFill>
          <a:blip r:embed="rId2"/>
          <a:srcRect/>
          <a:stretch>
            <a:fillRect/>
          </a:stretch>
        </p:blipFill>
        <p:spPr bwMode="auto">
          <a:xfrm>
            <a:off x="609600" y="533400"/>
            <a:ext cx="7924800" cy="5791199"/>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shafagh\01.jpg"/>
          <p:cNvPicPr>
            <a:picLocks noGrp="1" noChangeAspect="1" noChangeArrowheads="1"/>
          </p:cNvPicPr>
          <p:nvPr>
            <p:ph idx="1"/>
          </p:nvPr>
        </p:nvPicPr>
        <p:blipFill>
          <a:blip r:embed="rId2"/>
          <a:srcRect/>
          <a:stretch>
            <a:fillRect/>
          </a:stretch>
        </p:blipFill>
        <p:spPr bwMode="auto">
          <a:xfrm>
            <a:off x="457200" y="381000"/>
            <a:ext cx="8153400" cy="601980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shafagh\14.jpg"/>
          <p:cNvPicPr>
            <a:picLocks noGrp="1" noChangeAspect="1" noChangeArrowheads="1"/>
          </p:cNvPicPr>
          <p:nvPr>
            <p:ph idx="1"/>
          </p:nvPr>
        </p:nvPicPr>
        <p:blipFill>
          <a:blip r:embed="rId2"/>
          <a:srcRect/>
          <a:stretch>
            <a:fillRect/>
          </a:stretch>
        </p:blipFill>
        <p:spPr bwMode="auto">
          <a:xfrm>
            <a:off x="304800" y="304800"/>
            <a:ext cx="4114800" cy="3581400"/>
          </a:xfrm>
          <a:prstGeom prst="rect">
            <a:avLst/>
          </a:prstGeom>
          <a:noFill/>
        </p:spPr>
      </p:pic>
      <p:pic>
        <p:nvPicPr>
          <p:cNvPr id="3" name="Picture 2" descr="I:\shafagh\DSC00024.JPG"/>
          <p:cNvPicPr>
            <a:picLocks noChangeAspect="1" noChangeArrowheads="1"/>
          </p:cNvPicPr>
          <p:nvPr/>
        </p:nvPicPr>
        <p:blipFill>
          <a:blip r:embed="rId3"/>
          <a:srcRect/>
          <a:stretch>
            <a:fillRect/>
          </a:stretch>
        </p:blipFill>
        <p:spPr bwMode="auto">
          <a:xfrm>
            <a:off x="4724400" y="2743200"/>
            <a:ext cx="4209852" cy="3840163"/>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shafagh\DSC00068.JPG"/>
          <p:cNvPicPr>
            <a:picLocks noGrp="1" noChangeAspect="1" noChangeArrowheads="1"/>
          </p:cNvPicPr>
          <p:nvPr>
            <p:ph idx="1"/>
          </p:nvPr>
        </p:nvPicPr>
        <p:blipFill>
          <a:blip r:embed="rId2"/>
          <a:srcRect/>
          <a:stretch>
            <a:fillRect/>
          </a:stretch>
        </p:blipFill>
        <p:spPr bwMode="auto">
          <a:xfrm>
            <a:off x="4572000" y="533400"/>
            <a:ext cx="4038600" cy="5668963"/>
          </a:xfrm>
          <a:prstGeom prst="rect">
            <a:avLst/>
          </a:prstGeom>
          <a:noFill/>
        </p:spPr>
      </p:pic>
      <p:pic>
        <p:nvPicPr>
          <p:cNvPr id="4" name="Picture 2" descr="I:\shafagh\DSC00077.JPG"/>
          <p:cNvPicPr>
            <a:picLocks noChangeAspect="1" noChangeArrowheads="1"/>
          </p:cNvPicPr>
          <p:nvPr/>
        </p:nvPicPr>
        <p:blipFill>
          <a:blip r:embed="rId3"/>
          <a:srcRect/>
          <a:stretch>
            <a:fillRect/>
          </a:stretch>
        </p:blipFill>
        <p:spPr bwMode="auto">
          <a:xfrm>
            <a:off x="533400" y="533400"/>
            <a:ext cx="3886200" cy="5638800"/>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I:\shafagh\DSC00096.JPG"/>
          <p:cNvPicPr>
            <a:picLocks noGrp="1" noChangeAspect="1" noChangeArrowheads="1"/>
          </p:cNvPicPr>
          <p:nvPr>
            <p:ph idx="1"/>
          </p:nvPr>
        </p:nvPicPr>
        <p:blipFill>
          <a:blip r:embed="rId2"/>
          <a:srcRect/>
          <a:stretch>
            <a:fillRect/>
          </a:stretch>
        </p:blipFill>
        <p:spPr bwMode="auto">
          <a:xfrm>
            <a:off x="838200" y="685800"/>
            <a:ext cx="7239000" cy="5440363"/>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shafagh\17.jpg"/>
          <p:cNvPicPr>
            <a:picLocks noGrp="1" noChangeAspect="1" noChangeArrowheads="1"/>
          </p:cNvPicPr>
          <p:nvPr>
            <p:ph idx="1"/>
          </p:nvPr>
        </p:nvPicPr>
        <p:blipFill>
          <a:blip r:embed="rId2"/>
          <a:srcRect/>
          <a:stretch>
            <a:fillRect/>
          </a:stretch>
        </p:blipFill>
        <p:spPr bwMode="auto">
          <a:xfrm>
            <a:off x="1905000" y="990600"/>
            <a:ext cx="5334000" cy="4882356"/>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r">
              <a:buNone/>
            </a:pPr>
            <a:r>
              <a:rPr lang="ar-SA" sz="3200" b="1" i="1" dirty="0" smtClean="0">
                <a:cs typeface="B Kamran"/>
              </a:rPr>
              <a:t>پارک شفق</a:t>
            </a:r>
            <a:r>
              <a:rPr lang="ar-SA" sz="3200" b="1" dirty="0" smtClean="0">
                <a:cs typeface="B Kamran"/>
              </a:rPr>
              <a:t> </a:t>
            </a:r>
            <a:r>
              <a:rPr lang="ar-SA" sz="2800" dirty="0" smtClean="0">
                <a:cs typeface="B Kamran"/>
              </a:rPr>
              <a:t>هم به نحوی طراحی شده است که همه خیابانهای اطراف به آن منتهی می شوند و از آن می گذرند. با این تمهید پارک در زندگی محلی ادغام شده است. دیبا در این طرح با لجاجت یک ساختمان کم ارزش قدیمی را هم برای تقویت پیوند پارک با گذشته حفظ و آن را به محل نمایش و فعالیتهای اجتماعی در سطح محله تبدیل کرد. او کوشید با احداث سالن نمایش و کتابخانه بزرگسالان پارک را به مرکز محله و تجمع مردم بدل کند.</a:t>
            </a:r>
            <a:endParaRPr lang="en-US" sz="2800" dirty="0" smtClean="0">
              <a:cs typeface="B Kamran"/>
            </a:endParaRPr>
          </a:p>
          <a:p>
            <a:pPr algn="r">
              <a:buNone/>
            </a:pPr>
            <a:r>
              <a:rPr lang="ar-SA" sz="2800" dirty="0" smtClean="0">
                <a:cs typeface="B Kamran"/>
              </a:rPr>
              <a:t>پارک یوسف آباد نخستین کار او در زمینه باغسازی بود که به خوبی از عهده آن برآمد، به تعبیری می توان گفت دیبا پایه گذار باغسازی در دوره معاصر در ایران محسوب می شود</a:t>
            </a:r>
            <a:endParaRPr lang="en-US" sz="2800" dirty="0" smtClean="0">
              <a:cs typeface="B Kamran"/>
            </a:endParaRPr>
          </a:p>
          <a:p>
            <a:pPr algn="r">
              <a:buNone/>
            </a:pPr>
            <a:r>
              <a:rPr lang="ar-SA" sz="2800" dirty="0" smtClean="0">
                <a:cs typeface="B Kamran"/>
              </a:rPr>
              <a:t>پارک شفق نخستین پارکی است که به صورت یک باغ عمومی در تداوم حرکت خیابانهای محله طراحی شده است.</a:t>
            </a:r>
            <a:endParaRPr lang="en-US" sz="2800" dirty="0" smtClean="0">
              <a:cs typeface="B Kamran"/>
            </a:endParaRPr>
          </a:p>
          <a:p>
            <a:pPr algn="r">
              <a:buNone/>
            </a:pPr>
            <a:endParaRPr lang="en-US" sz="2800" dirty="0">
              <a:cs typeface="B Kamran"/>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shafagh\18.jpg"/>
          <p:cNvPicPr>
            <a:picLocks noGrp="1" noChangeAspect="1" noChangeArrowheads="1"/>
          </p:cNvPicPr>
          <p:nvPr>
            <p:ph idx="1"/>
          </p:nvPr>
        </p:nvPicPr>
        <p:blipFill>
          <a:blip r:embed="rId2"/>
          <a:srcRect/>
          <a:stretch>
            <a:fillRect/>
          </a:stretch>
        </p:blipFill>
        <p:spPr bwMode="auto">
          <a:xfrm>
            <a:off x="304800" y="304800"/>
            <a:ext cx="4191000" cy="4343400"/>
          </a:xfrm>
          <a:prstGeom prst="rect">
            <a:avLst/>
          </a:prstGeom>
          <a:noFill/>
        </p:spPr>
      </p:pic>
      <p:pic>
        <p:nvPicPr>
          <p:cNvPr id="3" name="Picture 2" descr="I:\shafagh\DSC00041.JPG"/>
          <p:cNvPicPr>
            <a:picLocks noChangeAspect="1" noChangeArrowheads="1"/>
          </p:cNvPicPr>
          <p:nvPr/>
        </p:nvPicPr>
        <p:blipFill>
          <a:blip r:embed="rId3"/>
          <a:srcRect/>
          <a:stretch>
            <a:fillRect/>
          </a:stretch>
        </p:blipFill>
        <p:spPr bwMode="auto">
          <a:xfrm>
            <a:off x="4724400" y="1981200"/>
            <a:ext cx="4209852" cy="4678363"/>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55000" lnSpcReduction="20000"/>
          </a:bodyPr>
          <a:lstStyle/>
          <a:p>
            <a:pPr algn="just" rtl="1">
              <a:buNone/>
            </a:pPr>
            <a:r>
              <a:rPr lang="ar-SA" sz="5900" dirty="0">
                <a:cs typeface="B Kamran" pitchFamily="2" charset="-78"/>
              </a:rPr>
              <a:t>کارهای دیبا دردوره </a:t>
            </a:r>
            <a:r>
              <a:rPr lang="fa-IR" sz="5900" dirty="0">
                <a:cs typeface="B Kamran" pitchFamily="2" charset="-78"/>
              </a:rPr>
              <a:t>۱۲</a:t>
            </a:r>
            <a:r>
              <a:rPr lang="ar-SA" sz="5900" dirty="0">
                <a:cs typeface="B Kamran" pitchFamily="2" charset="-78"/>
              </a:rPr>
              <a:t> ساله فعالیتش در ایران نمایانگر علاقه خاص او به وجوه اجتماعی معماری یا به تعبیر خود او « معماری انسانی » است.</a:t>
            </a:r>
            <a:endParaRPr lang="en-US" sz="5900" dirty="0">
              <a:cs typeface="B Kamran" pitchFamily="2" charset="-78"/>
            </a:endParaRPr>
          </a:p>
          <a:p>
            <a:pPr algn="just" rtl="1">
              <a:buNone/>
            </a:pPr>
            <a:r>
              <a:rPr lang="ar-SA" sz="5900" dirty="0">
                <a:cs typeface="B Kamran" pitchFamily="2" charset="-78"/>
              </a:rPr>
              <a:t>منظور او از معماری انسانی کار متعهد و سودمند برای جامعه و مردم بود. علاقه بسیار او به طراحی شهری ، شهرسازی و باغسازی نیز از همین گرایش فکری سرچشمه گرفته است.</a:t>
            </a:r>
            <a:endParaRPr lang="en-US" sz="5900" dirty="0">
              <a:cs typeface="B Kamran" pitchFamily="2" charset="-78"/>
            </a:endParaRPr>
          </a:p>
          <a:p>
            <a:pPr algn="just" rtl="1">
              <a:buNone/>
            </a:pPr>
            <a:r>
              <a:rPr lang="ar-SA" sz="5900" dirty="0">
                <a:cs typeface="B Kamran" pitchFamily="2" charset="-78"/>
              </a:rPr>
              <a:t>تنها کار خصوصی او طراحی منزل شخصی دوستش پرویز تناولی پیکره ساز بود</a:t>
            </a:r>
            <a:endParaRPr lang="en-US" sz="5900" dirty="0">
              <a:cs typeface="B Kamran" pitchFamily="2" charset="-78"/>
            </a:endParaRPr>
          </a:p>
          <a:p>
            <a:pPr algn="just" rtl="1">
              <a:buNone/>
            </a:pPr>
            <a:r>
              <a:rPr lang="ar-SA" sz="5900" dirty="0">
                <a:cs typeface="B Kamran" pitchFamily="2" charset="-78"/>
              </a:rPr>
              <a:t>خود او می گوید : « دلم نمی خواست برای طبقات بالا ویلا طراحی کنم. در آن هنگام اعتقاد داشتم که معماری ، به خصوص در ایران ، عملا فقط در خدمت طبقه بورژوا و دولتمندان جامعه است و از طریق شهرسازی بهتر می توان در جهت برآوردن نیازهای جامعه گام برداشت.» به همین دلیل بود که پس از اتمام تحصیل در رشته معماری ، فوق لیسانس جامعه شناسی </a:t>
            </a:r>
            <a:r>
              <a:rPr lang="ar-SA" sz="5900" dirty="0" smtClean="0">
                <a:cs typeface="B Kamran" pitchFamily="2" charset="-78"/>
              </a:rPr>
              <a:t>گرفتم</a:t>
            </a:r>
            <a:endParaRPr lang="en-US" sz="5900" dirty="0" smtClean="0">
              <a:cs typeface="B Kamran" pitchFamily="2" charset="-78"/>
            </a:endParaRPr>
          </a:p>
          <a:p>
            <a:pPr algn="r" rtl="1">
              <a:buNone/>
            </a:pPr>
            <a:endParaRPr lang="en-US" sz="6700" dirty="0" smtClean="0">
              <a:cs typeface="B Kamran" pitchFamily="2" charset="-78"/>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shafagh\12.jpg"/>
          <p:cNvPicPr>
            <a:picLocks noChangeAspect="1" noChangeArrowheads="1"/>
          </p:cNvPicPr>
          <p:nvPr/>
        </p:nvPicPr>
        <p:blipFill>
          <a:blip r:embed="rId2"/>
          <a:srcRect/>
          <a:stretch>
            <a:fillRect/>
          </a:stretch>
        </p:blipFill>
        <p:spPr bwMode="auto">
          <a:xfrm>
            <a:off x="958850" y="717550"/>
            <a:ext cx="7226300" cy="5422900"/>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shafagh\DSC00054.JPG"/>
          <p:cNvPicPr>
            <a:picLocks noGrp="1" noChangeAspect="1" noChangeArrowheads="1"/>
          </p:cNvPicPr>
          <p:nvPr>
            <p:ph idx="1"/>
          </p:nvPr>
        </p:nvPicPr>
        <p:blipFill>
          <a:blip r:embed="rId2"/>
          <a:srcRect/>
          <a:stretch>
            <a:fillRect/>
          </a:stretch>
        </p:blipFill>
        <p:spPr bwMode="auto">
          <a:xfrm>
            <a:off x="228600" y="228600"/>
            <a:ext cx="3620770" cy="4343400"/>
          </a:xfrm>
          <a:prstGeom prst="rect">
            <a:avLst/>
          </a:prstGeom>
          <a:noFill/>
        </p:spPr>
      </p:pic>
      <p:pic>
        <p:nvPicPr>
          <p:cNvPr id="3" name="Picture 2" descr="I:\shafagh\DSC00056.JPG"/>
          <p:cNvPicPr>
            <a:picLocks noChangeAspect="1" noChangeArrowheads="1"/>
          </p:cNvPicPr>
          <p:nvPr/>
        </p:nvPicPr>
        <p:blipFill>
          <a:blip r:embed="rId3"/>
          <a:srcRect/>
          <a:stretch>
            <a:fillRect/>
          </a:stretch>
        </p:blipFill>
        <p:spPr bwMode="auto">
          <a:xfrm>
            <a:off x="3886200" y="2057400"/>
            <a:ext cx="5105400" cy="4678363"/>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shafagh\DSC00062.JPG"/>
          <p:cNvPicPr>
            <a:picLocks noGrp="1" noChangeAspect="1" noChangeArrowheads="1"/>
          </p:cNvPicPr>
          <p:nvPr>
            <p:ph idx="1"/>
          </p:nvPr>
        </p:nvPicPr>
        <p:blipFill>
          <a:blip r:embed="rId2"/>
          <a:stretch>
            <a:fillRect/>
          </a:stretch>
        </p:blipFill>
        <p:spPr bwMode="auto">
          <a:xfrm>
            <a:off x="1066800" y="609600"/>
            <a:ext cx="7162800" cy="5791200"/>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shafagh\DSC00091.JPG"/>
          <p:cNvPicPr>
            <a:picLocks noGrp="1" noChangeAspect="1" noChangeArrowheads="1"/>
          </p:cNvPicPr>
          <p:nvPr>
            <p:ph idx="1"/>
          </p:nvPr>
        </p:nvPicPr>
        <p:blipFill>
          <a:blip r:embed="rId2"/>
          <a:srcRect/>
          <a:stretch>
            <a:fillRect/>
          </a:stretch>
        </p:blipFill>
        <p:spPr bwMode="auto">
          <a:xfrm>
            <a:off x="1066800" y="762000"/>
            <a:ext cx="7086600" cy="5364163"/>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86400"/>
          </a:xfrm>
        </p:spPr>
        <p:txBody>
          <a:bodyPr/>
          <a:lstStyle/>
          <a:p>
            <a:pPr algn="r">
              <a:buNone/>
            </a:pPr>
            <a:r>
              <a:rPr lang="ar-SA" b="1" i="1" dirty="0" smtClean="0">
                <a:cs typeface="B Kamran"/>
              </a:rPr>
              <a:t>طرحهای دیگر باغسازی دیبا عبارتند از :</a:t>
            </a:r>
            <a:endParaRPr lang="en-US" dirty="0" smtClean="0">
              <a:cs typeface="B Kamran"/>
            </a:endParaRPr>
          </a:p>
          <a:p>
            <a:pPr algn="r">
              <a:buNone/>
            </a:pPr>
            <a:r>
              <a:rPr lang="ar-SA" sz="2800" dirty="0" smtClean="0">
                <a:cs typeface="B Kamran"/>
              </a:rPr>
              <a:t>بازسازی و توسعه باغ فرهنگسرای نیاوران و دفتر اداری در شمال باغ ، محوطه سازی غرب دانشگاه جندی شاپور ، طراحی فضای سبز ، محوطه سازی و طراحی میدانهای شهرک شوشتر که امکان اتمام آن را نیافت.</a:t>
            </a:r>
            <a:endParaRPr lang="en-US" sz="2800" dirty="0" smtClean="0">
              <a:cs typeface="B Kamran"/>
            </a:endParaRPr>
          </a:p>
          <a:p>
            <a:pPr algn="r">
              <a:buNone/>
            </a:pP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r" rtl="1">
              <a:buNone/>
            </a:pPr>
            <a:r>
              <a:rPr lang="ar-SA" b="1" i="1" dirty="0" smtClean="0">
                <a:cs typeface="B Kamran"/>
              </a:rPr>
              <a:t>فعالیتهای هنری</a:t>
            </a:r>
            <a:endParaRPr lang="en-US" dirty="0" smtClean="0">
              <a:cs typeface="B Kamran"/>
            </a:endParaRPr>
          </a:p>
          <a:p>
            <a:pPr algn="r" rtl="1">
              <a:buNone/>
            </a:pPr>
            <a:r>
              <a:rPr lang="ar-SA" sz="2800" dirty="0" smtClean="0">
                <a:cs typeface="B Kamran"/>
              </a:rPr>
              <a:t>کامران دیبا که علاوه بر معماری نقاشی هم می کرد ، طی دوران فعالیت خود در ایران نقشی موثر در فعالیتهای جمعی هنری در آن دوره بازی کرد که با طراحی و برنامه ریزی فعالیت موزه هنرهای معاصر تکمیل و ماندگار شد.</a:t>
            </a:r>
            <a:endParaRPr lang="en-US" sz="2800" dirty="0" smtClean="0">
              <a:cs typeface="B Kamran"/>
            </a:endParaRPr>
          </a:p>
          <a:p>
            <a:pPr algn="r" rtl="1">
              <a:buNone/>
            </a:pPr>
            <a:r>
              <a:rPr lang="ar-SA" sz="2800" b="1" dirty="0" smtClean="0">
                <a:cs typeface="B Kamran"/>
              </a:rPr>
              <a:t> </a:t>
            </a:r>
            <a:endParaRPr lang="en-US" sz="2800" dirty="0" smtClean="0">
              <a:cs typeface="B Kamran"/>
            </a:endParaRPr>
          </a:p>
          <a:p>
            <a:pPr algn="r" rtl="1">
              <a:buNone/>
            </a:pPr>
            <a:r>
              <a:rPr lang="ar-SA" sz="2800" dirty="0" smtClean="0">
                <a:cs typeface="B Kamran"/>
              </a:rPr>
              <a:t>دیبا علاوه بر این فعالیتها از آثار هنری حجمی در طراحی فضاهای شهری و محوطه سازی و باغسازی خود استفاده فراوان کرده است.</a:t>
            </a:r>
            <a:endParaRPr lang="en-US" sz="2800" dirty="0" smtClean="0">
              <a:cs typeface="B Kamran"/>
            </a:endParaRPr>
          </a:p>
          <a:p>
            <a:pPr algn="r" rtl="1">
              <a:buNone/>
            </a:pPr>
            <a:r>
              <a:rPr lang="ar-SA" sz="2800" dirty="0" smtClean="0">
                <a:cs typeface="B Kamran"/>
              </a:rPr>
              <a:t>برای نخستین کار بزرگ خود ، یعنی پارک شفق ، سه پیکره و برای فرهنگسرای نیاوران سه پیکره دیگر به پرویز تناولی سفارش داد. مدل پیکره ها همه افراد معمولی بودند که بر حسب اتفاق در این فضا وقت می گذراندند. این پیکره ها بسیار مورد استقبال عموم قرار گرفتند </a:t>
            </a:r>
            <a:r>
              <a:rPr lang="en-US" sz="2800" dirty="0" smtClean="0">
                <a:cs typeface="B Kamran"/>
              </a:rPr>
              <a:t>.</a:t>
            </a:r>
          </a:p>
          <a:p>
            <a:pPr algn="l" rtl="1">
              <a:buNone/>
            </a:pP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shafagh\06.jpg"/>
          <p:cNvPicPr>
            <a:picLocks noGrp="1" noChangeAspect="1" noChangeArrowheads="1"/>
          </p:cNvPicPr>
          <p:nvPr>
            <p:ph idx="1"/>
          </p:nvPr>
        </p:nvPicPr>
        <p:blipFill>
          <a:blip r:embed="rId2"/>
          <a:srcRect/>
          <a:stretch>
            <a:fillRect/>
          </a:stretch>
        </p:blipFill>
        <p:spPr bwMode="auto">
          <a:xfrm>
            <a:off x="762000" y="990600"/>
            <a:ext cx="3394472" cy="4754563"/>
          </a:xfrm>
          <a:prstGeom prst="rect">
            <a:avLst/>
          </a:prstGeom>
          <a:noFill/>
        </p:spPr>
      </p:pic>
      <p:pic>
        <p:nvPicPr>
          <p:cNvPr id="4" name="Picture 2" descr="I:\shafagh\07.jpg"/>
          <p:cNvPicPr>
            <a:picLocks noChangeAspect="1" noChangeArrowheads="1"/>
          </p:cNvPicPr>
          <p:nvPr/>
        </p:nvPicPr>
        <p:blipFill>
          <a:blip r:embed="rId3"/>
          <a:srcRect/>
          <a:stretch>
            <a:fillRect/>
          </a:stretch>
        </p:blipFill>
        <p:spPr bwMode="auto">
          <a:xfrm>
            <a:off x="4876800" y="990600"/>
            <a:ext cx="3394472" cy="4724400"/>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00430" y="2714620"/>
            <a:ext cx="2690726" cy="1446550"/>
          </a:xfrm>
          <a:prstGeom prst="rect">
            <a:avLst/>
          </a:prstGeom>
        </p:spPr>
        <p:txBody>
          <a:bodyPr wrap="square">
            <a:spAutoFit/>
          </a:bodyPr>
          <a:lstStyle/>
          <a:p>
            <a:pPr algn="r" rtl="1"/>
            <a:r>
              <a:rPr lang="fa-IR" sz="8800" dirty="0" smtClean="0">
                <a:solidFill>
                  <a:schemeClr val="tx1">
                    <a:lumMod val="85000"/>
                  </a:schemeClr>
                </a:solidFill>
                <a:latin typeface="Arial" pitchFamily="34" charset="0"/>
                <a:cs typeface="B Kamran" pitchFamily="2" charset="-78"/>
              </a:rPr>
              <a:t>   پایان</a:t>
            </a:r>
            <a:endParaRPr lang="en-US" sz="8800" dirty="0">
              <a:solidFill>
                <a:schemeClr val="tx1">
                  <a:lumMod val="85000"/>
                </a:schemeClr>
              </a:solidFill>
              <a:latin typeface="Arial" pitchFamily="34" charset="0"/>
              <a:cs typeface="B Kamran"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lnSpcReduction="10000"/>
          </a:bodyPr>
          <a:lstStyle/>
          <a:p>
            <a:pPr algn="just" rtl="1">
              <a:buNone/>
            </a:pPr>
            <a:r>
              <a:rPr lang="ar-SA" sz="2800" b="1" i="1" dirty="0">
                <a:cs typeface="B Kamran"/>
              </a:rPr>
              <a:t>عناصر</a:t>
            </a:r>
            <a:r>
              <a:rPr lang="ar-SA" sz="2800" dirty="0">
                <a:cs typeface="B Kamran"/>
              </a:rPr>
              <a:t>ی که در کارهای دیبا حضور بارزی دارند عبارتند از </a:t>
            </a:r>
            <a:r>
              <a:rPr lang="ar-SA" sz="3600" b="1" dirty="0">
                <a:cs typeface="B Kamran"/>
              </a:rPr>
              <a:t>آب</a:t>
            </a:r>
            <a:r>
              <a:rPr lang="ar-SA" sz="2400" b="1" dirty="0">
                <a:cs typeface="B Kamran"/>
              </a:rPr>
              <a:t>،</a:t>
            </a:r>
            <a:r>
              <a:rPr lang="ar-SA" sz="3600" b="1" dirty="0">
                <a:cs typeface="B Kamran"/>
              </a:rPr>
              <a:t> دیوار</a:t>
            </a:r>
            <a:r>
              <a:rPr lang="ar-SA" sz="2400" b="1" dirty="0">
                <a:cs typeface="B Kamran"/>
              </a:rPr>
              <a:t>، </a:t>
            </a:r>
            <a:r>
              <a:rPr lang="ar-SA" sz="3600" b="1" dirty="0">
                <a:cs typeface="B Kamran"/>
              </a:rPr>
              <a:t>حیاط </a:t>
            </a:r>
            <a:r>
              <a:rPr lang="ar-SA" sz="2800" b="1" dirty="0">
                <a:cs typeface="B Kamran"/>
              </a:rPr>
              <a:t>و</a:t>
            </a:r>
            <a:r>
              <a:rPr lang="ar-SA" sz="3600" b="1" dirty="0">
                <a:cs typeface="B Kamran"/>
              </a:rPr>
              <a:t> دروازه</a:t>
            </a:r>
            <a:endParaRPr lang="en-US" sz="2800" b="1" dirty="0">
              <a:cs typeface="B Kamran"/>
            </a:endParaRPr>
          </a:p>
          <a:p>
            <a:pPr algn="just" rtl="1">
              <a:buNone/>
            </a:pPr>
            <a:r>
              <a:rPr lang="ar-SA" sz="2800" dirty="0">
                <a:cs typeface="B Kamran"/>
              </a:rPr>
              <a:t>برای وی دیوار یک نوع حجاب و پوشش است و دروازه اعلام یک آغاز، آب نمادی از زندگی و صفا و حیاط ریه و نفس‌کش.</a:t>
            </a:r>
            <a:endParaRPr lang="en-US" sz="2800" dirty="0">
              <a:cs typeface="B Kamran"/>
            </a:endParaRPr>
          </a:p>
          <a:p>
            <a:pPr algn="just" rtl="1">
              <a:buNone/>
            </a:pPr>
            <a:r>
              <a:rPr lang="ar-SA" sz="2800" dirty="0">
                <a:cs typeface="B Kamran"/>
              </a:rPr>
              <a:t>نحوة به کارگیری این عوامل آثار دیبا را به فرهنگ بومی نزدیک و مرتبط می‌سازد.</a:t>
            </a:r>
            <a:endParaRPr lang="en-US" sz="2800" dirty="0">
              <a:cs typeface="B Kamran"/>
            </a:endParaRPr>
          </a:p>
          <a:p>
            <a:pPr algn="just" rtl="1">
              <a:buNone/>
            </a:pPr>
            <a:r>
              <a:rPr lang="ar-SA" sz="2800" dirty="0">
                <a:cs typeface="B Kamran"/>
              </a:rPr>
              <a:t>مهمترین و معروفترین ساختمان‌های او، موزه هنرهای معاصر ایران، فرهنگسرا و پارک نیاوران و پارک شفق است.</a:t>
            </a:r>
            <a:endParaRPr lang="en-US" sz="2800" dirty="0">
              <a:cs typeface="B Kamran"/>
            </a:endParaRPr>
          </a:p>
          <a:p>
            <a:pPr algn="just" rtl="1">
              <a:buNone/>
            </a:pPr>
            <a:r>
              <a:rPr lang="ar-SA" sz="2800" dirty="0">
                <a:cs typeface="B Kamran"/>
              </a:rPr>
              <a:t>کارهای او به خاطر ترکیب معماری مدرن با سنت‌های آشنای بومی، امضای منحصر به‌فردی دارند.</a:t>
            </a:r>
            <a:endParaRPr lang="en-US" sz="2800" dirty="0">
              <a:cs typeface="B Kamran"/>
            </a:endParaRPr>
          </a:p>
          <a:p>
            <a:pPr algn="just" rtl="1">
              <a:buNone/>
            </a:pPr>
            <a:r>
              <a:rPr lang="ar-SA" sz="2800" dirty="0">
                <a:cs typeface="B Kamran"/>
              </a:rPr>
              <a:t>استراحتگاه تابستانی در شهسوار (</a:t>
            </a:r>
            <a:r>
              <a:rPr lang="ar-SA" sz="2800" dirty="0" smtClean="0">
                <a:cs typeface="B Kamran"/>
              </a:rPr>
              <a:t>تنکابن) - </a:t>
            </a:r>
            <a:r>
              <a:rPr lang="ar-SA" sz="2800" dirty="0">
                <a:cs typeface="B Kamran"/>
              </a:rPr>
              <a:t>پارک پشت سد سفید رود- فرهنگسرای نیاوران- مرکز تجاری گلستان شهرک غرب- نمازخانه پارک لا‌له- باغ دلگشا (نارنجستان ) شیراز- مجموعه ادارات دولتی اصفهان- پروژه باغ -آپارتمان الهیه- پروژه موزه جنگ تهران- پروژه باغ مجسمه ( اجرا </a:t>
            </a:r>
            <a:r>
              <a:rPr lang="ar-SA" sz="2800" dirty="0" smtClean="0">
                <a:cs typeface="B Kamran"/>
              </a:rPr>
              <a:t>نشده</a:t>
            </a:r>
            <a:r>
              <a:rPr lang="fa-IR" sz="2800" dirty="0" smtClean="0">
                <a:cs typeface="B Kamran"/>
              </a:rPr>
              <a:t>)</a:t>
            </a:r>
            <a:r>
              <a:rPr lang="ar-SA" sz="2800" dirty="0" smtClean="0">
                <a:cs typeface="B Kamran"/>
              </a:rPr>
              <a:t>.</a:t>
            </a:r>
            <a:endParaRPr lang="en-US" sz="2800" dirty="0">
              <a:cs typeface="B Kamran"/>
            </a:endParaRPr>
          </a:p>
          <a:p>
            <a:pPr algn="r">
              <a:buNone/>
            </a:pPr>
            <a:endParaRPr lang="en-US" sz="2800" dirty="0">
              <a:cs typeface="B Kamran"/>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516563"/>
          </a:xfrm>
        </p:spPr>
        <p:txBody>
          <a:bodyPr>
            <a:normAutofit/>
          </a:bodyPr>
          <a:lstStyle/>
          <a:p>
            <a:pPr algn="r" rtl="1">
              <a:buNone/>
            </a:pPr>
            <a:r>
              <a:rPr lang="ar-SA" sz="2800" b="1" i="1" dirty="0">
                <a:cs typeface="B Kamran"/>
              </a:rPr>
              <a:t>موزه هنرهای معاصر ایران</a:t>
            </a:r>
            <a:endParaRPr lang="en-US" sz="2800" dirty="0">
              <a:cs typeface="B Kamran"/>
            </a:endParaRPr>
          </a:p>
          <a:p>
            <a:pPr algn="r" rtl="1">
              <a:buNone/>
            </a:pPr>
            <a:endParaRPr lang="fa-IR" sz="2800" dirty="0" smtClean="0">
              <a:cs typeface="B Kamran"/>
            </a:endParaRPr>
          </a:p>
          <a:p>
            <a:pPr algn="r" rtl="1">
              <a:buNone/>
            </a:pPr>
            <a:r>
              <a:rPr lang="ar-SA" sz="2800" dirty="0" smtClean="0">
                <a:cs typeface="B Kamran"/>
              </a:rPr>
              <a:t>موزه </a:t>
            </a:r>
            <a:r>
              <a:rPr lang="ar-SA" sz="2800" dirty="0">
                <a:cs typeface="B Kamran"/>
              </a:rPr>
              <a:t>هنرهای معاصر ، در خیابان کارگر شمالی و در همسایگی پارک لاله قرار دارد و پیرامون آن فضایی سبز و زیبا موسوم به پارک مجسمه با تندیس‌هایی ارزشمند از هنرمندان پر آوازه معاصر ایران و جهان قرار گرفته است .</a:t>
            </a:r>
            <a:endParaRPr lang="en-US" sz="2800" dirty="0">
              <a:cs typeface="B Kamran"/>
            </a:endParaRPr>
          </a:p>
          <a:p>
            <a:pPr algn="r" rtl="1">
              <a:buNone/>
            </a:pPr>
            <a:r>
              <a:rPr lang="ar-SA" sz="2800" dirty="0">
                <a:cs typeface="B Kamran"/>
              </a:rPr>
              <a:t>معاونت امور هنری وزارت فرهنگ و ارشاد اسلامی ، بر فعالیت‌های موزه هنرهای معاصر تهران نظارت دارد . ساختمان موزه ، تلفیقی از معماری مدرن و سنتی است که با الهام از بادگیرهای مناطق حاشیه کویر ایران ساخته شده است و تندیس‌هایی زیبا و با ارزش هنرمندان معاصر همچون : هنری مور ، آلبرتو جیاکومتی و پرویز تناولی در پیرامون آن فضای سبز اطراف را به «پارک مجسمه» بدل ساخته است .</a:t>
            </a:r>
            <a:endParaRPr lang="en-US" sz="2800" dirty="0">
              <a:cs typeface="B Kamran"/>
            </a:endParaRPr>
          </a:p>
          <a:p>
            <a:endParaRPr lang="en-US" sz="2800" dirty="0">
              <a:cs typeface="B Kamran"/>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oaser.jpg"/>
          <p:cNvPicPr>
            <a:picLocks noGrp="1" noChangeAspect="1" noChangeArrowheads="1"/>
          </p:cNvPicPr>
          <p:nvPr>
            <p:ph idx="1"/>
          </p:nvPr>
        </p:nvPicPr>
        <p:blipFill>
          <a:blip r:embed="rId2"/>
          <a:srcRect/>
          <a:stretch>
            <a:fillRect/>
          </a:stretch>
        </p:blipFill>
        <p:spPr bwMode="auto">
          <a:xfrm>
            <a:off x="609600" y="533400"/>
            <a:ext cx="8229600" cy="5867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438</TotalTime>
  <Words>1984</Words>
  <Application>Microsoft Office PowerPoint</Application>
  <PresentationFormat>On-screen Show (4:3)</PresentationFormat>
  <Paragraphs>83</Paragraphs>
  <Slides>67</Slides>
  <Notes>0</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Technic</vt:lpstr>
      <vt:lpstr>آشنایی با معماری معاصر:</vt:lpstr>
      <vt:lpstr>بیو گرافی  نام: کامران دیبا تاریخ تولد: 1937 فوق لیسانس جامعه شناسی  سبک : تلفیق معماری سنتی و مدرن  پروژه‌های معروف: موزه هنرهای معاصر ، فرهنگسرای نیاوران ، پارک شفق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نور مصنوعی                                  </vt:lpstr>
      <vt:lpstr>نور طبیعی            </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vector>
  </TitlesOfParts>
  <Company>deniz market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sasajooooon</dc:creator>
  <cp:lastModifiedBy>ziba</cp:lastModifiedBy>
  <cp:revision>68</cp:revision>
  <dcterms:created xsi:type="dcterms:W3CDTF">2010-12-10T17:19:59Z</dcterms:created>
  <dcterms:modified xsi:type="dcterms:W3CDTF">2013-07-12T10:22:12Z</dcterms:modified>
</cp:coreProperties>
</file>